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48" r:id="rId4"/>
    <p:sldMasterId id="2147483670" r:id="rId5"/>
    <p:sldMasterId id="2147483691" r:id="rId6"/>
    <p:sldMasterId id="2147483701" r:id="rId7"/>
    <p:sldMasterId id="2147483713" r:id="rId8"/>
    <p:sldMasterId id="2147483725" r:id="rId9"/>
    <p:sldMasterId id="2147483781" r:id="rId10"/>
    <p:sldMasterId id="2147483800" r:id="rId11"/>
    <p:sldMasterId id="2147483818" r:id="rId12"/>
  </p:sldMasterIdLst>
  <p:notesMasterIdLst>
    <p:notesMasterId r:id="rId82"/>
  </p:notesMasterIdLst>
  <p:handoutMasterIdLst>
    <p:handoutMasterId r:id="rId83"/>
  </p:handoutMasterIdLst>
  <p:sldIdLst>
    <p:sldId id="398" r:id="rId13"/>
    <p:sldId id="399" r:id="rId14"/>
    <p:sldId id="257" r:id="rId15"/>
    <p:sldId id="405" r:id="rId16"/>
    <p:sldId id="406" r:id="rId17"/>
    <p:sldId id="407" r:id="rId18"/>
    <p:sldId id="602" r:id="rId19"/>
    <p:sldId id="586" r:id="rId20"/>
    <p:sldId id="548" r:id="rId21"/>
    <p:sldId id="332" r:id="rId22"/>
    <p:sldId id="489" r:id="rId23"/>
    <p:sldId id="612" r:id="rId24"/>
    <p:sldId id="613" r:id="rId25"/>
    <p:sldId id="614" r:id="rId26"/>
    <p:sldId id="615" r:id="rId27"/>
    <p:sldId id="616" r:id="rId28"/>
    <p:sldId id="617" r:id="rId29"/>
    <p:sldId id="618" r:id="rId30"/>
    <p:sldId id="619" r:id="rId31"/>
    <p:sldId id="620" r:id="rId32"/>
    <p:sldId id="621" r:id="rId33"/>
    <p:sldId id="622" r:id="rId34"/>
    <p:sldId id="623" r:id="rId35"/>
    <p:sldId id="624" r:id="rId36"/>
    <p:sldId id="625" r:id="rId37"/>
    <p:sldId id="626" r:id="rId38"/>
    <p:sldId id="627" r:id="rId39"/>
    <p:sldId id="628" r:id="rId40"/>
    <p:sldId id="629" r:id="rId41"/>
    <p:sldId id="630" r:id="rId42"/>
    <p:sldId id="631" r:id="rId43"/>
    <p:sldId id="632" r:id="rId44"/>
    <p:sldId id="633" r:id="rId45"/>
    <p:sldId id="634" r:id="rId46"/>
    <p:sldId id="635" r:id="rId47"/>
    <p:sldId id="636" r:id="rId48"/>
    <p:sldId id="637" r:id="rId49"/>
    <p:sldId id="638" r:id="rId50"/>
    <p:sldId id="639" r:id="rId51"/>
    <p:sldId id="587" r:id="rId52"/>
    <p:sldId id="588" r:id="rId53"/>
    <p:sldId id="589" r:id="rId54"/>
    <p:sldId id="590" r:id="rId55"/>
    <p:sldId id="591" r:id="rId56"/>
    <p:sldId id="592" r:id="rId57"/>
    <p:sldId id="593" r:id="rId58"/>
    <p:sldId id="594" r:id="rId59"/>
    <p:sldId id="595" r:id="rId60"/>
    <p:sldId id="596" r:id="rId61"/>
    <p:sldId id="597" r:id="rId62"/>
    <p:sldId id="598" r:id="rId63"/>
    <p:sldId id="599" r:id="rId64"/>
    <p:sldId id="600" r:id="rId65"/>
    <p:sldId id="601" r:id="rId66"/>
    <p:sldId id="603" r:id="rId67"/>
    <p:sldId id="604" r:id="rId68"/>
    <p:sldId id="605" r:id="rId69"/>
    <p:sldId id="606" r:id="rId70"/>
    <p:sldId id="607" r:id="rId71"/>
    <p:sldId id="608" r:id="rId72"/>
    <p:sldId id="609" r:id="rId73"/>
    <p:sldId id="610" r:id="rId74"/>
    <p:sldId id="611" r:id="rId75"/>
    <p:sldId id="336" r:id="rId76"/>
    <p:sldId id="550" r:id="rId77"/>
    <p:sldId id="412" r:id="rId78"/>
    <p:sldId id="506" r:id="rId79"/>
    <p:sldId id="410" r:id="rId80"/>
    <p:sldId id="400" r:id="rId81"/>
  </p:sldIdLst>
  <p:sldSz cx="9144000" cy="6858000" type="screen4x3"/>
  <p:notesSz cx="6669088"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ce SARRAN" initials="AS" lastIdx="1" clrIdx="0">
    <p:extLst/>
  </p:cmAuthor>
  <p:cmAuthor id="2" name="oree" initials="o" lastIdx="3" clrIdx="1">
    <p:extLst>
      <p:ext uri="{19B8F6BF-5375-455C-9EA6-DF929625EA0E}">
        <p15:presenceInfo xmlns:p15="http://schemas.microsoft.com/office/powerpoint/2012/main" userId="ore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326" autoAdjust="0"/>
  </p:normalViewPr>
  <p:slideViewPr>
    <p:cSldViewPr>
      <p:cViewPr varScale="1">
        <p:scale>
          <a:sx n="86" d="100"/>
          <a:sy n="86" d="100"/>
        </p:scale>
        <p:origin x="636"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commentAuthors" Target="commentAuthors.xml"/><Relationship Id="rId16" Type="http://schemas.openxmlformats.org/officeDocument/2006/relationships/slide" Target="slides/slide4.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2.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4.xml"/><Relationship Id="rId71" Type="http://schemas.openxmlformats.org/officeDocument/2006/relationships/slide" Target="slides/slide59.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theme" Target="theme/theme1.xml"/><Relationship Id="rId61" Type="http://schemas.openxmlformats.org/officeDocument/2006/relationships/slide" Target="slides/slide49.xml"/><Relationship Id="rId8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F9F1D2-95D9-4A95-A6F7-A356929D9B6A}"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fr-FR"/>
        </a:p>
      </dgm:t>
    </dgm:pt>
    <dgm:pt modelId="{1ABB8F63-8F63-4822-9663-9F838D0CC2F0}">
      <dgm:prSet phldrT="[Texte]"/>
      <dgm:spPr/>
      <dgm:t>
        <a:bodyPr/>
        <a:lstStyle/>
        <a:p>
          <a:r>
            <a:rPr lang="fr-FR" dirty="0" smtClean="0"/>
            <a:t>Quel potentiel de développement de l’économie circulaire en Ile-de-France ? </a:t>
          </a:r>
          <a:endParaRPr lang="fr-FR" dirty="0"/>
        </a:p>
      </dgm:t>
    </dgm:pt>
    <dgm:pt modelId="{DC575BD1-F5AE-4605-95E5-CE0FC86364FA}" type="parTrans" cxnId="{F1D070ED-C70C-403B-82A1-E37EE8D176D6}">
      <dgm:prSet/>
      <dgm:spPr/>
      <dgm:t>
        <a:bodyPr/>
        <a:lstStyle/>
        <a:p>
          <a:endParaRPr lang="fr-FR"/>
        </a:p>
      </dgm:t>
    </dgm:pt>
    <dgm:pt modelId="{2335C417-F9AA-4370-AE90-4FEF8302C740}" type="sibTrans" cxnId="{F1D070ED-C70C-403B-82A1-E37EE8D176D6}">
      <dgm:prSet/>
      <dgm:spPr/>
      <dgm:t>
        <a:bodyPr/>
        <a:lstStyle/>
        <a:p>
          <a:endParaRPr lang="fr-FR"/>
        </a:p>
      </dgm:t>
    </dgm:pt>
    <dgm:pt modelId="{8E645961-53FB-4268-9238-5B8762181ABF}">
      <dgm:prSet phldrT="[Texte]"/>
      <dgm:spPr/>
      <dgm:t>
        <a:bodyPr/>
        <a:lstStyle/>
        <a:p>
          <a:r>
            <a:rPr lang="fr-FR" dirty="0" smtClean="0"/>
            <a:t>Quel positionnement possible des acteurs de l’ESS / insertion ? </a:t>
          </a:r>
          <a:endParaRPr lang="fr-FR" dirty="0"/>
        </a:p>
      </dgm:t>
    </dgm:pt>
    <dgm:pt modelId="{BC82D8CC-8FCA-4CBC-B930-1CBC0236ABE9}" type="parTrans" cxnId="{BAF7CB63-FDBD-413A-94A1-D9E81E56B12F}">
      <dgm:prSet/>
      <dgm:spPr/>
      <dgm:t>
        <a:bodyPr/>
        <a:lstStyle/>
        <a:p>
          <a:endParaRPr lang="fr-FR"/>
        </a:p>
      </dgm:t>
    </dgm:pt>
    <dgm:pt modelId="{69DD1B4E-47D0-4E58-94BF-726FC7599AE6}" type="sibTrans" cxnId="{BAF7CB63-FDBD-413A-94A1-D9E81E56B12F}">
      <dgm:prSet/>
      <dgm:spPr/>
      <dgm:t>
        <a:bodyPr/>
        <a:lstStyle/>
        <a:p>
          <a:endParaRPr lang="fr-FR"/>
        </a:p>
      </dgm:t>
    </dgm:pt>
    <dgm:pt modelId="{007790D1-A473-49E8-8BD7-A31A841EB172}" type="pres">
      <dgm:prSet presAssocID="{ABF9F1D2-95D9-4A95-A6F7-A356929D9B6A}" presName="diagram" presStyleCnt="0">
        <dgm:presLayoutVars>
          <dgm:dir/>
          <dgm:resizeHandles val="exact"/>
        </dgm:presLayoutVars>
      </dgm:prSet>
      <dgm:spPr/>
      <dgm:t>
        <a:bodyPr/>
        <a:lstStyle/>
        <a:p>
          <a:endParaRPr lang="fr-FR"/>
        </a:p>
      </dgm:t>
    </dgm:pt>
    <dgm:pt modelId="{6D38C030-F406-45F6-8891-C6BB00FC42C0}" type="pres">
      <dgm:prSet presAssocID="{1ABB8F63-8F63-4822-9663-9F838D0CC2F0}" presName="arrow" presStyleLbl="node1" presStyleIdx="0" presStyleCnt="2">
        <dgm:presLayoutVars>
          <dgm:bulletEnabled val="1"/>
        </dgm:presLayoutVars>
      </dgm:prSet>
      <dgm:spPr/>
      <dgm:t>
        <a:bodyPr/>
        <a:lstStyle/>
        <a:p>
          <a:endParaRPr lang="fr-FR"/>
        </a:p>
      </dgm:t>
    </dgm:pt>
    <dgm:pt modelId="{8ED5379F-280B-4ECB-813B-6554A56346CD}" type="pres">
      <dgm:prSet presAssocID="{8E645961-53FB-4268-9238-5B8762181ABF}" presName="arrow" presStyleLbl="node1" presStyleIdx="1" presStyleCnt="2">
        <dgm:presLayoutVars>
          <dgm:bulletEnabled val="1"/>
        </dgm:presLayoutVars>
      </dgm:prSet>
      <dgm:spPr/>
      <dgm:t>
        <a:bodyPr/>
        <a:lstStyle/>
        <a:p>
          <a:endParaRPr lang="fr-FR"/>
        </a:p>
      </dgm:t>
    </dgm:pt>
  </dgm:ptLst>
  <dgm:cxnLst>
    <dgm:cxn modelId="{BAF7CB63-FDBD-413A-94A1-D9E81E56B12F}" srcId="{ABF9F1D2-95D9-4A95-A6F7-A356929D9B6A}" destId="{8E645961-53FB-4268-9238-5B8762181ABF}" srcOrd="1" destOrd="0" parTransId="{BC82D8CC-8FCA-4CBC-B930-1CBC0236ABE9}" sibTransId="{69DD1B4E-47D0-4E58-94BF-726FC7599AE6}"/>
    <dgm:cxn modelId="{B8AA2E1D-9587-4CD0-9814-02B6AC5A7B86}" type="presOf" srcId="{1ABB8F63-8F63-4822-9663-9F838D0CC2F0}" destId="{6D38C030-F406-45F6-8891-C6BB00FC42C0}" srcOrd="0" destOrd="0" presId="urn:microsoft.com/office/officeart/2005/8/layout/arrow5"/>
    <dgm:cxn modelId="{583F53EC-A5F9-43E6-A793-85F55E92637A}" type="presOf" srcId="{8E645961-53FB-4268-9238-5B8762181ABF}" destId="{8ED5379F-280B-4ECB-813B-6554A56346CD}" srcOrd="0" destOrd="0" presId="urn:microsoft.com/office/officeart/2005/8/layout/arrow5"/>
    <dgm:cxn modelId="{EC541068-B623-4C4A-ACF6-851947AFC6FF}" type="presOf" srcId="{ABF9F1D2-95D9-4A95-A6F7-A356929D9B6A}" destId="{007790D1-A473-49E8-8BD7-A31A841EB172}" srcOrd="0" destOrd="0" presId="urn:microsoft.com/office/officeart/2005/8/layout/arrow5"/>
    <dgm:cxn modelId="{F1D070ED-C70C-403B-82A1-E37EE8D176D6}" srcId="{ABF9F1D2-95D9-4A95-A6F7-A356929D9B6A}" destId="{1ABB8F63-8F63-4822-9663-9F838D0CC2F0}" srcOrd="0" destOrd="0" parTransId="{DC575BD1-F5AE-4605-95E5-CE0FC86364FA}" sibTransId="{2335C417-F9AA-4370-AE90-4FEF8302C740}"/>
    <dgm:cxn modelId="{94ACBDCA-4E05-4061-B930-68FB36B13BD4}" type="presParOf" srcId="{007790D1-A473-49E8-8BD7-A31A841EB172}" destId="{6D38C030-F406-45F6-8891-C6BB00FC42C0}" srcOrd="0" destOrd="0" presId="urn:microsoft.com/office/officeart/2005/8/layout/arrow5"/>
    <dgm:cxn modelId="{59E55324-2A5E-42FD-A335-E3266E50203D}" type="presParOf" srcId="{007790D1-A473-49E8-8BD7-A31A841EB172}" destId="{8ED5379F-280B-4ECB-813B-6554A56346CD}"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026CA2-EA8D-4EC5-8358-BA6D719565FC}" type="doc">
      <dgm:prSet loTypeId="urn:microsoft.com/office/officeart/2005/8/layout/lProcess2" loCatId="list" qsTypeId="urn:microsoft.com/office/officeart/2005/8/quickstyle/simple1" qsCatId="simple" csTypeId="urn:microsoft.com/office/officeart/2005/8/colors/colorful2" csCatId="colorful" phldr="1"/>
      <dgm:spPr/>
      <dgm:t>
        <a:bodyPr/>
        <a:lstStyle/>
        <a:p>
          <a:endParaRPr lang="fr-FR"/>
        </a:p>
      </dgm:t>
    </dgm:pt>
    <dgm:pt modelId="{4CB3AE5E-7B6B-43C3-81C3-9896A973ED36}">
      <dgm:prSet phldrT="[Texte]"/>
      <dgm:spPr>
        <a:solidFill>
          <a:schemeClr val="bg2">
            <a:lumMod val="75000"/>
          </a:schemeClr>
        </a:solidFill>
      </dgm:spPr>
      <dgm:t>
        <a:bodyPr/>
        <a:lstStyle/>
        <a:p>
          <a:r>
            <a:rPr lang="fr-FR" dirty="0" smtClean="0"/>
            <a:t>Alimentation</a:t>
          </a:r>
          <a:endParaRPr lang="fr-FR" dirty="0"/>
        </a:p>
      </dgm:t>
    </dgm:pt>
    <dgm:pt modelId="{CDAF46C3-1C4A-47A3-AC89-6F1A88789E80}" type="parTrans" cxnId="{6142941A-B130-4EB5-A868-ED2A3F9EEBD5}">
      <dgm:prSet/>
      <dgm:spPr/>
      <dgm:t>
        <a:bodyPr/>
        <a:lstStyle/>
        <a:p>
          <a:endParaRPr lang="fr-FR"/>
        </a:p>
      </dgm:t>
    </dgm:pt>
    <dgm:pt modelId="{DBF1F660-5430-480A-AC41-A263F7DE8254}" type="sibTrans" cxnId="{6142941A-B130-4EB5-A868-ED2A3F9EEBD5}">
      <dgm:prSet/>
      <dgm:spPr/>
      <dgm:t>
        <a:bodyPr/>
        <a:lstStyle/>
        <a:p>
          <a:endParaRPr lang="fr-FR"/>
        </a:p>
      </dgm:t>
    </dgm:pt>
    <dgm:pt modelId="{E8C8AFBC-4446-4776-AF77-8D8EB7E742C7}">
      <dgm:prSet phldrT="[Texte]"/>
      <dgm:spPr/>
      <dgm:t>
        <a:bodyPr/>
        <a:lstStyle/>
        <a:p>
          <a:r>
            <a:rPr lang="fr-FR" dirty="0" smtClean="0"/>
            <a:t>Agriculture durable de proximité</a:t>
          </a:r>
          <a:endParaRPr lang="fr-FR" dirty="0"/>
        </a:p>
      </dgm:t>
    </dgm:pt>
    <dgm:pt modelId="{3C232BB1-5638-46C7-BB0A-A3E288A158B4}" type="parTrans" cxnId="{C5E76E58-5A51-436E-8CE4-5456F97F4C86}">
      <dgm:prSet/>
      <dgm:spPr/>
      <dgm:t>
        <a:bodyPr/>
        <a:lstStyle/>
        <a:p>
          <a:endParaRPr lang="fr-FR"/>
        </a:p>
      </dgm:t>
    </dgm:pt>
    <dgm:pt modelId="{FDA2B81D-69D2-471E-9E53-357BD36EF834}" type="sibTrans" cxnId="{C5E76E58-5A51-436E-8CE4-5456F97F4C86}">
      <dgm:prSet/>
      <dgm:spPr/>
      <dgm:t>
        <a:bodyPr/>
        <a:lstStyle/>
        <a:p>
          <a:endParaRPr lang="fr-FR"/>
        </a:p>
      </dgm:t>
    </dgm:pt>
    <dgm:pt modelId="{43B042E9-A5FC-4CC8-B55B-7D70E176F858}">
      <dgm:prSet phldrT="[Texte]"/>
      <dgm:spPr/>
      <dgm:t>
        <a:bodyPr/>
        <a:lstStyle/>
        <a:p>
          <a:r>
            <a:rPr lang="fr-FR" dirty="0" smtClean="0"/>
            <a:t>Déchets alimentaires</a:t>
          </a:r>
          <a:endParaRPr lang="fr-FR" dirty="0"/>
        </a:p>
      </dgm:t>
    </dgm:pt>
    <dgm:pt modelId="{0AA28A63-E858-4EBB-8758-6540B65760DB}" type="parTrans" cxnId="{06181607-28F8-4370-ACE9-07A9E60999D5}">
      <dgm:prSet/>
      <dgm:spPr/>
      <dgm:t>
        <a:bodyPr/>
        <a:lstStyle/>
        <a:p>
          <a:endParaRPr lang="fr-FR"/>
        </a:p>
      </dgm:t>
    </dgm:pt>
    <dgm:pt modelId="{72752F63-2215-49CE-968B-709E2A0E10D5}" type="sibTrans" cxnId="{06181607-28F8-4370-ACE9-07A9E60999D5}">
      <dgm:prSet/>
      <dgm:spPr/>
      <dgm:t>
        <a:bodyPr/>
        <a:lstStyle/>
        <a:p>
          <a:endParaRPr lang="fr-FR"/>
        </a:p>
      </dgm:t>
    </dgm:pt>
    <dgm:pt modelId="{D3478484-9ABF-432B-B54D-1243AA3CC5A1}">
      <dgm:prSet phldrT="[Texte]"/>
      <dgm:spPr>
        <a:solidFill>
          <a:schemeClr val="bg2">
            <a:lumMod val="75000"/>
          </a:schemeClr>
        </a:solidFill>
      </dgm:spPr>
      <dgm:t>
        <a:bodyPr/>
        <a:lstStyle/>
        <a:p>
          <a:r>
            <a:rPr lang="fr-FR" dirty="0" smtClean="0"/>
            <a:t>Construction</a:t>
          </a:r>
          <a:endParaRPr lang="fr-FR" dirty="0"/>
        </a:p>
      </dgm:t>
    </dgm:pt>
    <dgm:pt modelId="{CEFFF56E-4B91-4C12-B73F-4562E933B4EF}" type="parTrans" cxnId="{65124C51-DB9F-407F-A2D1-B53E1F13858A}">
      <dgm:prSet/>
      <dgm:spPr/>
      <dgm:t>
        <a:bodyPr/>
        <a:lstStyle/>
        <a:p>
          <a:endParaRPr lang="fr-FR"/>
        </a:p>
      </dgm:t>
    </dgm:pt>
    <dgm:pt modelId="{107D520A-2CEF-45F4-A3DE-54D5CC542EEE}" type="sibTrans" cxnId="{65124C51-DB9F-407F-A2D1-B53E1F13858A}">
      <dgm:prSet/>
      <dgm:spPr/>
      <dgm:t>
        <a:bodyPr/>
        <a:lstStyle/>
        <a:p>
          <a:endParaRPr lang="fr-FR"/>
        </a:p>
      </dgm:t>
    </dgm:pt>
    <dgm:pt modelId="{4943FDBB-BA98-48DC-8D68-EC7F6950BB46}">
      <dgm:prSet phldrT="[Texte]"/>
      <dgm:spPr/>
      <dgm:t>
        <a:bodyPr/>
        <a:lstStyle/>
        <a:p>
          <a:r>
            <a:rPr lang="fr-FR" dirty="0" smtClean="0"/>
            <a:t>Bio-</a:t>
          </a:r>
          <a:r>
            <a:rPr lang="fr-FR" dirty="0" err="1" smtClean="0"/>
            <a:t>sourcés</a:t>
          </a:r>
          <a:endParaRPr lang="fr-FR" dirty="0"/>
        </a:p>
      </dgm:t>
    </dgm:pt>
    <dgm:pt modelId="{E2D40FDA-9505-4AAD-8136-D2455605C5CA}" type="parTrans" cxnId="{D65D24F1-1668-4EBD-B9C9-247A89A2F665}">
      <dgm:prSet/>
      <dgm:spPr/>
      <dgm:t>
        <a:bodyPr/>
        <a:lstStyle/>
        <a:p>
          <a:endParaRPr lang="fr-FR"/>
        </a:p>
      </dgm:t>
    </dgm:pt>
    <dgm:pt modelId="{9EA0AF0C-82CF-4390-AD5B-7FA14D8E0990}" type="sibTrans" cxnId="{D65D24F1-1668-4EBD-B9C9-247A89A2F665}">
      <dgm:prSet/>
      <dgm:spPr/>
      <dgm:t>
        <a:bodyPr/>
        <a:lstStyle/>
        <a:p>
          <a:endParaRPr lang="fr-FR"/>
        </a:p>
      </dgm:t>
    </dgm:pt>
    <dgm:pt modelId="{74229A9F-E9FF-4DD0-A36A-A9116300C53F}">
      <dgm:prSet phldrT="[Texte]"/>
      <dgm:spPr/>
      <dgm:t>
        <a:bodyPr/>
        <a:lstStyle/>
        <a:p>
          <a:r>
            <a:rPr lang="fr-FR" dirty="0" smtClean="0"/>
            <a:t>Réemploi des déchets du BTP</a:t>
          </a:r>
          <a:endParaRPr lang="fr-FR" dirty="0"/>
        </a:p>
      </dgm:t>
    </dgm:pt>
    <dgm:pt modelId="{AA4DB42E-FE10-435C-9543-DFA1DC029B2E}" type="parTrans" cxnId="{BDFACC3D-85FC-41A0-AF36-D736649BA988}">
      <dgm:prSet/>
      <dgm:spPr/>
      <dgm:t>
        <a:bodyPr/>
        <a:lstStyle/>
        <a:p>
          <a:endParaRPr lang="fr-FR"/>
        </a:p>
      </dgm:t>
    </dgm:pt>
    <dgm:pt modelId="{5F6FA274-48E1-4946-9F84-0A1DE90CACD7}" type="sibTrans" cxnId="{BDFACC3D-85FC-41A0-AF36-D736649BA988}">
      <dgm:prSet/>
      <dgm:spPr/>
      <dgm:t>
        <a:bodyPr/>
        <a:lstStyle/>
        <a:p>
          <a:endParaRPr lang="fr-FR"/>
        </a:p>
      </dgm:t>
    </dgm:pt>
    <dgm:pt modelId="{8B4744D9-521E-45BC-97D3-3A9EBE265C83}">
      <dgm:prSet phldrT="[Texte]"/>
      <dgm:spPr>
        <a:solidFill>
          <a:schemeClr val="bg2">
            <a:lumMod val="75000"/>
          </a:schemeClr>
        </a:solidFill>
      </dgm:spPr>
      <dgm:t>
        <a:bodyPr/>
        <a:lstStyle/>
        <a:p>
          <a:r>
            <a:rPr lang="fr-FR" dirty="0" smtClean="0"/>
            <a:t>Objets</a:t>
          </a:r>
          <a:endParaRPr lang="fr-FR" dirty="0"/>
        </a:p>
      </dgm:t>
    </dgm:pt>
    <dgm:pt modelId="{C61704A7-F334-4DF8-92A5-31FFB7118342}" type="parTrans" cxnId="{47352F03-0759-4AFA-BC03-181AAB9EF5E9}">
      <dgm:prSet/>
      <dgm:spPr/>
      <dgm:t>
        <a:bodyPr/>
        <a:lstStyle/>
        <a:p>
          <a:endParaRPr lang="fr-FR"/>
        </a:p>
      </dgm:t>
    </dgm:pt>
    <dgm:pt modelId="{0A9AF2A4-B1B2-47C3-90AC-B422AD46CCF4}" type="sibTrans" cxnId="{47352F03-0759-4AFA-BC03-181AAB9EF5E9}">
      <dgm:prSet/>
      <dgm:spPr/>
      <dgm:t>
        <a:bodyPr/>
        <a:lstStyle/>
        <a:p>
          <a:endParaRPr lang="fr-FR"/>
        </a:p>
      </dgm:t>
    </dgm:pt>
    <dgm:pt modelId="{B341D423-C693-4A4B-B739-C31BF284F8BF}">
      <dgm:prSet phldrT="[Texte]"/>
      <dgm:spPr/>
      <dgm:t>
        <a:bodyPr/>
        <a:lstStyle/>
        <a:p>
          <a:r>
            <a:rPr lang="fr-FR" dirty="0" smtClean="0"/>
            <a:t>Réemploi des biens</a:t>
          </a:r>
          <a:endParaRPr lang="fr-FR" dirty="0"/>
        </a:p>
      </dgm:t>
    </dgm:pt>
    <dgm:pt modelId="{509645BC-2334-48D3-BBF3-12425DBFA8C5}" type="parTrans" cxnId="{258CB005-7C73-475E-9E63-983DA8C13B4C}">
      <dgm:prSet/>
      <dgm:spPr/>
      <dgm:t>
        <a:bodyPr/>
        <a:lstStyle/>
        <a:p>
          <a:endParaRPr lang="fr-FR"/>
        </a:p>
      </dgm:t>
    </dgm:pt>
    <dgm:pt modelId="{9C099DEA-F1F9-4B94-BC1B-E0D899BAE338}" type="sibTrans" cxnId="{258CB005-7C73-475E-9E63-983DA8C13B4C}">
      <dgm:prSet/>
      <dgm:spPr/>
      <dgm:t>
        <a:bodyPr/>
        <a:lstStyle/>
        <a:p>
          <a:endParaRPr lang="fr-FR"/>
        </a:p>
      </dgm:t>
    </dgm:pt>
    <dgm:pt modelId="{A04C7726-03FD-41C8-BB6B-CEA9191209F0}">
      <dgm:prSet phldrT="[Texte]"/>
      <dgm:spPr/>
      <dgm:t>
        <a:bodyPr/>
        <a:lstStyle/>
        <a:p>
          <a:r>
            <a:rPr lang="fr-FR" dirty="0" smtClean="0"/>
            <a:t>Nouvelles REP</a:t>
          </a:r>
          <a:endParaRPr lang="fr-FR" dirty="0"/>
        </a:p>
      </dgm:t>
    </dgm:pt>
    <dgm:pt modelId="{EBFEFDB4-10E0-4BFB-B8DC-59549FABD270}" type="parTrans" cxnId="{AF95DBA5-B005-4C80-A450-21857730FDE9}">
      <dgm:prSet/>
      <dgm:spPr/>
      <dgm:t>
        <a:bodyPr/>
        <a:lstStyle/>
        <a:p>
          <a:endParaRPr lang="fr-FR"/>
        </a:p>
      </dgm:t>
    </dgm:pt>
    <dgm:pt modelId="{D6DE328E-BA48-4F7C-8E84-C762236C9A6D}" type="sibTrans" cxnId="{AF95DBA5-B005-4C80-A450-21857730FDE9}">
      <dgm:prSet/>
      <dgm:spPr/>
      <dgm:t>
        <a:bodyPr/>
        <a:lstStyle/>
        <a:p>
          <a:endParaRPr lang="fr-FR"/>
        </a:p>
      </dgm:t>
    </dgm:pt>
    <dgm:pt modelId="{BC4754BD-D772-407C-A560-5953913763F0}" type="pres">
      <dgm:prSet presAssocID="{B0026CA2-EA8D-4EC5-8358-BA6D719565FC}" presName="theList" presStyleCnt="0">
        <dgm:presLayoutVars>
          <dgm:dir/>
          <dgm:animLvl val="lvl"/>
          <dgm:resizeHandles val="exact"/>
        </dgm:presLayoutVars>
      </dgm:prSet>
      <dgm:spPr/>
      <dgm:t>
        <a:bodyPr/>
        <a:lstStyle/>
        <a:p>
          <a:endParaRPr lang="fr-FR"/>
        </a:p>
      </dgm:t>
    </dgm:pt>
    <dgm:pt modelId="{71AE1073-1F03-4F30-9950-D78BC705B796}" type="pres">
      <dgm:prSet presAssocID="{4CB3AE5E-7B6B-43C3-81C3-9896A973ED36}" presName="compNode" presStyleCnt="0"/>
      <dgm:spPr/>
    </dgm:pt>
    <dgm:pt modelId="{A6966807-79F4-44CC-93DE-9C7929941535}" type="pres">
      <dgm:prSet presAssocID="{4CB3AE5E-7B6B-43C3-81C3-9896A973ED36}" presName="aNode" presStyleLbl="bgShp" presStyleIdx="0" presStyleCnt="3"/>
      <dgm:spPr/>
      <dgm:t>
        <a:bodyPr/>
        <a:lstStyle/>
        <a:p>
          <a:endParaRPr lang="fr-FR"/>
        </a:p>
      </dgm:t>
    </dgm:pt>
    <dgm:pt modelId="{1E07DE42-C6D6-4E52-993B-3EB5F3483D20}" type="pres">
      <dgm:prSet presAssocID="{4CB3AE5E-7B6B-43C3-81C3-9896A973ED36}" presName="textNode" presStyleLbl="bgShp" presStyleIdx="0" presStyleCnt="3"/>
      <dgm:spPr/>
      <dgm:t>
        <a:bodyPr/>
        <a:lstStyle/>
        <a:p>
          <a:endParaRPr lang="fr-FR"/>
        </a:p>
      </dgm:t>
    </dgm:pt>
    <dgm:pt modelId="{7F17B70E-141E-4408-8EF4-7DA33574F2E7}" type="pres">
      <dgm:prSet presAssocID="{4CB3AE5E-7B6B-43C3-81C3-9896A973ED36}" presName="compChildNode" presStyleCnt="0"/>
      <dgm:spPr/>
    </dgm:pt>
    <dgm:pt modelId="{745F71D2-7F6E-4128-AA1B-F79B337F5530}" type="pres">
      <dgm:prSet presAssocID="{4CB3AE5E-7B6B-43C3-81C3-9896A973ED36}" presName="theInnerList" presStyleCnt="0"/>
      <dgm:spPr/>
    </dgm:pt>
    <dgm:pt modelId="{8D41CD5E-2C51-4BBE-9D50-1160CABD1C76}" type="pres">
      <dgm:prSet presAssocID="{E8C8AFBC-4446-4776-AF77-8D8EB7E742C7}" presName="childNode" presStyleLbl="node1" presStyleIdx="0" presStyleCnt="6">
        <dgm:presLayoutVars>
          <dgm:bulletEnabled val="1"/>
        </dgm:presLayoutVars>
      </dgm:prSet>
      <dgm:spPr/>
      <dgm:t>
        <a:bodyPr/>
        <a:lstStyle/>
        <a:p>
          <a:endParaRPr lang="fr-FR"/>
        </a:p>
      </dgm:t>
    </dgm:pt>
    <dgm:pt modelId="{FCE876DD-707D-4BE8-8910-A8737A5B35E3}" type="pres">
      <dgm:prSet presAssocID="{E8C8AFBC-4446-4776-AF77-8D8EB7E742C7}" presName="aSpace2" presStyleCnt="0"/>
      <dgm:spPr/>
    </dgm:pt>
    <dgm:pt modelId="{1FD86EA1-5EA9-4AD5-B12A-CADF0A5DC61F}" type="pres">
      <dgm:prSet presAssocID="{43B042E9-A5FC-4CC8-B55B-7D70E176F858}" presName="childNode" presStyleLbl="node1" presStyleIdx="1" presStyleCnt="6">
        <dgm:presLayoutVars>
          <dgm:bulletEnabled val="1"/>
        </dgm:presLayoutVars>
      </dgm:prSet>
      <dgm:spPr/>
      <dgm:t>
        <a:bodyPr/>
        <a:lstStyle/>
        <a:p>
          <a:endParaRPr lang="fr-FR"/>
        </a:p>
      </dgm:t>
    </dgm:pt>
    <dgm:pt modelId="{083ED36C-227B-4ACD-A274-C9CF8D48A75C}" type="pres">
      <dgm:prSet presAssocID="{4CB3AE5E-7B6B-43C3-81C3-9896A973ED36}" presName="aSpace" presStyleCnt="0"/>
      <dgm:spPr/>
    </dgm:pt>
    <dgm:pt modelId="{5FAC8742-0640-418C-B718-4C917B2C7ADD}" type="pres">
      <dgm:prSet presAssocID="{D3478484-9ABF-432B-B54D-1243AA3CC5A1}" presName="compNode" presStyleCnt="0"/>
      <dgm:spPr/>
    </dgm:pt>
    <dgm:pt modelId="{BBD9A492-65E0-4F5A-AD92-9927DC20121A}" type="pres">
      <dgm:prSet presAssocID="{D3478484-9ABF-432B-B54D-1243AA3CC5A1}" presName="aNode" presStyleLbl="bgShp" presStyleIdx="1" presStyleCnt="3"/>
      <dgm:spPr/>
      <dgm:t>
        <a:bodyPr/>
        <a:lstStyle/>
        <a:p>
          <a:endParaRPr lang="fr-FR"/>
        </a:p>
      </dgm:t>
    </dgm:pt>
    <dgm:pt modelId="{9D60F307-E757-44D4-A127-9B02B14DF97D}" type="pres">
      <dgm:prSet presAssocID="{D3478484-9ABF-432B-B54D-1243AA3CC5A1}" presName="textNode" presStyleLbl="bgShp" presStyleIdx="1" presStyleCnt="3"/>
      <dgm:spPr/>
      <dgm:t>
        <a:bodyPr/>
        <a:lstStyle/>
        <a:p>
          <a:endParaRPr lang="fr-FR"/>
        </a:p>
      </dgm:t>
    </dgm:pt>
    <dgm:pt modelId="{487EA4F8-BA24-4C33-B2C3-7939F7540F5D}" type="pres">
      <dgm:prSet presAssocID="{D3478484-9ABF-432B-B54D-1243AA3CC5A1}" presName="compChildNode" presStyleCnt="0"/>
      <dgm:spPr/>
    </dgm:pt>
    <dgm:pt modelId="{C34046B1-5B15-4BCD-A3A2-E94F3A233102}" type="pres">
      <dgm:prSet presAssocID="{D3478484-9ABF-432B-B54D-1243AA3CC5A1}" presName="theInnerList" presStyleCnt="0"/>
      <dgm:spPr/>
    </dgm:pt>
    <dgm:pt modelId="{B8DA500E-D57E-4F13-8770-2AF95B66389A}" type="pres">
      <dgm:prSet presAssocID="{4943FDBB-BA98-48DC-8D68-EC7F6950BB46}" presName="childNode" presStyleLbl="node1" presStyleIdx="2" presStyleCnt="6">
        <dgm:presLayoutVars>
          <dgm:bulletEnabled val="1"/>
        </dgm:presLayoutVars>
      </dgm:prSet>
      <dgm:spPr/>
      <dgm:t>
        <a:bodyPr/>
        <a:lstStyle/>
        <a:p>
          <a:endParaRPr lang="fr-FR"/>
        </a:p>
      </dgm:t>
    </dgm:pt>
    <dgm:pt modelId="{4B92F2E4-A426-432F-B1D0-B73F528335BA}" type="pres">
      <dgm:prSet presAssocID="{4943FDBB-BA98-48DC-8D68-EC7F6950BB46}" presName="aSpace2" presStyleCnt="0"/>
      <dgm:spPr/>
    </dgm:pt>
    <dgm:pt modelId="{95B793CD-F554-40F8-9135-0DB86F850EB9}" type="pres">
      <dgm:prSet presAssocID="{74229A9F-E9FF-4DD0-A36A-A9116300C53F}" presName="childNode" presStyleLbl="node1" presStyleIdx="3" presStyleCnt="6">
        <dgm:presLayoutVars>
          <dgm:bulletEnabled val="1"/>
        </dgm:presLayoutVars>
      </dgm:prSet>
      <dgm:spPr/>
      <dgm:t>
        <a:bodyPr/>
        <a:lstStyle/>
        <a:p>
          <a:endParaRPr lang="fr-FR"/>
        </a:p>
      </dgm:t>
    </dgm:pt>
    <dgm:pt modelId="{B51663E9-3D9B-4595-96C6-893C2BF2CF28}" type="pres">
      <dgm:prSet presAssocID="{D3478484-9ABF-432B-B54D-1243AA3CC5A1}" presName="aSpace" presStyleCnt="0"/>
      <dgm:spPr/>
    </dgm:pt>
    <dgm:pt modelId="{5276634E-0E22-4ED3-BEEA-32A07F72A265}" type="pres">
      <dgm:prSet presAssocID="{8B4744D9-521E-45BC-97D3-3A9EBE265C83}" presName="compNode" presStyleCnt="0"/>
      <dgm:spPr/>
    </dgm:pt>
    <dgm:pt modelId="{35199BAF-82FB-40EC-9EB8-1D473FCE2D1C}" type="pres">
      <dgm:prSet presAssocID="{8B4744D9-521E-45BC-97D3-3A9EBE265C83}" presName="aNode" presStyleLbl="bgShp" presStyleIdx="2" presStyleCnt="3"/>
      <dgm:spPr/>
      <dgm:t>
        <a:bodyPr/>
        <a:lstStyle/>
        <a:p>
          <a:endParaRPr lang="fr-FR"/>
        </a:p>
      </dgm:t>
    </dgm:pt>
    <dgm:pt modelId="{49AED810-8DA2-4E92-9672-A4C03165C822}" type="pres">
      <dgm:prSet presAssocID="{8B4744D9-521E-45BC-97D3-3A9EBE265C83}" presName="textNode" presStyleLbl="bgShp" presStyleIdx="2" presStyleCnt="3"/>
      <dgm:spPr/>
      <dgm:t>
        <a:bodyPr/>
        <a:lstStyle/>
        <a:p>
          <a:endParaRPr lang="fr-FR"/>
        </a:p>
      </dgm:t>
    </dgm:pt>
    <dgm:pt modelId="{FD83B811-7E31-45D3-B4B4-44F81E9636B5}" type="pres">
      <dgm:prSet presAssocID="{8B4744D9-521E-45BC-97D3-3A9EBE265C83}" presName="compChildNode" presStyleCnt="0"/>
      <dgm:spPr/>
    </dgm:pt>
    <dgm:pt modelId="{C7907D80-0000-419B-8E8C-1D50957A8421}" type="pres">
      <dgm:prSet presAssocID="{8B4744D9-521E-45BC-97D3-3A9EBE265C83}" presName="theInnerList" presStyleCnt="0"/>
      <dgm:spPr/>
    </dgm:pt>
    <dgm:pt modelId="{945681AE-58A8-4232-92D7-9F96DE3D7EBB}" type="pres">
      <dgm:prSet presAssocID="{B341D423-C693-4A4B-B739-C31BF284F8BF}" presName="childNode" presStyleLbl="node1" presStyleIdx="4" presStyleCnt="6">
        <dgm:presLayoutVars>
          <dgm:bulletEnabled val="1"/>
        </dgm:presLayoutVars>
      </dgm:prSet>
      <dgm:spPr/>
      <dgm:t>
        <a:bodyPr/>
        <a:lstStyle/>
        <a:p>
          <a:endParaRPr lang="fr-FR"/>
        </a:p>
      </dgm:t>
    </dgm:pt>
    <dgm:pt modelId="{0B38BE27-2A48-4A3D-861F-F2639D7279A2}" type="pres">
      <dgm:prSet presAssocID="{B341D423-C693-4A4B-B739-C31BF284F8BF}" presName="aSpace2" presStyleCnt="0"/>
      <dgm:spPr/>
    </dgm:pt>
    <dgm:pt modelId="{54897264-91B6-4CA0-9B12-FFB18CC86EB0}" type="pres">
      <dgm:prSet presAssocID="{A04C7726-03FD-41C8-BB6B-CEA9191209F0}" presName="childNode" presStyleLbl="node1" presStyleIdx="5" presStyleCnt="6">
        <dgm:presLayoutVars>
          <dgm:bulletEnabled val="1"/>
        </dgm:presLayoutVars>
      </dgm:prSet>
      <dgm:spPr/>
      <dgm:t>
        <a:bodyPr/>
        <a:lstStyle/>
        <a:p>
          <a:endParaRPr lang="fr-FR"/>
        </a:p>
      </dgm:t>
    </dgm:pt>
  </dgm:ptLst>
  <dgm:cxnLst>
    <dgm:cxn modelId="{6142941A-B130-4EB5-A868-ED2A3F9EEBD5}" srcId="{B0026CA2-EA8D-4EC5-8358-BA6D719565FC}" destId="{4CB3AE5E-7B6B-43C3-81C3-9896A973ED36}" srcOrd="0" destOrd="0" parTransId="{CDAF46C3-1C4A-47A3-AC89-6F1A88789E80}" sibTransId="{DBF1F660-5430-480A-AC41-A263F7DE8254}"/>
    <dgm:cxn modelId="{67B2AB82-5D8A-4F34-B7CB-3F1662A976A9}" type="presOf" srcId="{E8C8AFBC-4446-4776-AF77-8D8EB7E742C7}" destId="{8D41CD5E-2C51-4BBE-9D50-1160CABD1C76}" srcOrd="0" destOrd="0" presId="urn:microsoft.com/office/officeart/2005/8/layout/lProcess2"/>
    <dgm:cxn modelId="{DC357516-B29E-4E7B-8CD3-C63597381F73}" type="presOf" srcId="{B341D423-C693-4A4B-B739-C31BF284F8BF}" destId="{945681AE-58A8-4232-92D7-9F96DE3D7EBB}" srcOrd="0" destOrd="0" presId="urn:microsoft.com/office/officeart/2005/8/layout/lProcess2"/>
    <dgm:cxn modelId="{1215E279-99B3-4954-B664-BF64B1FACB87}" type="presOf" srcId="{74229A9F-E9FF-4DD0-A36A-A9116300C53F}" destId="{95B793CD-F554-40F8-9135-0DB86F850EB9}" srcOrd="0" destOrd="0" presId="urn:microsoft.com/office/officeart/2005/8/layout/lProcess2"/>
    <dgm:cxn modelId="{AF95DBA5-B005-4C80-A450-21857730FDE9}" srcId="{8B4744D9-521E-45BC-97D3-3A9EBE265C83}" destId="{A04C7726-03FD-41C8-BB6B-CEA9191209F0}" srcOrd="1" destOrd="0" parTransId="{EBFEFDB4-10E0-4BFB-B8DC-59549FABD270}" sibTransId="{D6DE328E-BA48-4F7C-8E84-C762236C9A6D}"/>
    <dgm:cxn modelId="{12FAF2AD-71D4-441F-B666-65683A98F3CE}" type="presOf" srcId="{8B4744D9-521E-45BC-97D3-3A9EBE265C83}" destId="{49AED810-8DA2-4E92-9672-A4C03165C822}" srcOrd="1" destOrd="0" presId="urn:microsoft.com/office/officeart/2005/8/layout/lProcess2"/>
    <dgm:cxn modelId="{06181607-28F8-4370-ACE9-07A9E60999D5}" srcId="{4CB3AE5E-7B6B-43C3-81C3-9896A973ED36}" destId="{43B042E9-A5FC-4CC8-B55B-7D70E176F858}" srcOrd="1" destOrd="0" parTransId="{0AA28A63-E858-4EBB-8758-6540B65760DB}" sibTransId="{72752F63-2215-49CE-968B-709E2A0E10D5}"/>
    <dgm:cxn modelId="{BDFACC3D-85FC-41A0-AF36-D736649BA988}" srcId="{D3478484-9ABF-432B-B54D-1243AA3CC5A1}" destId="{74229A9F-E9FF-4DD0-A36A-A9116300C53F}" srcOrd="1" destOrd="0" parTransId="{AA4DB42E-FE10-435C-9543-DFA1DC029B2E}" sibTransId="{5F6FA274-48E1-4946-9F84-0A1DE90CACD7}"/>
    <dgm:cxn modelId="{6EC923C8-FE61-4747-8234-6661D4108459}" type="presOf" srcId="{A04C7726-03FD-41C8-BB6B-CEA9191209F0}" destId="{54897264-91B6-4CA0-9B12-FFB18CC86EB0}" srcOrd="0" destOrd="0" presId="urn:microsoft.com/office/officeart/2005/8/layout/lProcess2"/>
    <dgm:cxn modelId="{A6F9F15F-3CFB-4D02-A570-BB7A1D14D6E7}" type="presOf" srcId="{4943FDBB-BA98-48DC-8D68-EC7F6950BB46}" destId="{B8DA500E-D57E-4F13-8770-2AF95B66389A}" srcOrd="0" destOrd="0" presId="urn:microsoft.com/office/officeart/2005/8/layout/lProcess2"/>
    <dgm:cxn modelId="{0A9F5B66-53A9-429A-8AD9-D652B5F44773}" type="presOf" srcId="{B0026CA2-EA8D-4EC5-8358-BA6D719565FC}" destId="{BC4754BD-D772-407C-A560-5953913763F0}" srcOrd="0" destOrd="0" presId="urn:microsoft.com/office/officeart/2005/8/layout/lProcess2"/>
    <dgm:cxn modelId="{65124C51-DB9F-407F-A2D1-B53E1F13858A}" srcId="{B0026CA2-EA8D-4EC5-8358-BA6D719565FC}" destId="{D3478484-9ABF-432B-B54D-1243AA3CC5A1}" srcOrd="1" destOrd="0" parTransId="{CEFFF56E-4B91-4C12-B73F-4562E933B4EF}" sibTransId="{107D520A-2CEF-45F4-A3DE-54D5CC542EEE}"/>
    <dgm:cxn modelId="{D618F81F-B154-41E6-835C-4DEB26E19D67}" type="presOf" srcId="{43B042E9-A5FC-4CC8-B55B-7D70E176F858}" destId="{1FD86EA1-5EA9-4AD5-B12A-CADF0A5DC61F}" srcOrd="0" destOrd="0" presId="urn:microsoft.com/office/officeart/2005/8/layout/lProcess2"/>
    <dgm:cxn modelId="{4101973F-4CC7-4ACF-9D6A-BF73FE5B919F}" type="presOf" srcId="{8B4744D9-521E-45BC-97D3-3A9EBE265C83}" destId="{35199BAF-82FB-40EC-9EB8-1D473FCE2D1C}" srcOrd="0" destOrd="0" presId="urn:microsoft.com/office/officeart/2005/8/layout/lProcess2"/>
    <dgm:cxn modelId="{9CDA14C5-B74F-406D-B51F-2606DBD0693C}" type="presOf" srcId="{D3478484-9ABF-432B-B54D-1243AA3CC5A1}" destId="{BBD9A492-65E0-4F5A-AD92-9927DC20121A}" srcOrd="0" destOrd="0" presId="urn:microsoft.com/office/officeart/2005/8/layout/lProcess2"/>
    <dgm:cxn modelId="{C5E76E58-5A51-436E-8CE4-5456F97F4C86}" srcId="{4CB3AE5E-7B6B-43C3-81C3-9896A973ED36}" destId="{E8C8AFBC-4446-4776-AF77-8D8EB7E742C7}" srcOrd="0" destOrd="0" parTransId="{3C232BB1-5638-46C7-BB0A-A3E288A158B4}" sibTransId="{FDA2B81D-69D2-471E-9E53-357BD36EF834}"/>
    <dgm:cxn modelId="{0ECB2175-7EF7-4920-B3BE-9E6D1DFF8DB5}" type="presOf" srcId="{D3478484-9ABF-432B-B54D-1243AA3CC5A1}" destId="{9D60F307-E757-44D4-A127-9B02B14DF97D}" srcOrd="1" destOrd="0" presId="urn:microsoft.com/office/officeart/2005/8/layout/lProcess2"/>
    <dgm:cxn modelId="{47352F03-0759-4AFA-BC03-181AAB9EF5E9}" srcId="{B0026CA2-EA8D-4EC5-8358-BA6D719565FC}" destId="{8B4744D9-521E-45BC-97D3-3A9EBE265C83}" srcOrd="2" destOrd="0" parTransId="{C61704A7-F334-4DF8-92A5-31FFB7118342}" sibTransId="{0A9AF2A4-B1B2-47C3-90AC-B422AD46CCF4}"/>
    <dgm:cxn modelId="{258CB005-7C73-475E-9E63-983DA8C13B4C}" srcId="{8B4744D9-521E-45BC-97D3-3A9EBE265C83}" destId="{B341D423-C693-4A4B-B739-C31BF284F8BF}" srcOrd="0" destOrd="0" parTransId="{509645BC-2334-48D3-BBF3-12425DBFA8C5}" sibTransId="{9C099DEA-F1F9-4B94-BC1B-E0D899BAE338}"/>
    <dgm:cxn modelId="{33A09ADF-8EA7-41E0-9F67-F52D7C6ECD07}" type="presOf" srcId="{4CB3AE5E-7B6B-43C3-81C3-9896A973ED36}" destId="{A6966807-79F4-44CC-93DE-9C7929941535}" srcOrd="0" destOrd="0" presId="urn:microsoft.com/office/officeart/2005/8/layout/lProcess2"/>
    <dgm:cxn modelId="{822B6912-0A44-48D9-B8FF-238B9FAAEFAF}" type="presOf" srcId="{4CB3AE5E-7B6B-43C3-81C3-9896A973ED36}" destId="{1E07DE42-C6D6-4E52-993B-3EB5F3483D20}" srcOrd="1" destOrd="0" presId="urn:microsoft.com/office/officeart/2005/8/layout/lProcess2"/>
    <dgm:cxn modelId="{D65D24F1-1668-4EBD-B9C9-247A89A2F665}" srcId="{D3478484-9ABF-432B-B54D-1243AA3CC5A1}" destId="{4943FDBB-BA98-48DC-8D68-EC7F6950BB46}" srcOrd="0" destOrd="0" parTransId="{E2D40FDA-9505-4AAD-8136-D2455605C5CA}" sibTransId="{9EA0AF0C-82CF-4390-AD5B-7FA14D8E0990}"/>
    <dgm:cxn modelId="{A5C35FD6-83DF-4D1B-A417-FB6EDD293C05}" type="presParOf" srcId="{BC4754BD-D772-407C-A560-5953913763F0}" destId="{71AE1073-1F03-4F30-9950-D78BC705B796}" srcOrd="0" destOrd="0" presId="urn:microsoft.com/office/officeart/2005/8/layout/lProcess2"/>
    <dgm:cxn modelId="{E989C0E6-8964-4C02-8A33-7BC549702204}" type="presParOf" srcId="{71AE1073-1F03-4F30-9950-D78BC705B796}" destId="{A6966807-79F4-44CC-93DE-9C7929941535}" srcOrd="0" destOrd="0" presId="urn:microsoft.com/office/officeart/2005/8/layout/lProcess2"/>
    <dgm:cxn modelId="{795A0A8B-EFE0-4FEF-A13E-B2DE8A108A48}" type="presParOf" srcId="{71AE1073-1F03-4F30-9950-D78BC705B796}" destId="{1E07DE42-C6D6-4E52-993B-3EB5F3483D20}" srcOrd="1" destOrd="0" presId="urn:microsoft.com/office/officeart/2005/8/layout/lProcess2"/>
    <dgm:cxn modelId="{515265D9-5170-455A-8951-0DC2011A2810}" type="presParOf" srcId="{71AE1073-1F03-4F30-9950-D78BC705B796}" destId="{7F17B70E-141E-4408-8EF4-7DA33574F2E7}" srcOrd="2" destOrd="0" presId="urn:microsoft.com/office/officeart/2005/8/layout/lProcess2"/>
    <dgm:cxn modelId="{7B596BD6-5E6D-4B6F-B755-4F5BDA40B474}" type="presParOf" srcId="{7F17B70E-141E-4408-8EF4-7DA33574F2E7}" destId="{745F71D2-7F6E-4128-AA1B-F79B337F5530}" srcOrd="0" destOrd="0" presId="urn:microsoft.com/office/officeart/2005/8/layout/lProcess2"/>
    <dgm:cxn modelId="{95AF3758-E7CC-4E88-AE83-DD3CC62C3E0B}" type="presParOf" srcId="{745F71D2-7F6E-4128-AA1B-F79B337F5530}" destId="{8D41CD5E-2C51-4BBE-9D50-1160CABD1C76}" srcOrd="0" destOrd="0" presId="urn:microsoft.com/office/officeart/2005/8/layout/lProcess2"/>
    <dgm:cxn modelId="{4E85B4ED-C9BE-4433-94FA-ED8996D3C83E}" type="presParOf" srcId="{745F71D2-7F6E-4128-AA1B-F79B337F5530}" destId="{FCE876DD-707D-4BE8-8910-A8737A5B35E3}" srcOrd="1" destOrd="0" presId="urn:microsoft.com/office/officeart/2005/8/layout/lProcess2"/>
    <dgm:cxn modelId="{DBE384F0-A3A5-4DD8-A9E0-2E7A528E30C6}" type="presParOf" srcId="{745F71D2-7F6E-4128-AA1B-F79B337F5530}" destId="{1FD86EA1-5EA9-4AD5-B12A-CADF0A5DC61F}" srcOrd="2" destOrd="0" presId="urn:microsoft.com/office/officeart/2005/8/layout/lProcess2"/>
    <dgm:cxn modelId="{4527FD25-775F-4C43-9431-CE1896884A2D}" type="presParOf" srcId="{BC4754BD-D772-407C-A560-5953913763F0}" destId="{083ED36C-227B-4ACD-A274-C9CF8D48A75C}" srcOrd="1" destOrd="0" presId="urn:microsoft.com/office/officeart/2005/8/layout/lProcess2"/>
    <dgm:cxn modelId="{03F7230E-781A-4859-AC56-90DF2DF40591}" type="presParOf" srcId="{BC4754BD-D772-407C-A560-5953913763F0}" destId="{5FAC8742-0640-418C-B718-4C917B2C7ADD}" srcOrd="2" destOrd="0" presId="urn:microsoft.com/office/officeart/2005/8/layout/lProcess2"/>
    <dgm:cxn modelId="{6EB6058C-BE56-4B7D-96DF-2F45E8ACBBD8}" type="presParOf" srcId="{5FAC8742-0640-418C-B718-4C917B2C7ADD}" destId="{BBD9A492-65E0-4F5A-AD92-9927DC20121A}" srcOrd="0" destOrd="0" presId="urn:microsoft.com/office/officeart/2005/8/layout/lProcess2"/>
    <dgm:cxn modelId="{6EEC3498-CA36-4ADE-BBCE-C9EE55F2B0EB}" type="presParOf" srcId="{5FAC8742-0640-418C-B718-4C917B2C7ADD}" destId="{9D60F307-E757-44D4-A127-9B02B14DF97D}" srcOrd="1" destOrd="0" presId="urn:microsoft.com/office/officeart/2005/8/layout/lProcess2"/>
    <dgm:cxn modelId="{F9DE228B-3A12-4733-A5D3-E74F49FE61E0}" type="presParOf" srcId="{5FAC8742-0640-418C-B718-4C917B2C7ADD}" destId="{487EA4F8-BA24-4C33-B2C3-7939F7540F5D}" srcOrd="2" destOrd="0" presId="urn:microsoft.com/office/officeart/2005/8/layout/lProcess2"/>
    <dgm:cxn modelId="{2F71C622-95E3-48FA-97BA-9FE73AB9EF2A}" type="presParOf" srcId="{487EA4F8-BA24-4C33-B2C3-7939F7540F5D}" destId="{C34046B1-5B15-4BCD-A3A2-E94F3A233102}" srcOrd="0" destOrd="0" presId="urn:microsoft.com/office/officeart/2005/8/layout/lProcess2"/>
    <dgm:cxn modelId="{16493EF8-4AE4-42EF-8E96-379C8739B84C}" type="presParOf" srcId="{C34046B1-5B15-4BCD-A3A2-E94F3A233102}" destId="{B8DA500E-D57E-4F13-8770-2AF95B66389A}" srcOrd="0" destOrd="0" presId="urn:microsoft.com/office/officeart/2005/8/layout/lProcess2"/>
    <dgm:cxn modelId="{6E383A8C-0066-4354-8DBD-C427275DA8A2}" type="presParOf" srcId="{C34046B1-5B15-4BCD-A3A2-E94F3A233102}" destId="{4B92F2E4-A426-432F-B1D0-B73F528335BA}" srcOrd="1" destOrd="0" presId="urn:microsoft.com/office/officeart/2005/8/layout/lProcess2"/>
    <dgm:cxn modelId="{C9FC85EF-042B-4DFA-AD8E-60CA5EDF80E6}" type="presParOf" srcId="{C34046B1-5B15-4BCD-A3A2-E94F3A233102}" destId="{95B793CD-F554-40F8-9135-0DB86F850EB9}" srcOrd="2" destOrd="0" presId="urn:microsoft.com/office/officeart/2005/8/layout/lProcess2"/>
    <dgm:cxn modelId="{198DDE70-F443-47BF-8730-28D1FC467981}" type="presParOf" srcId="{BC4754BD-D772-407C-A560-5953913763F0}" destId="{B51663E9-3D9B-4595-96C6-893C2BF2CF28}" srcOrd="3" destOrd="0" presId="urn:microsoft.com/office/officeart/2005/8/layout/lProcess2"/>
    <dgm:cxn modelId="{3770D90F-BA5A-45B5-AD67-DE392920D349}" type="presParOf" srcId="{BC4754BD-D772-407C-A560-5953913763F0}" destId="{5276634E-0E22-4ED3-BEEA-32A07F72A265}" srcOrd="4" destOrd="0" presId="urn:microsoft.com/office/officeart/2005/8/layout/lProcess2"/>
    <dgm:cxn modelId="{30A68B66-BC37-4F21-816F-F3A63264F484}" type="presParOf" srcId="{5276634E-0E22-4ED3-BEEA-32A07F72A265}" destId="{35199BAF-82FB-40EC-9EB8-1D473FCE2D1C}" srcOrd="0" destOrd="0" presId="urn:microsoft.com/office/officeart/2005/8/layout/lProcess2"/>
    <dgm:cxn modelId="{D63CC6B9-E099-4C42-90E2-F5B4A28E571E}" type="presParOf" srcId="{5276634E-0E22-4ED3-BEEA-32A07F72A265}" destId="{49AED810-8DA2-4E92-9672-A4C03165C822}" srcOrd="1" destOrd="0" presId="urn:microsoft.com/office/officeart/2005/8/layout/lProcess2"/>
    <dgm:cxn modelId="{ADBB6369-E658-4596-A217-AB5A48909811}" type="presParOf" srcId="{5276634E-0E22-4ED3-BEEA-32A07F72A265}" destId="{FD83B811-7E31-45D3-B4B4-44F81E9636B5}" srcOrd="2" destOrd="0" presId="urn:microsoft.com/office/officeart/2005/8/layout/lProcess2"/>
    <dgm:cxn modelId="{300C740D-25FF-4612-98ED-60A38891B25C}" type="presParOf" srcId="{FD83B811-7E31-45D3-B4B4-44F81E9636B5}" destId="{C7907D80-0000-419B-8E8C-1D50957A8421}" srcOrd="0" destOrd="0" presId="urn:microsoft.com/office/officeart/2005/8/layout/lProcess2"/>
    <dgm:cxn modelId="{89A7738E-8ED8-4C03-B3CA-CA33A7B6E6DA}" type="presParOf" srcId="{C7907D80-0000-419B-8E8C-1D50957A8421}" destId="{945681AE-58A8-4232-92D7-9F96DE3D7EBB}" srcOrd="0" destOrd="0" presId="urn:microsoft.com/office/officeart/2005/8/layout/lProcess2"/>
    <dgm:cxn modelId="{55C1D9FC-CD2F-461C-B0DC-13057C0B0076}" type="presParOf" srcId="{C7907D80-0000-419B-8E8C-1D50957A8421}" destId="{0B38BE27-2A48-4A3D-861F-F2639D7279A2}" srcOrd="1" destOrd="0" presId="urn:microsoft.com/office/officeart/2005/8/layout/lProcess2"/>
    <dgm:cxn modelId="{A27B7C24-4E2B-40AA-BA27-B04A3F518CC8}" type="presParOf" srcId="{C7907D80-0000-419B-8E8C-1D50957A8421}" destId="{54897264-91B6-4CA0-9B12-FFB18CC86EB0}"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889938"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B488CB40-214B-4F44-98E7-A530FACAA301}" type="datetimeFigureOut">
              <a:rPr lang="fr-FR" smtClean="0"/>
              <a:pPr/>
              <a:t>16/05/2019</a:t>
            </a:fld>
            <a:endParaRPr lang="fr-FR"/>
          </a:p>
        </p:txBody>
      </p:sp>
      <p:sp>
        <p:nvSpPr>
          <p:cNvPr id="4" name="Espace réservé du pied de page 3"/>
          <p:cNvSpPr>
            <a:spLocks noGrp="1"/>
          </p:cNvSpPr>
          <p:nvPr>
            <p:ph type="ftr" sz="quarter" idx="2"/>
          </p:nvPr>
        </p:nvSpPr>
        <p:spPr>
          <a:xfrm>
            <a:off x="1" y="9428584"/>
            <a:ext cx="2889938" cy="49805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777607" y="9428584"/>
            <a:ext cx="2889938" cy="498055"/>
          </a:xfrm>
          <a:prstGeom prst="rect">
            <a:avLst/>
          </a:prstGeom>
        </p:spPr>
        <p:txBody>
          <a:bodyPr vert="horz" lIns="91440" tIns="45720" rIns="91440" bIns="45720" rtlCol="0" anchor="b"/>
          <a:lstStyle>
            <a:lvl1pPr algn="r">
              <a:defRPr sz="1200"/>
            </a:lvl1pPr>
          </a:lstStyle>
          <a:p>
            <a:fld id="{0F5E9712-13B4-4A32-9375-5F1F17B35909}" type="slidenum">
              <a:rPr lang="fr-FR" smtClean="0"/>
              <a:pPr/>
              <a:t>‹N°›</a:t>
            </a:fld>
            <a:endParaRPr lang="fr-FR"/>
          </a:p>
        </p:txBody>
      </p:sp>
    </p:spTree>
    <p:extLst>
      <p:ext uri="{BB962C8B-B14F-4D97-AF65-F5344CB8AC3E}">
        <p14:creationId xmlns:p14="http://schemas.microsoft.com/office/powerpoint/2010/main" val="10292317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889938"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03CE6312-DA51-4D1D-B1F5-F187167309EA}" type="datetimeFigureOut">
              <a:rPr lang="fr-FR" smtClean="0"/>
              <a:pPr/>
              <a:t>16/05/2019</a:t>
            </a:fld>
            <a:endParaRPr lang="fr-FR"/>
          </a:p>
        </p:txBody>
      </p:sp>
      <p:sp>
        <p:nvSpPr>
          <p:cNvPr id="4" name="Espace réservé de l'image des diapositives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715154"/>
            <a:ext cx="5335270" cy="4466987"/>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9428583"/>
            <a:ext cx="2889938" cy="49633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BDF7B0D0-0E02-4E7B-902C-5529A52085C9}" type="slidenum">
              <a:rPr lang="fr-FR" smtClean="0"/>
              <a:pPr/>
              <a:t>‹N°›</a:t>
            </a:fld>
            <a:endParaRPr lang="fr-FR"/>
          </a:p>
        </p:txBody>
      </p:sp>
    </p:spTree>
    <p:extLst>
      <p:ext uri="{BB962C8B-B14F-4D97-AF65-F5344CB8AC3E}">
        <p14:creationId xmlns:p14="http://schemas.microsoft.com/office/powerpoint/2010/main" val="2034992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fr.wikipedia.org/wiki/Gestion_des_ressources_humaines" TargetMode="External"/><Relationship Id="rId2" Type="http://schemas.openxmlformats.org/officeDocument/2006/relationships/slide" Target="../slides/slide66.xml"/><Relationship Id="rId1" Type="http://schemas.openxmlformats.org/officeDocument/2006/relationships/notesMaster" Target="../notesMasters/notesMaster1.xml"/><Relationship Id="rId5" Type="http://schemas.openxmlformats.org/officeDocument/2006/relationships/hyperlink" Target="https://fr.wikipedia.org/wiki/Restructuration" TargetMode="External"/><Relationship Id="rId4" Type="http://schemas.openxmlformats.org/officeDocument/2006/relationships/hyperlink" Target="https://fr.wikipedia.org/wiki/Gestion_pr%C3%A9visionnelle_des_emplois_et_des_comp%C3%A9tences"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fr.wikipedia.org/wiki/Gestion_des_ressources_humaines" TargetMode="External"/><Relationship Id="rId2" Type="http://schemas.openxmlformats.org/officeDocument/2006/relationships/slide" Target="../slides/slide67.xml"/><Relationship Id="rId1" Type="http://schemas.openxmlformats.org/officeDocument/2006/relationships/notesMaster" Target="../notesMasters/notesMaster1.xml"/><Relationship Id="rId5" Type="http://schemas.openxmlformats.org/officeDocument/2006/relationships/hyperlink" Target="https://fr.wikipedia.org/wiki/Restructuration" TargetMode="External"/><Relationship Id="rId4" Type="http://schemas.openxmlformats.org/officeDocument/2006/relationships/hyperlink" Target="https://fr.wikipedia.org/wiki/Gestion_pr%C3%A9visionnelle_des_emplois_et_des_comp%C3%A9tences"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DD5A009-CFFB-49BE-A524-2ABBCA1734E1}" type="slidenum">
              <a:rPr lang="fr-FR" smtClean="0">
                <a:solidFill>
                  <a:prstClr val="black"/>
                </a:solidFill>
              </a:rPr>
              <a:pPr/>
              <a:t>1</a:t>
            </a:fld>
            <a:endParaRPr lang="fr-FR">
              <a:solidFill>
                <a:prstClr val="black"/>
              </a:solidFill>
            </a:endParaRPr>
          </a:p>
        </p:txBody>
      </p:sp>
    </p:spTree>
    <p:extLst>
      <p:ext uri="{BB962C8B-B14F-4D97-AF65-F5344CB8AC3E}">
        <p14:creationId xmlns:p14="http://schemas.microsoft.com/office/powerpoint/2010/main" val="1104832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smtClean="0"/>
          </a:p>
        </p:txBody>
      </p:sp>
      <p:sp>
        <p:nvSpPr>
          <p:cNvPr id="4" name="Espace réservé du numéro de diapositive 3"/>
          <p:cNvSpPr>
            <a:spLocks noGrp="1"/>
          </p:cNvSpPr>
          <p:nvPr>
            <p:ph type="sldNum" sz="quarter" idx="10"/>
          </p:nvPr>
        </p:nvSpPr>
        <p:spPr/>
        <p:txBody>
          <a:bodyPr/>
          <a:lstStyle/>
          <a:p>
            <a:fld id="{BDF7B0D0-0E02-4E7B-902C-5529A52085C9}" type="slidenum">
              <a:rPr lang="fr-FR" smtClean="0"/>
              <a:pPr/>
              <a:t>10</a:t>
            </a:fld>
            <a:endParaRPr lang="fr-FR"/>
          </a:p>
        </p:txBody>
      </p:sp>
    </p:spTree>
    <p:extLst>
      <p:ext uri="{BB962C8B-B14F-4D97-AF65-F5344CB8AC3E}">
        <p14:creationId xmlns:p14="http://schemas.microsoft.com/office/powerpoint/2010/main" val="647532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smtClean="0"/>
          </a:p>
        </p:txBody>
      </p:sp>
      <p:sp>
        <p:nvSpPr>
          <p:cNvPr id="4" name="Espace réservé du numéro de diapositive 3"/>
          <p:cNvSpPr>
            <a:spLocks noGrp="1"/>
          </p:cNvSpPr>
          <p:nvPr>
            <p:ph type="sldNum" sz="quarter" idx="10"/>
          </p:nvPr>
        </p:nvSpPr>
        <p:spPr/>
        <p:txBody>
          <a:bodyPr/>
          <a:lstStyle/>
          <a:p>
            <a:fld id="{BDF7B0D0-0E02-4E7B-902C-5529A52085C9}" type="slidenum">
              <a:rPr lang="fr-FR" smtClean="0"/>
              <a:pPr/>
              <a:t>11</a:t>
            </a:fld>
            <a:endParaRPr lang="fr-FR"/>
          </a:p>
        </p:txBody>
      </p:sp>
    </p:spTree>
    <p:extLst>
      <p:ext uri="{BB962C8B-B14F-4D97-AF65-F5344CB8AC3E}">
        <p14:creationId xmlns:p14="http://schemas.microsoft.com/office/powerpoint/2010/main" val="2695442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65538" name="Espace réservé des notes 2"/>
          <p:cNvSpPr>
            <a:spLocks noGrp="1" noChangeArrowheads="1"/>
          </p:cNvSpPr>
          <p:nvPr>
            <p:ph type="body" idx="1"/>
          </p:nvPr>
        </p:nvSpPr>
        <p:spPr bwMode="auto">
          <a:noFill/>
        </p:spPr>
        <p:txBody>
          <a:bodyPr/>
          <a:lstStyle/>
          <a:p>
            <a:r>
              <a:rPr lang="fr-FR" smtClean="0"/>
              <a:t>Contexte : Ouverture et partage des données statistiques</a:t>
            </a:r>
          </a:p>
          <a:p>
            <a:endParaRPr lang="fr-FR" smtClean="0"/>
          </a:p>
        </p:txBody>
      </p:sp>
      <p:sp>
        <p:nvSpPr>
          <p:cNvPr id="65539" name="Espace réservé du numéro de diapositive 3"/>
          <p:cNvSpPr>
            <a:spLocks noGrp="1" noChangeArrowheads="1"/>
          </p:cNvSpPr>
          <p:nvPr>
            <p:ph type="sldNum" sz="quarter" idx="5"/>
          </p:nvPr>
        </p:nvSpPr>
        <p:spPr bwMode="auto">
          <a:noFill/>
          <a:ln>
            <a:miter lim="800000"/>
            <a:headEnd/>
            <a:tailEnd/>
          </a:ln>
        </p:spPr>
        <p:txBody>
          <a:bodyPr/>
          <a:lstStyle/>
          <a:p>
            <a:fld id="{9F83BB0F-14FE-49A5-9E73-E3F77A92E2F9}" type="slidenum">
              <a:rPr lang="fr-FR" altLang="fr-FR"/>
              <a:pPr/>
              <a:t>13</a:t>
            </a:fld>
            <a:endParaRPr lang="fr-FR" altLang="fr-FR"/>
          </a:p>
        </p:txBody>
      </p:sp>
    </p:spTree>
    <p:extLst>
      <p:ext uri="{BB962C8B-B14F-4D97-AF65-F5344CB8AC3E}">
        <p14:creationId xmlns:p14="http://schemas.microsoft.com/office/powerpoint/2010/main" val="601368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66562" name="Espace réservé des notes 2"/>
          <p:cNvSpPr>
            <a:spLocks noGrp="1" noChangeArrowheads="1"/>
          </p:cNvSpPr>
          <p:nvPr>
            <p:ph type="body" idx="1"/>
          </p:nvPr>
        </p:nvSpPr>
        <p:spPr bwMode="auto">
          <a:noFill/>
        </p:spPr>
        <p:txBody>
          <a:bodyPr/>
          <a:lstStyle/>
          <a:p>
            <a:r>
              <a:rPr lang="fr-FR" smtClean="0"/>
              <a:t>La Mairie de Paris s’est dotée d’un Plan économie circulaire pour la période 2017-2020. Celui-ci poursuit des objectifs ambitieux, en particulier en matière de réduction et de valorisation des déchets. La municipalité fait également de l’économie circulaire </a:t>
            </a:r>
            <a:r>
              <a:rPr lang="fr-FR" b="1" smtClean="0"/>
              <a:t>un levier de développement de l’activité et de l’emploi sur son territoire. </a:t>
            </a:r>
            <a:r>
              <a:rPr lang="fr-FR" smtClean="0"/>
              <a:t>Pour rendre compte des progrès accomplis, la mairie a défini comme indicateur de suivi du plan économie circulaire la </a:t>
            </a:r>
            <a:r>
              <a:rPr lang="fr-FR" b="1" smtClean="0"/>
              <a:t>création d’emplois découlant du développement de l’économie circulaire</a:t>
            </a:r>
            <a:r>
              <a:rPr lang="fr-FR" smtClean="0"/>
              <a:t> sur le territoire de la ville de Paris, à l’horizon 2020, par rapport à une année de référence récente antérieure au vote du plan. Pour ce faire, la Mairie de Paris a souhaité disposer d’un cadre méthodologique pertinent et fiable. Pour définir :  </a:t>
            </a:r>
          </a:p>
          <a:p>
            <a:r>
              <a:rPr lang="fr-FR" smtClean="0"/>
              <a:t>un </a:t>
            </a:r>
            <a:r>
              <a:rPr lang="fr-FR" b="1" smtClean="0"/>
              <a:t>périmètre pertinent des activités </a:t>
            </a:r>
            <a:r>
              <a:rPr lang="fr-FR" smtClean="0"/>
              <a:t>contribuant au développement de l’économie circulaire</a:t>
            </a:r>
          </a:p>
          <a:p>
            <a:r>
              <a:rPr lang="fr-FR" smtClean="0"/>
              <a:t>une </a:t>
            </a:r>
            <a:r>
              <a:rPr lang="fr-FR" b="1" smtClean="0"/>
              <a:t>méthodologie de quantification des emplois </a:t>
            </a:r>
            <a:r>
              <a:rPr lang="fr-FR" smtClean="0"/>
              <a:t>relevant de l’économie circulaire, permettant d’établir une photographie T0 du stock d’emplois et d’actualiser celle-ci dans les années qui viennent. </a:t>
            </a:r>
          </a:p>
          <a:p>
            <a:endParaRPr lang="fr-FR" smtClean="0"/>
          </a:p>
        </p:txBody>
      </p:sp>
      <p:sp>
        <p:nvSpPr>
          <p:cNvPr id="66563" name="Espace réservé du numéro de diapositive 3"/>
          <p:cNvSpPr>
            <a:spLocks noGrp="1" noChangeArrowheads="1"/>
          </p:cNvSpPr>
          <p:nvPr>
            <p:ph type="sldNum" sz="quarter" idx="5"/>
          </p:nvPr>
        </p:nvSpPr>
        <p:spPr bwMode="auto">
          <a:noFill/>
          <a:ln>
            <a:miter lim="800000"/>
            <a:headEnd/>
            <a:tailEnd/>
          </a:ln>
        </p:spPr>
        <p:txBody>
          <a:bodyPr/>
          <a:lstStyle/>
          <a:p>
            <a:fld id="{DB708B10-8144-4137-A918-65E11CEC873C}" type="slidenum">
              <a:rPr lang="fr-FR" altLang="fr-FR"/>
              <a:pPr/>
              <a:t>15</a:t>
            </a:fld>
            <a:endParaRPr lang="fr-FR" altLang="fr-FR"/>
          </a:p>
        </p:txBody>
      </p:sp>
    </p:spTree>
    <p:extLst>
      <p:ext uri="{BB962C8B-B14F-4D97-AF65-F5344CB8AC3E}">
        <p14:creationId xmlns:p14="http://schemas.microsoft.com/office/powerpoint/2010/main" val="1922176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8434" name="Espace réservé des commentaires 2"/>
          <p:cNvSpPr>
            <a:spLocks noGrp="1"/>
          </p:cNvSpPr>
          <p:nvPr>
            <p:ph type="body" idx="1"/>
          </p:nvPr>
        </p:nvSpPr>
        <p:spPr bwMode="auto">
          <a:noFill/>
        </p:spPr>
        <p:txBody>
          <a:bodyPr/>
          <a:lstStyle/>
          <a:p>
            <a:r>
              <a:rPr lang="fr-FR" altLang="fr-FR" b="1" smtClean="0">
                <a:latin typeface="Futura Std Book" pitchFamily="34" charset="0"/>
              </a:rPr>
              <a:t>L’ancrage local des entreprises fait écho à 3 enjeux majeurs des territoires</a:t>
            </a:r>
          </a:p>
          <a:p>
            <a:endParaRPr lang="fr-FR" altLang="fr-FR" smtClean="0"/>
          </a:p>
        </p:txBody>
      </p:sp>
      <p:sp>
        <p:nvSpPr>
          <p:cNvPr id="18435" name="Espace réservé du numéro de diapositive 3"/>
          <p:cNvSpPr>
            <a:spLocks noGrp="1"/>
          </p:cNvSpPr>
          <p:nvPr>
            <p:ph type="sldNum" sz="quarter" idx="5"/>
          </p:nvPr>
        </p:nvSpPr>
        <p:spPr bwMode="auto">
          <a:noFill/>
          <a:ln>
            <a:miter lim="800000"/>
            <a:headEnd/>
            <a:tailEnd/>
          </a:ln>
        </p:spPr>
        <p:txBody>
          <a:bodyPr/>
          <a:lstStyle/>
          <a:p>
            <a:fld id="{5B1BE28C-C00A-459C-A5C7-5E4674C2CB06}" type="slidenum">
              <a:rPr lang="fr-FR" altLang="fr-FR">
                <a:solidFill>
                  <a:srgbClr val="000000"/>
                </a:solidFill>
              </a:rPr>
              <a:pPr/>
              <a:t>16</a:t>
            </a:fld>
            <a:endParaRPr lang="fr-FR" altLang="fr-FR">
              <a:solidFill>
                <a:srgbClr val="000000"/>
              </a:solidFill>
            </a:endParaRPr>
          </a:p>
        </p:txBody>
      </p:sp>
    </p:spTree>
    <p:extLst>
      <p:ext uri="{BB962C8B-B14F-4D97-AF65-F5344CB8AC3E}">
        <p14:creationId xmlns:p14="http://schemas.microsoft.com/office/powerpoint/2010/main" val="705950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0482" name="Espace réservé des commentaires 2"/>
          <p:cNvSpPr>
            <a:spLocks noGrp="1"/>
          </p:cNvSpPr>
          <p:nvPr>
            <p:ph type="body" idx="1"/>
          </p:nvPr>
        </p:nvSpPr>
        <p:spPr bwMode="auto">
          <a:noFill/>
        </p:spPr>
        <p:txBody>
          <a:bodyPr/>
          <a:lstStyle/>
          <a:p>
            <a:r>
              <a:rPr lang="fr-FR" altLang="fr-FR" b="1" smtClean="0">
                <a:latin typeface="Futura Std Book" pitchFamily="34" charset="0"/>
              </a:rPr>
              <a:t>L’ancrage local des entreprises fait écho à 3 enjeux majeurs des territoires</a:t>
            </a:r>
          </a:p>
          <a:p>
            <a:endParaRPr lang="fr-FR" altLang="fr-FR" smtClean="0"/>
          </a:p>
        </p:txBody>
      </p:sp>
      <p:sp>
        <p:nvSpPr>
          <p:cNvPr id="20483" name="Espace réservé du numéro de diapositive 3"/>
          <p:cNvSpPr>
            <a:spLocks noGrp="1"/>
          </p:cNvSpPr>
          <p:nvPr>
            <p:ph type="sldNum" sz="quarter" idx="5"/>
          </p:nvPr>
        </p:nvSpPr>
        <p:spPr bwMode="auto">
          <a:noFill/>
          <a:ln>
            <a:miter lim="800000"/>
            <a:headEnd/>
            <a:tailEnd/>
          </a:ln>
        </p:spPr>
        <p:txBody>
          <a:bodyPr/>
          <a:lstStyle/>
          <a:p>
            <a:fld id="{8A8E9BE5-5A40-4EE7-9C1D-19D4CCB27CAF}" type="slidenum">
              <a:rPr lang="fr-FR" altLang="fr-FR">
                <a:solidFill>
                  <a:srgbClr val="000000"/>
                </a:solidFill>
              </a:rPr>
              <a:pPr/>
              <a:t>17</a:t>
            </a:fld>
            <a:endParaRPr lang="fr-FR" altLang="fr-FR">
              <a:solidFill>
                <a:srgbClr val="000000"/>
              </a:solidFill>
            </a:endParaRPr>
          </a:p>
        </p:txBody>
      </p:sp>
    </p:spTree>
    <p:extLst>
      <p:ext uri="{BB962C8B-B14F-4D97-AF65-F5344CB8AC3E}">
        <p14:creationId xmlns:p14="http://schemas.microsoft.com/office/powerpoint/2010/main" val="242787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2530" name="Espace réservé des commentaires 2"/>
          <p:cNvSpPr>
            <a:spLocks noGrp="1"/>
          </p:cNvSpPr>
          <p:nvPr>
            <p:ph type="body" idx="1"/>
          </p:nvPr>
        </p:nvSpPr>
        <p:spPr bwMode="auto">
          <a:noFill/>
        </p:spPr>
        <p:txBody>
          <a:bodyPr/>
          <a:lstStyle/>
          <a:p>
            <a:r>
              <a:rPr lang="fr-FR" altLang="fr-FR" b="1" smtClean="0">
                <a:latin typeface="Futura Std Book" pitchFamily="34" charset="0"/>
              </a:rPr>
              <a:t>L’ancrage local des entreprises fait écho à 3 enjeux majeurs des territoires</a:t>
            </a:r>
          </a:p>
          <a:p>
            <a:endParaRPr lang="fr-FR" altLang="fr-FR" smtClean="0"/>
          </a:p>
        </p:txBody>
      </p:sp>
      <p:sp>
        <p:nvSpPr>
          <p:cNvPr id="22531" name="Espace réservé du numéro de diapositive 3"/>
          <p:cNvSpPr>
            <a:spLocks noGrp="1"/>
          </p:cNvSpPr>
          <p:nvPr>
            <p:ph type="sldNum" sz="quarter" idx="5"/>
          </p:nvPr>
        </p:nvSpPr>
        <p:spPr bwMode="auto">
          <a:noFill/>
          <a:ln>
            <a:miter lim="800000"/>
            <a:headEnd/>
            <a:tailEnd/>
          </a:ln>
        </p:spPr>
        <p:txBody>
          <a:bodyPr/>
          <a:lstStyle/>
          <a:p>
            <a:fld id="{9C5D77EA-9F15-4A23-88D7-B0FE04CBC836}" type="slidenum">
              <a:rPr lang="fr-FR" altLang="fr-FR">
                <a:solidFill>
                  <a:srgbClr val="000000"/>
                </a:solidFill>
              </a:rPr>
              <a:pPr/>
              <a:t>18</a:t>
            </a:fld>
            <a:endParaRPr lang="fr-FR" altLang="fr-FR">
              <a:solidFill>
                <a:srgbClr val="000000"/>
              </a:solidFill>
            </a:endParaRPr>
          </a:p>
        </p:txBody>
      </p:sp>
    </p:spTree>
    <p:extLst>
      <p:ext uri="{BB962C8B-B14F-4D97-AF65-F5344CB8AC3E}">
        <p14:creationId xmlns:p14="http://schemas.microsoft.com/office/powerpoint/2010/main" val="645083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4578" name="Espace réservé des commentaires 2"/>
          <p:cNvSpPr>
            <a:spLocks noGrp="1"/>
          </p:cNvSpPr>
          <p:nvPr>
            <p:ph type="body" idx="1"/>
          </p:nvPr>
        </p:nvSpPr>
        <p:spPr bwMode="auto">
          <a:noFill/>
        </p:spPr>
        <p:txBody>
          <a:bodyPr/>
          <a:lstStyle/>
          <a:p>
            <a:r>
              <a:rPr lang="fr-FR" altLang="fr-FR" b="1" smtClean="0">
                <a:latin typeface="Futura Std Book" pitchFamily="34" charset="0"/>
              </a:rPr>
              <a:t>La difficulté est dans l’identification précise des activités engagés sur chaque pilier. </a:t>
            </a:r>
          </a:p>
          <a:p>
            <a:endParaRPr lang="fr-FR" altLang="fr-FR" smtClean="0"/>
          </a:p>
        </p:txBody>
      </p:sp>
      <p:sp>
        <p:nvSpPr>
          <p:cNvPr id="24579" name="Espace réservé du numéro de diapositive 3"/>
          <p:cNvSpPr>
            <a:spLocks noGrp="1"/>
          </p:cNvSpPr>
          <p:nvPr>
            <p:ph type="sldNum" sz="quarter" idx="5"/>
          </p:nvPr>
        </p:nvSpPr>
        <p:spPr bwMode="auto">
          <a:noFill/>
          <a:ln>
            <a:miter lim="800000"/>
            <a:headEnd/>
            <a:tailEnd/>
          </a:ln>
        </p:spPr>
        <p:txBody>
          <a:bodyPr/>
          <a:lstStyle/>
          <a:p>
            <a:fld id="{44F097DD-13E2-43B3-90F7-B6ABC5B4A164}" type="slidenum">
              <a:rPr lang="fr-FR" altLang="fr-FR">
                <a:solidFill>
                  <a:srgbClr val="000000"/>
                </a:solidFill>
              </a:rPr>
              <a:pPr/>
              <a:t>19</a:t>
            </a:fld>
            <a:endParaRPr lang="fr-FR" altLang="fr-FR">
              <a:solidFill>
                <a:srgbClr val="000000"/>
              </a:solidFill>
            </a:endParaRPr>
          </a:p>
        </p:txBody>
      </p:sp>
    </p:spTree>
    <p:extLst>
      <p:ext uri="{BB962C8B-B14F-4D97-AF65-F5344CB8AC3E}">
        <p14:creationId xmlns:p14="http://schemas.microsoft.com/office/powerpoint/2010/main" val="2408472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6626" name="Espace réservé des commentaires 2"/>
          <p:cNvSpPr>
            <a:spLocks noGrp="1"/>
          </p:cNvSpPr>
          <p:nvPr>
            <p:ph type="body" idx="1"/>
          </p:nvPr>
        </p:nvSpPr>
        <p:spPr bwMode="auto">
          <a:noFill/>
        </p:spPr>
        <p:txBody>
          <a:bodyPr/>
          <a:lstStyle/>
          <a:p>
            <a:r>
              <a:rPr lang="fr-FR" smtClean="0"/>
              <a:t>Les principales solutions mises en place ont été les suivantes : </a:t>
            </a:r>
          </a:p>
          <a:p>
            <a:r>
              <a:rPr lang="fr-FR" smtClean="0"/>
              <a:t> </a:t>
            </a:r>
          </a:p>
          <a:p>
            <a:r>
              <a:rPr lang="fr-FR" b="1" smtClean="0"/>
              <a:t>Collaboration</a:t>
            </a:r>
            <a:r>
              <a:rPr lang="fr-FR" smtClean="0"/>
              <a:t> étroite avec l’ONEMEV et l’ADEME</a:t>
            </a:r>
          </a:p>
          <a:p>
            <a:r>
              <a:rPr lang="fr-FR" b="1" smtClean="0"/>
              <a:t>Reconstruction</a:t>
            </a:r>
            <a:r>
              <a:rPr lang="fr-FR" smtClean="0"/>
              <a:t> d’un outil et travail ligne par ligne depuis les tableaux ONEMEV</a:t>
            </a:r>
          </a:p>
          <a:p>
            <a:r>
              <a:rPr lang="fr-FR" smtClean="0"/>
              <a:t>Retraitement des bases CLAP et SIRENE pour les données d’emploi par code APE au niveau des codes postaux, notamment pour approximer les emplois non salariés</a:t>
            </a:r>
          </a:p>
          <a:p>
            <a:r>
              <a:rPr lang="fr-FR" b="1" smtClean="0"/>
              <a:t>Utilisation des ratios</a:t>
            </a:r>
            <a:r>
              <a:rPr lang="fr-FR" smtClean="0"/>
              <a:t> production par emploi à partir des montants de productions de l’Enquête Annuelle de production et de ESANE</a:t>
            </a:r>
          </a:p>
          <a:p>
            <a:r>
              <a:rPr lang="fr-FR" smtClean="0"/>
              <a:t>Utilisation de ratios de spécialisation du territoire (ratios part des emplois parisiens vs emplois au niveau national)</a:t>
            </a:r>
          </a:p>
          <a:p>
            <a:r>
              <a:rPr lang="fr-FR" smtClean="0"/>
              <a:t>Collaboration avec d’autres acteurs de l’économie circulaire à Paris pour construire les </a:t>
            </a:r>
            <a:r>
              <a:rPr lang="fr-FR" b="1" smtClean="0"/>
              <a:t>bases de données qualitatives</a:t>
            </a:r>
            <a:endParaRPr lang="fr-FR" smtClean="0"/>
          </a:p>
          <a:p>
            <a:endParaRPr lang="fr-FR" altLang="fr-FR" smtClean="0"/>
          </a:p>
        </p:txBody>
      </p:sp>
      <p:sp>
        <p:nvSpPr>
          <p:cNvPr id="26627" name="Espace réservé du numéro de diapositive 3"/>
          <p:cNvSpPr>
            <a:spLocks noGrp="1"/>
          </p:cNvSpPr>
          <p:nvPr>
            <p:ph type="sldNum" sz="quarter" idx="5"/>
          </p:nvPr>
        </p:nvSpPr>
        <p:spPr bwMode="auto">
          <a:noFill/>
          <a:ln>
            <a:miter lim="800000"/>
            <a:headEnd/>
            <a:tailEnd/>
          </a:ln>
        </p:spPr>
        <p:txBody>
          <a:bodyPr/>
          <a:lstStyle/>
          <a:p>
            <a:fld id="{8DD6B495-B282-4EF3-A03E-0CE0E460D213}" type="slidenum">
              <a:rPr lang="fr-FR" altLang="fr-FR">
                <a:solidFill>
                  <a:srgbClr val="000000"/>
                </a:solidFill>
              </a:rPr>
              <a:pPr/>
              <a:t>20</a:t>
            </a:fld>
            <a:endParaRPr lang="fr-FR" altLang="fr-FR">
              <a:solidFill>
                <a:srgbClr val="000000"/>
              </a:solidFill>
            </a:endParaRPr>
          </a:p>
        </p:txBody>
      </p:sp>
    </p:spTree>
    <p:extLst>
      <p:ext uri="{BB962C8B-B14F-4D97-AF65-F5344CB8AC3E}">
        <p14:creationId xmlns:p14="http://schemas.microsoft.com/office/powerpoint/2010/main" val="554252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8674" name="Espace réservé des commentaires 2"/>
          <p:cNvSpPr>
            <a:spLocks noGrp="1"/>
          </p:cNvSpPr>
          <p:nvPr>
            <p:ph type="body" idx="1"/>
          </p:nvPr>
        </p:nvSpPr>
        <p:spPr bwMode="auto">
          <a:noFill/>
        </p:spPr>
        <p:txBody>
          <a:bodyPr/>
          <a:lstStyle/>
          <a:p>
            <a:r>
              <a:rPr lang="fr-FR" altLang="fr-FR" b="1" smtClean="0">
                <a:latin typeface="Futura Std Book" pitchFamily="34" charset="0"/>
              </a:rPr>
              <a:t>La difficulté est dans l’identification précise des activités engagés sur chaque pilier. </a:t>
            </a:r>
          </a:p>
          <a:p>
            <a:endParaRPr lang="fr-FR" altLang="fr-FR" smtClean="0"/>
          </a:p>
        </p:txBody>
      </p:sp>
      <p:sp>
        <p:nvSpPr>
          <p:cNvPr id="28675" name="Espace réservé du numéro de diapositive 3"/>
          <p:cNvSpPr>
            <a:spLocks noGrp="1"/>
          </p:cNvSpPr>
          <p:nvPr>
            <p:ph type="sldNum" sz="quarter" idx="5"/>
          </p:nvPr>
        </p:nvSpPr>
        <p:spPr bwMode="auto">
          <a:noFill/>
          <a:ln>
            <a:miter lim="800000"/>
            <a:headEnd/>
            <a:tailEnd/>
          </a:ln>
        </p:spPr>
        <p:txBody>
          <a:bodyPr/>
          <a:lstStyle/>
          <a:p>
            <a:fld id="{9672B907-B2C2-40B0-8FEC-6C4DF3E741E5}" type="slidenum">
              <a:rPr lang="fr-FR" altLang="fr-FR">
                <a:solidFill>
                  <a:srgbClr val="000000"/>
                </a:solidFill>
              </a:rPr>
              <a:pPr/>
              <a:t>21</a:t>
            </a:fld>
            <a:endParaRPr lang="fr-FR" altLang="fr-FR">
              <a:solidFill>
                <a:srgbClr val="000000"/>
              </a:solidFill>
            </a:endParaRPr>
          </a:p>
        </p:txBody>
      </p:sp>
    </p:spTree>
    <p:extLst>
      <p:ext uri="{BB962C8B-B14F-4D97-AF65-F5344CB8AC3E}">
        <p14:creationId xmlns:p14="http://schemas.microsoft.com/office/powerpoint/2010/main" val="3953199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DF7B0D0-0E02-4E7B-902C-5529A52085C9}" type="slidenum">
              <a:rPr lang="fr-FR" smtClean="0"/>
              <a:pPr/>
              <a:t>2</a:t>
            </a:fld>
            <a:endParaRPr lang="fr-FR"/>
          </a:p>
        </p:txBody>
      </p:sp>
    </p:spTree>
    <p:extLst>
      <p:ext uri="{BB962C8B-B14F-4D97-AF65-F5344CB8AC3E}">
        <p14:creationId xmlns:p14="http://schemas.microsoft.com/office/powerpoint/2010/main" val="819885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0722" name="Espace réservé des commentaires 2"/>
          <p:cNvSpPr>
            <a:spLocks noGrp="1"/>
          </p:cNvSpPr>
          <p:nvPr>
            <p:ph type="body" idx="1"/>
          </p:nvPr>
        </p:nvSpPr>
        <p:spPr bwMode="auto">
          <a:noFill/>
        </p:spPr>
        <p:txBody>
          <a:bodyPr/>
          <a:lstStyle/>
          <a:p>
            <a:r>
              <a:rPr lang="fr-FR" altLang="fr-FR" smtClean="0">
                <a:latin typeface="Futura Std Book" pitchFamily="34" charset="0"/>
              </a:rPr>
              <a:t>3 APPROCHES D’UNE MÉTHODOLOGIE SOCLE, UN VOLET COMPLÉMENTAIRE ET L’ESTIMATION RETOMBÉES ÉCONOMIQUES </a:t>
            </a:r>
            <a:endParaRPr lang="fr-FR" altLang="fr-FR" smtClean="0"/>
          </a:p>
        </p:txBody>
      </p:sp>
      <p:sp>
        <p:nvSpPr>
          <p:cNvPr id="30723" name="Espace réservé du numéro de diapositive 3"/>
          <p:cNvSpPr>
            <a:spLocks noGrp="1"/>
          </p:cNvSpPr>
          <p:nvPr>
            <p:ph type="sldNum" sz="quarter" idx="5"/>
          </p:nvPr>
        </p:nvSpPr>
        <p:spPr bwMode="auto">
          <a:noFill/>
          <a:ln>
            <a:miter lim="800000"/>
            <a:headEnd/>
            <a:tailEnd/>
          </a:ln>
        </p:spPr>
        <p:txBody>
          <a:bodyPr/>
          <a:lstStyle/>
          <a:p>
            <a:fld id="{FC56C3B4-BA1F-4961-95F7-3FA856783FC4}" type="slidenum">
              <a:rPr lang="fr-FR" altLang="fr-FR">
                <a:solidFill>
                  <a:srgbClr val="000000"/>
                </a:solidFill>
              </a:rPr>
              <a:pPr/>
              <a:t>22</a:t>
            </a:fld>
            <a:endParaRPr lang="fr-FR" altLang="fr-FR">
              <a:solidFill>
                <a:srgbClr val="000000"/>
              </a:solidFill>
            </a:endParaRPr>
          </a:p>
        </p:txBody>
      </p:sp>
    </p:spTree>
    <p:extLst>
      <p:ext uri="{BB962C8B-B14F-4D97-AF65-F5344CB8AC3E}">
        <p14:creationId xmlns:p14="http://schemas.microsoft.com/office/powerpoint/2010/main" val="11832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72706" name="Espace réservé des notes 2"/>
          <p:cNvSpPr>
            <a:spLocks noGrp="1" noChangeArrowheads="1"/>
          </p:cNvSpPr>
          <p:nvPr>
            <p:ph type="body" idx="1"/>
          </p:nvPr>
        </p:nvSpPr>
        <p:spPr bwMode="auto">
          <a:noFill/>
        </p:spPr>
        <p:txBody>
          <a:bodyPr/>
          <a:lstStyle/>
          <a:p>
            <a:r>
              <a:rPr lang="fr-FR" dirty="0" smtClean="0"/>
              <a:t>Construire la possibilité de faire remonter des initiatives créatrices d’emplois et consolidées au niveau national pour mieux saisir les effets des politiques publiques (notamment fruit des incubateurs startups , ESS ou autres initiatives collaboratives…). Permettrait également un partage entre les territoires.</a:t>
            </a:r>
          </a:p>
          <a:p>
            <a:endParaRPr lang="fr-FR" dirty="0" smtClean="0"/>
          </a:p>
          <a:p>
            <a:r>
              <a:rPr lang="fr-FR" dirty="0" smtClean="0"/>
              <a:t>Construire des extractions spécifiques pour que les données emplois (salariés et non salariés) ne soient pas soumises au secret</a:t>
            </a:r>
          </a:p>
          <a:p>
            <a:r>
              <a:rPr lang="fr-FR" dirty="0" smtClean="0"/>
              <a:t>Davantage mettre SIRENE  à jour</a:t>
            </a:r>
          </a:p>
          <a:p>
            <a:r>
              <a:rPr lang="fr-FR" dirty="0" smtClean="0"/>
              <a:t>Compléter les statistiques emplois avec des données de flux matériels pour travailler sur la production </a:t>
            </a:r>
          </a:p>
          <a:p>
            <a:endParaRPr lang="fr-FR" dirty="0" smtClean="0"/>
          </a:p>
        </p:txBody>
      </p:sp>
      <p:sp>
        <p:nvSpPr>
          <p:cNvPr id="72707" name="Espace réservé du numéro de diapositive 3"/>
          <p:cNvSpPr>
            <a:spLocks noGrp="1" noChangeArrowheads="1"/>
          </p:cNvSpPr>
          <p:nvPr>
            <p:ph type="sldNum" sz="quarter" idx="5"/>
          </p:nvPr>
        </p:nvSpPr>
        <p:spPr bwMode="auto">
          <a:noFill/>
          <a:ln>
            <a:miter lim="800000"/>
            <a:headEnd/>
            <a:tailEnd/>
          </a:ln>
        </p:spPr>
        <p:txBody>
          <a:bodyPr/>
          <a:lstStyle/>
          <a:p>
            <a:fld id="{D2B1DC16-CA40-4680-8B4B-6D924C53459A}" type="slidenum">
              <a:rPr lang="fr-FR" altLang="fr-FR"/>
              <a:pPr/>
              <a:t>27</a:t>
            </a:fld>
            <a:endParaRPr lang="fr-FR" altLang="fr-FR"/>
          </a:p>
        </p:txBody>
      </p:sp>
    </p:spTree>
    <p:extLst>
      <p:ext uri="{BB962C8B-B14F-4D97-AF65-F5344CB8AC3E}">
        <p14:creationId xmlns:p14="http://schemas.microsoft.com/office/powerpoint/2010/main" val="3757019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6866" name="Espace réservé des commentaires 2"/>
          <p:cNvSpPr>
            <a:spLocks noGrp="1"/>
          </p:cNvSpPr>
          <p:nvPr>
            <p:ph type="body" idx="1"/>
          </p:nvPr>
        </p:nvSpPr>
        <p:spPr bwMode="auto">
          <a:noFill/>
        </p:spPr>
        <p:txBody>
          <a:bodyPr/>
          <a:lstStyle/>
          <a:p>
            <a:pPr marL="228600" indent="-228600">
              <a:lnSpc>
                <a:spcPct val="80000"/>
              </a:lnSpc>
            </a:pPr>
            <a:endParaRPr lang="fr-FR" altLang="fr-FR" sz="900" smtClean="0"/>
          </a:p>
        </p:txBody>
      </p:sp>
      <p:sp>
        <p:nvSpPr>
          <p:cNvPr id="36867" name="Espace réservé du numéro de diapositive 3"/>
          <p:cNvSpPr>
            <a:spLocks noGrp="1"/>
          </p:cNvSpPr>
          <p:nvPr>
            <p:ph type="sldNum" sz="quarter" idx="5"/>
          </p:nvPr>
        </p:nvSpPr>
        <p:spPr bwMode="auto">
          <a:noFill/>
          <a:ln>
            <a:miter lim="800000"/>
            <a:headEnd/>
            <a:tailEnd/>
          </a:ln>
        </p:spPr>
        <p:txBody>
          <a:bodyPr/>
          <a:lstStyle/>
          <a:p>
            <a:fld id="{5B2B159C-9A40-422E-8F91-89DD22765835}" type="slidenum">
              <a:rPr lang="fr-FR" altLang="fr-FR">
                <a:solidFill>
                  <a:srgbClr val="000000"/>
                </a:solidFill>
              </a:rPr>
              <a:pPr/>
              <a:t>32</a:t>
            </a:fld>
            <a:endParaRPr lang="fr-FR" altLang="fr-FR">
              <a:solidFill>
                <a:srgbClr val="000000"/>
              </a:solidFill>
            </a:endParaRPr>
          </a:p>
        </p:txBody>
      </p:sp>
    </p:spTree>
    <p:extLst>
      <p:ext uri="{BB962C8B-B14F-4D97-AF65-F5344CB8AC3E}">
        <p14:creationId xmlns:p14="http://schemas.microsoft.com/office/powerpoint/2010/main" val="1552698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73730" name="Espace réservé des notes 2"/>
          <p:cNvSpPr>
            <a:spLocks noGrp="1" noChangeArrowheads="1"/>
          </p:cNvSpPr>
          <p:nvPr>
            <p:ph type="body" idx="1"/>
          </p:nvPr>
        </p:nvSpPr>
        <p:spPr bwMode="auto">
          <a:noFill/>
        </p:spPr>
        <p:txBody>
          <a:bodyPr/>
          <a:lstStyle/>
          <a:p>
            <a:r>
              <a:rPr lang="fr-FR" smtClean="0"/>
              <a:t>Approche dev éco et opportunité business vs approche déchets</a:t>
            </a:r>
          </a:p>
        </p:txBody>
      </p:sp>
      <p:sp>
        <p:nvSpPr>
          <p:cNvPr id="73731" name="Espace réservé du numéro de diapositive 3"/>
          <p:cNvSpPr>
            <a:spLocks noGrp="1" noChangeArrowheads="1"/>
          </p:cNvSpPr>
          <p:nvPr>
            <p:ph type="sldNum" sz="quarter" idx="5"/>
          </p:nvPr>
        </p:nvSpPr>
        <p:spPr bwMode="auto">
          <a:noFill/>
          <a:ln>
            <a:miter lim="800000"/>
            <a:headEnd/>
            <a:tailEnd/>
          </a:ln>
        </p:spPr>
        <p:txBody>
          <a:bodyPr/>
          <a:lstStyle/>
          <a:p>
            <a:fld id="{9FE3B751-0A74-4A24-8252-C00ED9AA4ED9}" type="slidenum">
              <a:rPr lang="fr-FR" altLang="fr-FR"/>
              <a:pPr/>
              <a:t>33</a:t>
            </a:fld>
            <a:endParaRPr lang="fr-FR" altLang="fr-FR"/>
          </a:p>
        </p:txBody>
      </p:sp>
    </p:spTree>
    <p:extLst>
      <p:ext uri="{BB962C8B-B14F-4D97-AF65-F5344CB8AC3E}">
        <p14:creationId xmlns:p14="http://schemas.microsoft.com/office/powerpoint/2010/main" val="599793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9938" name="Espace réservé des commentaires 2"/>
          <p:cNvSpPr>
            <a:spLocks noGrp="1"/>
          </p:cNvSpPr>
          <p:nvPr>
            <p:ph type="body" idx="1"/>
          </p:nvPr>
        </p:nvSpPr>
        <p:spPr bwMode="auto">
          <a:noFill/>
        </p:spPr>
        <p:txBody>
          <a:bodyPr/>
          <a:lstStyle/>
          <a:p>
            <a:r>
              <a:rPr lang="fr-FR" altLang="fr-FR" smtClean="0"/>
              <a:t>Autant de gisement pour des activités de réemploi , de recyclage et de réparation…</a:t>
            </a:r>
          </a:p>
          <a:p>
            <a:endParaRPr lang="fr-FR" altLang="fr-FR" smtClean="0"/>
          </a:p>
          <a:p>
            <a:endParaRPr lang="fr-FR" altLang="fr-FR" smtClean="0"/>
          </a:p>
        </p:txBody>
      </p:sp>
      <p:sp>
        <p:nvSpPr>
          <p:cNvPr id="39939" name="Espace réservé du numéro de diapositive 3"/>
          <p:cNvSpPr>
            <a:spLocks noGrp="1"/>
          </p:cNvSpPr>
          <p:nvPr>
            <p:ph type="sldNum" sz="quarter" idx="5"/>
          </p:nvPr>
        </p:nvSpPr>
        <p:spPr bwMode="auto">
          <a:noFill/>
          <a:ln>
            <a:miter lim="800000"/>
            <a:headEnd/>
            <a:tailEnd/>
          </a:ln>
        </p:spPr>
        <p:txBody>
          <a:bodyPr/>
          <a:lstStyle/>
          <a:p>
            <a:fld id="{D601C42F-74C3-42EC-A24C-71DC848EDBFA}" type="slidenum">
              <a:rPr lang="fr-FR" altLang="fr-FR">
                <a:solidFill>
                  <a:srgbClr val="000000"/>
                </a:solidFill>
              </a:rPr>
              <a:pPr/>
              <a:t>34</a:t>
            </a:fld>
            <a:endParaRPr lang="fr-FR" altLang="fr-FR">
              <a:solidFill>
                <a:srgbClr val="000000"/>
              </a:solidFill>
            </a:endParaRPr>
          </a:p>
        </p:txBody>
      </p:sp>
    </p:spTree>
    <p:extLst>
      <p:ext uri="{BB962C8B-B14F-4D97-AF65-F5344CB8AC3E}">
        <p14:creationId xmlns:p14="http://schemas.microsoft.com/office/powerpoint/2010/main" val="2380668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Espace réservé de l'image des diapositives 1"/>
          <p:cNvSpPr>
            <a:spLocks noGrp="1" noRot="1" noChangeAspect="1" noChangeArrowheads="1" noTextEdit="1"/>
          </p:cNvSpPr>
          <p:nvPr>
            <p:ph type="sldImg"/>
          </p:nvPr>
        </p:nvSpPr>
        <p:spPr bwMode="auto">
          <a:noFill/>
          <a:ln>
            <a:solidFill>
              <a:srgbClr val="000000"/>
            </a:solidFill>
            <a:miter lim="800000"/>
            <a:headEnd/>
            <a:tailEnd/>
          </a:ln>
        </p:spPr>
      </p:sp>
      <p:sp>
        <p:nvSpPr>
          <p:cNvPr id="75778" name="Espace réservé des notes 2"/>
          <p:cNvSpPr>
            <a:spLocks noGrp="1" noChangeArrowheads="1"/>
          </p:cNvSpPr>
          <p:nvPr>
            <p:ph type="body" idx="1"/>
          </p:nvPr>
        </p:nvSpPr>
        <p:spPr bwMode="auto">
          <a:noFill/>
        </p:spPr>
        <p:txBody>
          <a:bodyPr/>
          <a:lstStyle/>
          <a:p>
            <a:r>
              <a:rPr lang="fr-FR" altLang="fr-FR" smtClean="0"/>
              <a:t>ESS : forts potentiels à rajouter</a:t>
            </a:r>
          </a:p>
          <a:p>
            <a:endParaRPr lang="fr-FR" altLang="fr-FR" smtClean="0"/>
          </a:p>
          <a:p>
            <a:r>
              <a:rPr lang="fr-FR" altLang="fr-FR" smtClean="0"/>
              <a:t>- Aspect écoconception</a:t>
            </a:r>
          </a:p>
          <a:p>
            <a:r>
              <a:rPr lang="fr-FR" altLang="fr-FR" smtClean="0"/>
              <a:t>- Achats responsables en cours...</a:t>
            </a:r>
          </a:p>
        </p:txBody>
      </p:sp>
      <p:sp>
        <p:nvSpPr>
          <p:cNvPr id="75779" name="Espace réservé du numéro de diapositive 3"/>
          <p:cNvSpPr>
            <a:spLocks noGrp="1" noChangeArrowheads="1"/>
          </p:cNvSpPr>
          <p:nvPr>
            <p:ph type="sldNum" sz="quarter" idx="5"/>
          </p:nvPr>
        </p:nvSpPr>
        <p:spPr bwMode="auto">
          <a:noFill/>
          <a:ln>
            <a:miter lim="800000"/>
            <a:headEnd/>
            <a:tailEnd/>
          </a:ln>
        </p:spPr>
        <p:txBody>
          <a:bodyPr/>
          <a:lstStyle/>
          <a:p>
            <a:fld id="{A707A49F-48F7-4DA4-B7EE-80F67AE3E335}" type="slidenum">
              <a:rPr lang="fr-FR" altLang="fr-FR"/>
              <a:pPr/>
              <a:t>35</a:t>
            </a:fld>
            <a:endParaRPr lang="fr-FR" altLang="fr-FR"/>
          </a:p>
        </p:txBody>
      </p:sp>
    </p:spTree>
    <p:extLst>
      <p:ext uri="{BB962C8B-B14F-4D97-AF65-F5344CB8AC3E}">
        <p14:creationId xmlns:p14="http://schemas.microsoft.com/office/powerpoint/2010/main" val="3583336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609CE9F-9496-491B-AC95-3D8EA00997CA}" type="slidenum">
              <a:rPr lang="fr-FR" smtClean="0"/>
              <a:pPr/>
              <a:t>43</a:t>
            </a:fld>
            <a:endParaRPr lang="fr-FR"/>
          </a:p>
        </p:txBody>
      </p:sp>
    </p:spTree>
    <p:extLst>
      <p:ext uri="{BB962C8B-B14F-4D97-AF65-F5344CB8AC3E}">
        <p14:creationId xmlns:p14="http://schemas.microsoft.com/office/powerpoint/2010/main" val="35990407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609CE9F-9496-491B-AC95-3D8EA00997CA}" type="slidenum">
              <a:rPr lang="fr-FR" smtClean="0"/>
              <a:pPr/>
              <a:t>45</a:t>
            </a:fld>
            <a:endParaRPr lang="fr-FR"/>
          </a:p>
        </p:txBody>
      </p:sp>
    </p:spTree>
    <p:extLst>
      <p:ext uri="{BB962C8B-B14F-4D97-AF65-F5344CB8AC3E}">
        <p14:creationId xmlns:p14="http://schemas.microsoft.com/office/powerpoint/2010/main" val="1633346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609CE9F-9496-491B-AC95-3D8EA00997CA}" type="slidenum">
              <a:rPr lang="fr-FR" smtClean="0"/>
              <a:pPr/>
              <a:t>53</a:t>
            </a:fld>
            <a:endParaRPr lang="fr-FR"/>
          </a:p>
        </p:txBody>
      </p:sp>
    </p:spTree>
    <p:extLst>
      <p:ext uri="{BB962C8B-B14F-4D97-AF65-F5344CB8AC3E}">
        <p14:creationId xmlns:p14="http://schemas.microsoft.com/office/powerpoint/2010/main" val="10702417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16h00</a:t>
            </a:r>
            <a:r>
              <a:rPr lang="fr-FR" baseline="0" dirty="0" smtClean="0"/>
              <a:t> : explication du travail collaboratif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Objectifs : </a:t>
            </a:r>
            <a:r>
              <a:rPr lang="fr-FR" sz="1200" b="1" dirty="0" smtClean="0"/>
              <a:t>1/ Expliquer 2/Démontrer 3/ Évaluer 4/Convaincre.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aseline="0" dirty="0" smtClean="0"/>
              <a:t>3 temps de travail en commun : </a:t>
            </a:r>
            <a:r>
              <a:rPr lang="fr-FR" sz="1200" b="1" dirty="0" smtClean="0"/>
              <a:t>2/Démontrer 3/ Évaluer 4/Convaincre.</a:t>
            </a:r>
          </a:p>
          <a:p>
            <a:pPr marL="171450" indent="-171450">
              <a:buFontTx/>
              <a:buChar char="-"/>
            </a:pPr>
            <a:r>
              <a:rPr lang="fr-FR" sz="1200" b="1" dirty="0" smtClean="0"/>
              <a:t>2/Démontrer </a:t>
            </a:r>
            <a:r>
              <a:rPr lang="fr-FR" baseline="0" dirty="0" smtClean="0"/>
              <a:t>faire une cartographie des leviers de bénéfices économiques : où je suis gagnant </a:t>
            </a:r>
          </a:p>
          <a:p>
            <a:pPr marL="171450" indent="-171450">
              <a:buFontTx/>
              <a:buChar char="-"/>
            </a:pPr>
            <a:r>
              <a:rPr lang="fr-FR" sz="1200" b="1" dirty="0" smtClean="0"/>
              <a:t>3/ Évaluer : </a:t>
            </a:r>
            <a:r>
              <a:rPr lang="fr-FR" baseline="0" dirty="0" smtClean="0"/>
              <a:t>Qu’est ce que j’y gagne ? On a entendu pas mal de chiffres cet après-midi, Trouver des indicateurs de suivi,</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dirty="0" smtClean="0"/>
              <a:t>4/Convaincre</a:t>
            </a:r>
            <a:r>
              <a:rPr lang="fr-FR" sz="1200" b="1" baseline="0" dirty="0" smtClean="0"/>
              <a:t> : </a:t>
            </a:r>
            <a:r>
              <a:rPr lang="fr-FR" sz="1200" b="0" baseline="0" dirty="0" smtClean="0"/>
              <a:t>clôture de la séance en formulant chacun une phrase de « plaidoyer », d’argumentaire, en tour de table</a:t>
            </a:r>
            <a:endParaRPr lang="fr-FR" sz="1200" b="0" dirty="0" smtClean="0"/>
          </a:p>
          <a:p>
            <a:pPr marL="0" indent="0">
              <a:buFontTx/>
              <a:buNone/>
            </a:pPr>
            <a:endParaRPr lang="fr-FR" dirty="0" smtClean="0"/>
          </a:p>
          <a:p>
            <a:pPr marL="0" indent="0">
              <a:buFontTx/>
              <a:buNone/>
            </a:pPr>
            <a:r>
              <a:rPr lang="fr-FR" dirty="0" smtClean="0"/>
              <a:t>- Répartition en deux groupes </a:t>
            </a:r>
          </a:p>
        </p:txBody>
      </p:sp>
      <p:sp>
        <p:nvSpPr>
          <p:cNvPr id="4" name="Espace réservé du numéro de diapositive 3"/>
          <p:cNvSpPr>
            <a:spLocks noGrp="1"/>
          </p:cNvSpPr>
          <p:nvPr>
            <p:ph type="sldNum" sz="quarter" idx="10"/>
          </p:nvPr>
        </p:nvSpPr>
        <p:spPr/>
        <p:txBody>
          <a:bodyPr/>
          <a:lstStyle/>
          <a:p>
            <a:fld id="{BDF7B0D0-0E02-4E7B-902C-5529A52085C9}" type="slidenum">
              <a:rPr lang="fr-FR" smtClean="0"/>
              <a:pPr/>
              <a:t>64</a:t>
            </a:fld>
            <a:endParaRPr lang="fr-FR"/>
          </a:p>
        </p:txBody>
      </p:sp>
    </p:spTree>
    <p:extLst>
      <p:ext uri="{BB962C8B-B14F-4D97-AF65-F5344CB8AC3E}">
        <p14:creationId xmlns:p14="http://schemas.microsoft.com/office/powerpoint/2010/main" val="3821433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DF7B0D0-0E02-4E7B-902C-5529A52085C9}" type="slidenum">
              <a:rPr lang="fr-FR" smtClean="0"/>
              <a:pPr/>
              <a:t>3</a:t>
            </a:fld>
            <a:endParaRPr lang="fr-FR"/>
          </a:p>
        </p:txBody>
      </p:sp>
    </p:spTree>
    <p:extLst>
      <p:ext uri="{BB962C8B-B14F-4D97-AF65-F5344CB8AC3E}">
        <p14:creationId xmlns:p14="http://schemas.microsoft.com/office/powerpoint/2010/main" val="33947314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kern="1200" dirty="0" smtClean="0">
                <a:solidFill>
                  <a:schemeClr val="tx1"/>
                </a:solidFill>
                <a:effectLst/>
                <a:latin typeface="+mn-lt"/>
                <a:ea typeface="+mn-ea"/>
                <a:cs typeface="+mn-cs"/>
              </a:rPr>
              <a:t>Synthèse des interventions : sur la base de votre prise de note</a:t>
            </a:r>
          </a:p>
          <a:p>
            <a:r>
              <a:rPr lang="fr-FR" sz="1200" b="0" i="0" kern="1200" dirty="0" smtClean="0">
                <a:solidFill>
                  <a:schemeClr val="tx1"/>
                </a:solidFill>
                <a:effectLst/>
                <a:latin typeface="+mn-lt"/>
                <a:ea typeface="+mn-ea"/>
                <a:cs typeface="+mn-cs"/>
              </a:rPr>
              <a:t>- Quels sont les risques identifiés : Risques liés à la quantification des emplois dans l’économie circulaire (manque de visibilité sur le poids actuel</a:t>
            </a:r>
            <a:r>
              <a:rPr lang="fr-FR" sz="1200" b="0" i="0" kern="1200" baseline="0" dirty="0" smtClean="0">
                <a:solidFill>
                  <a:schemeClr val="tx1"/>
                </a:solidFill>
                <a:effectLst/>
                <a:latin typeface="+mn-lt"/>
                <a:ea typeface="+mn-ea"/>
                <a:cs typeface="+mn-cs"/>
              </a:rPr>
              <a:t> et futur, difficulté à orienter les politiques…)</a:t>
            </a:r>
            <a:r>
              <a:rPr lang="fr-FR" sz="1200" b="0" i="0" kern="1200" dirty="0" smtClean="0">
                <a:solidFill>
                  <a:schemeClr val="tx1"/>
                </a:solidFill>
                <a:effectLst/>
                <a:latin typeface="+mn-lt"/>
                <a:ea typeface="+mn-ea"/>
                <a:cs typeface="+mn-cs"/>
              </a:rPr>
              <a:t>, Risques prospectifs et qualitatifs de l’emploi et des compétences liés à l’EC</a:t>
            </a:r>
            <a:r>
              <a:rPr lang="fr-FR" sz="1200" b="0" i="0" kern="1200" baseline="0" dirty="0" smtClean="0">
                <a:solidFill>
                  <a:schemeClr val="tx1"/>
                </a:solidFill>
                <a:effectLst/>
                <a:latin typeface="+mn-lt"/>
                <a:ea typeface="+mn-ea"/>
                <a:cs typeface="+mn-cs"/>
              </a:rPr>
              <a:t> (pas d’adéquation entre le besoin et les compétences, création d’emplois précaires ou uniquement d’insertion…), </a:t>
            </a:r>
            <a:r>
              <a:rPr lang="fr-FR" sz="1200" b="0" i="0" kern="1200" dirty="0" smtClean="0">
                <a:solidFill>
                  <a:schemeClr val="tx1"/>
                </a:solidFill>
                <a:effectLst/>
                <a:latin typeface="+mn-lt"/>
                <a:ea typeface="+mn-ea"/>
                <a:cs typeface="+mn-cs"/>
              </a:rPr>
              <a:t>risques de destruction d’emplois et de pertes de compétences</a:t>
            </a:r>
          </a:p>
          <a:p>
            <a:r>
              <a:rPr lang="fr-FR" sz="1200" b="0" i="0" kern="1200" dirty="0" smtClean="0">
                <a:solidFill>
                  <a:schemeClr val="tx1"/>
                </a:solidFill>
                <a:effectLst/>
                <a:latin typeface="+mn-lt"/>
                <a:ea typeface="+mn-ea"/>
                <a:cs typeface="+mn-cs"/>
              </a:rPr>
              <a:t>- Quelles sont les opportunités offertes par la quantification et la statistique emploi (aide</a:t>
            </a:r>
            <a:r>
              <a:rPr lang="fr-FR" sz="1200" b="0" i="0" kern="1200" baseline="0" dirty="0" smtClean="0">
                <a:solidFill>
                  <a:schemeClr val="tx1"/>
                </a:solidFill>
                <a:effectLst/>
                <a:latin typeface="+mn-lt"/>
                <a:ea typeface="+mn-ea"/>
                <a:cs typeface="+mn-cs"/>
              </a:rPr>
              <a:t> à la décision, orientations des politiques publiques…)</a:t>
            </a:r>
            <a:r>
              <a:rPr lang="fr-FR" sz="1200" b="0" i="0" kern="1200" dirty="0" smtClean="0">
                <a:solidFill>
                  <a:schemeClr val="tx1"/>
                </a:solidFill>
                <a:effectLst/>
                <a:latin typeface="+mn-lt"/>
                <a:ea typeface="+mn-ea"/>
                <a:cs typeface="+mn-cs"/>
              </a:rPr>
              <a:t>, Opportunités prospectives et qualitatives de l’emplois et des compétences liés à l’EC (des emplois ancrés localement,</a:t>
            </a:r>
            <a:r>
              <a:rPr lang="fr-FR" sz="1200" b="0" i="0" kern="1200" baseline="0" dirty="0" smtClean="0">
                <a:solidFill>
                  <a:schemeClr val="tx1"/>
                </a:solidFill>
                <a:effectLst/>
                <a:latin typeface="+mn-lt"/>
                <a:ea typeface="+mn-ea"/>
                <a:cs typeface="+mn-cs"/>
              </a:rPr>
              <a:t> s’adressant à tous les publics, toutes les formations…)</a:t>
            </a:r>
            <a:r>
              <a:rPr lang="fr-FR" sz="1200" b="0" i="0" kern="1200" dirty="0" smtClean="0">
                <a:solidFill>
                  <a:schemeClr val="tx1"/>
                </a:solidFill>
                <a:effectLst/>
                <a:latin typeface="+mn-lt"/>
                <a:ea typeface="+mn-ea"/>
                <a:cs typeface="+mn-cs"/>
              </a:rPr>
              <a:t>, Opportunités de sauvegarde, création et mutualisation d’emploi (nouvelles activités,</a:t>
            </a:r>
            <a:r>
              <a:rPr lang="fr-FR" sz="1200" b="0" i="0" kern="1200" baseline="0" dirty="0" smtClean="0">
                <a:solidFill>
                  <a:schemeClr val="tx1"/>
                </a:solidFill>
                <a:effectLst/>
                <a:latin typeface="+mn-lt"/>
                <a:ea typeface="+mn-ea"/>
                <a:cs typeface="+mn-cs"/>
              </a:rPr>
              <a:t> nouvelle gouvernance…)</a:t>
            </a:r>
            <a:r>
              <a:rPr lang="fr-FR" sz="1200" b="0" i="0" kern="1200" dirty="0" smtClean="0">
                <a:solidFill>
                  <a:schemeClr val="tx1"/>
                </a:solidFill>
                <a:effectLst/>
                <a:latin typeface="+mn-lt"/>
                <a:ea typeface="+mn-ea"/>
                <a:cs typeface="+mn-cs"/>
              </a:rPr>
              <a:t>?</a:t>
            </a:r>
          </a:p>
        </p:txBody>
      </p:sp>
      <p:sp>
        <p:nvSpPr>
          <p:cNvPr id="4" name="Espace réservé du numéro de diapositive 3"/>
          <p:cNvSpPr>
            <a:spLocks noGrp="1"/>
          </p:cNvSpPr>
          <p:nvPr>
            <p:ph type="sldNum" sz="quarter" idx="10"/>
          </p:nvPr>
        </p:nvSpPr>
        <p:spPr/>
        <p:txBody>
          <a:bodyPr/>
          <a:lstStyle/>
          <a:p>
            <a:fld id="{BDF7B0D0-0E02-4E7B-902C-5529A52085C9}" type="slidenum">
              <a:rPr lang="fr-FR" smtClean="0"/>
              <a:pPr/>
              <a:t>65</a:t>
            </a:fld>
            <a:endParaRPr lang="fr-FR"/>
          </a:p>
        </p:txBody>
      </p:sp>
    </p:spTree>
    <p:extLst>
      <p:ext uri="{BB962C8B-B14F-4D97-AF65-F5344CB8AC3E}">
        <p14:creationId xmlns:p14="http://schemas.microsoft.com/office/powerpoint/2010/main" val="19092501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kern="1200" dirty="0" smtClean="0">
                <a:solidFill>
                  <a:schemeClr val="tx1"/>
                </a:solidFill>
                <a:effectLst/>
                <a:latin typeface="+mn-lt"/>
                <a:ea typeface="+mn-ea"/>
                <a:cs typeface="+mn-cs"/>
              </a:rPr>
              <a:t>La </a:t>
            </a:r>
            <a:r>
              <a:rPr lang="fr-FR" sz="1200" b="1" i="0" kern="1200" dirty="0" smtClean="0">
                <a:solidFill>
                  <a:schemeClr val="tx1"/>
                </a:solidFill>
                <a:effectLst/>
                <a:latin typeface="+mn-lt"/>
                <a:ea typeface="+mn-ea"/>
                <a:cs typeface="+mn-cs"/>
              </a:rPr>
              <a:t>gestion prévisionnelle de l’emploi et des compétences (GPEC)</a:t>
            </a:r>
            <a:r>
              <a:rPr lang="fr-FR" sz="1200" b="0" i="0" kern="1200" dirty="0" smtClean="0">
                <a:solidFill>
                  <a:schemeClr val="tx1"/>
                </a:solidFill>
                <a:effectLst/>
                <a:latin typeface="+mn-lt"/>
                <a:ea typeface="+mn-ea"/>
                <a:cs typeface="+mn-cs"/>
              </a:rPr>
              <a:t> territoriale (en anglais, </a:t>
            </a:r>
            <a:r>
              <a:rPr lang="fr-FR" sz="1200" b="0" i="1" kern="1200" dirty="0" err="1" smtClean="0">
                <a:solidFill>
                  <a:schemeClr val="tx1"/>
                </a:solidFill>
                <a:effectLst/>
                <a:latin typeface="+mn-lt"/>
                <a:ea typeface="+mn-ea"/>
                <a:cs typeface="+mn-cs"/>
              </a:rPr>
              <a:t>strategic</a:t>
            </a:r>
            <a:r>
              <a:rPr lang="fr-FR" sz="1200" b="0" i="1" kern="1200" dirty="0" smtClean="0">
                <a:solidFill>
                  <a:schemeClr val="tx1"/>
                </a:solidFill>
                <a:effectLst/>
                <a:latin typeface="+mn-lt"/>
                <a:ea typeface="+mn-ea"/>
                <a:cs typeface="+mn-cs"/>
              </a:rPr>
              <a:t> </a:t>
            </a:r>
            <a:r>
              <a:rPr lang="fr-FR" sz="1200" b="0" i="1" kern="1200" dirty="0" err="1" smtClean="0">
                <a:solidFill>
                  <a:schemeClr val="tx1"/>
                </a:solidFill>
                <a:effectLst/>
                <a:latin typeface="+mn-lt"/>
                <a:ea typeface="+mn-ea"/>
                <a:cs typeface="+mn-cs"/>
              </a:rPr>
              <a:t>workforce</a:t>
            </a:r>
            <a:r>
              <a:rPr lang="fr-FR" sz="1200" b="0" i="1" kern="1200" dirty="0" smtClean="0">
                <a:solidFill>
                  <a:schemeClr val="tx1"/>
                </a:solidFill>
                <a:effectLst/>
                <a:latin typeface="+mn-lt"/>
                <a:ea typeface="+mn-ea"/>
                <a:cs typeface="+mn-cs"/>
              </a:rPr>
              <a:t> planning</a:t>
            </a:r>
            <a:r>
              <a:rPr lang="fr-FR" sz="1200" b="0" i="0" kern="1200" dirty="0" smtClean="0">
                <a:solidFill>
                  <a:schemeClr val="tx1"/>
                </a:solidFill>
                <a:effectLst/>
                <a:latin typeface="+mn-lt"/>
                <a:ea typeface="+mn-ea"/>
                <a:cs typeface="+mn-cs"/>
              </a:rPr>
              <a:t>) est une gestion anticipative et préventive des </a:t>
            </a:r>
            <a:r>
              <a:rPr lang="fr-FR" sz="1200" b="0" i="0" u="none" strike="noStrike" kern="1200" dirty="0" smtClean="0">
                <a:solidFill>
                  <a:schemeClr val="tx1"/>
                </a:solidFill>
                <a:effectLst/>
                <a:latin typeface="+mn-lt"/>
                <a:ea typeface="+mn-ea"/>
                <a:cs typeface="+mn-cs"/>
                <a:hlinkClick r:id="rId3" tooltip="Gestion des ressources humaines"/>
              </a:rPr>
              <a:t>ressources humaines</a:t>
            </a:r>
            <a:r>
              <a:rPr lang="fr-FR" sz="1200" b="0" i="0" kern="1200" dirty="0" smtClean="0">
                <a:solidFill>
                  <a:schemeClr val="tx1"/>
                </a:solidFill>
                <a:effectLst/>
                <a:latin typeface="+mn-lt"/>
                <a:ea typeface="+mn-ea"/>
                <a:cs typeface="+mn-cs"/>
              </a:rPr>
              <a:t>, en fonction des contraintes de l’environnement et des choix stratégiques de l’entreprise. C'est aussi en France une obligation</a:t>
            </a:r>
            <a:r>
              <a:rPr lang="fr-FR" sz="1200" b="0" i="0" u="none" strike="noStrike" kern="1200" baseline="30000" dirty="0" smtClean="0">
                <a:solidFill>
                  <a:schemeClr val="tx1"/>
                </a:solidFill>
                <a:effectLst/>
                <a:latin typeface="+mn-lt"/>
                <a:ea typeface="+mn-ea"/>
                <a:cs typeface="+mn-cs"/>
                <a:hlinkClick r:id="rId4"/>
              </a:rPr>
              <a:t>1</a:t>
            </a:r>
            <a:r>
              <a:rPr lang="fr-FR" sz="1200" b="0" i="0" kern="1200" dirty="0" smtClean="0">
                <a:solidFill>
                  <a:schemeClr val="tx1"/>
                </a:solidFill>
                <a:effectLst/>
                <a:latin typeface="+mn-lt"/>
                <a:ea typeface="+mn-ea"/>
                <a:cs typeface="+mn-cs"/>
              </a:rPr>
              <a:t> de négociation triennale qui doit permettre d'éviter les </a:t>
            </a:r>
            <a:r>
              <a:rPr lang="fr-FR" sz="1200" b="0" i="0" u="none" strike="noStrike" kern="1200" dirty="0" smtClean="0">
                <a:solidFill>
                  <a:schemeClr val="tx1"/>
                </a:solidFill>
                <a:effectLst/>
                <a:latin typeface="+mn-lt"/>
                <a:ea typeface="+mn-ea"/>
                <a:cs typeface="+mn-cs"/>
                <a:hlinkClick r:id="rId5" tooltip="Restructuration"/>
              </a:rPr>
              <a:t>restructurations</a:t>
            </a:r>
            <a:r>
              <a:rPr lang="fr-FR" sz="1200" b="0" i="0" kern="1200" dirty="0" smtClean="0">
                <a:solidFill>
                  <a:schemeClr val="tx1"/>
                </a:solidFill>
                <a:effectLst/>
                <a:latin typeface="+mn-lt"/>
                <a:ea typeface="+mn-ea"/>
                <a:cs typeface="+mn-cs"/>
              </a:rPr>
              <a:t> brutales.</a:t>
            </a:r>
          </a:p>
          <a:p>
            <a:r>
              <a:rPr lang="fr-FR" sz="1200" b="0" i="0" kern="1200" dirty="0" smtClean="0">
                <a:solidFill>
                  <a:schemeClr val="tx1"/>
                </a:solidFill>
                <a:effectLst/>
                <a:latin typeface="+mn-lt"/>
                <a:ea typeface="+mn-ea"/>
                <a:cs typeface="+mn-cs"/>
              </a:rPr>
              <a:t>une gestion anticipative et préventive des ressources humaines,</a:t>
            </a:r>
          </a:p>
          <a:p>
            <a:pPr marL="171450" indent="-171450">
              <a:buFont typeface="Arial" panose="020B0604020202020204" pitchFamily="34" charset="0"/>
              <a:buChar char="•"/>
            </a:pPr>
            <a:r>
              <a:rPr lang="fr-FR" sz="1200" b="0" i="0" kern="1200" dirty="0" smtClean="0">
                <a:solidFill>
                  <a:schemeClr val="tx1"/>
                </a:solidFill>
                <a:effectLst/>
                <a:latin typeface="+mn-lt"/>
                <a:ea typeface="+mn-ea"/>
                <a:cs typeface="+mn-cs"/>
              </a:rPr>
              <a:t>visant à détecter et à résoudre en amont des questions relatives à l’évolution des métiers, des emplois et des compétences,</a:t>
            </a:r>
          </a:p>
          <a:p>
            <a:pPr marL="171450" indent="-171450">
              <a:buFont typeface="Arial" panose="020B0604020202020204" pitchFamily="34" charset="0"/>
              <a:buChar char="•"/>
            </a:pPr>
            <a:r>
              <a:rPr lang="fr-FR" sz="1200" b="0" i="0" kern="1200" dirty="0" smtClean="0">
                <a:solidFill>
                  <a:schemeClr val="tx1"/>
                </a:solidFill>
                <a:effectLst/>
                <a:latin typeface="+mn-lt"/>
                <a:ea typeface="+mn-ea"/>
                <a:cs typeface="+mn-cs"/>
              </a:rPr>
              <a:t>en fonction des contraintes de l’environnement de l’entreprise, ou du groupe, et de ses choix stratégiques,</a:t>
            </a:r>
          </a:p>
          <a:p>
            <a:pPr marL="171450" indent="-171450">
              <a:buFont typeface="Arial" panose="020B0604020202020204" pitchFamily="34" charset="0"/>
              <a:buChar char="•"/>
            </a:pPr>
            <a:r>
              <a:rPr lang="fr-FR" sz="1200" b="0" i="0" kern="1200" dirty="0" smtClean="0">
                <a:solidFill>
                  <a:schemeClr val="tx1"/>
                </a:solidFill>
                <a:effectLst/>
                <a:latin typeface="+mn-lt"/>
                <a:ea typeface="+mn-ea"/>
                <a:cs typeface="+mn-cs"/>
              </a:rPr>
              <a:t>adaptée aux spécificités de l’entreprise, ou du groupe, aux enjeux de ses acteurs, et proportionnée à ses ressources,</a:t>
            </a:r>
          </a:p>
          <a:p>
            <a:pPr marL="171450" indent="-171450">
              <a:buFont typeface="Arial" panose="020B0604020202020204" pitchFamily="34" charset="0"/>
              <a:buChar char="•"/>
            </a:pPr>
            <a:r>
              <a:rPr lang="fr-FR" sz="1200" b="0" i="0" kern="1200" dirty="0" smtClean="0">
                <a:solidFill>
                  <a:schemeClr val="tx1"/>
                </a:solidFill>
                <a:effectLst/>
                <a:latin typeface="+mn-lt"/>
                <a:ea typeface="+mn-ea"/>
                <a:cs typeface="+mn-cs"/>
              </a:rPr>
              <a:t>outil de gestion impliquant les responsables opérationnels et l’encadrement de proximité, et outil de dialogue social avec les représentants du personnel,</a:t>
            </a:r>
          </a:p>
          <a:p>
            <a:pPr marL="171450" indent="-171450">
              <a:buFont typeface="Arial" panose="020B0604020202020204" pitchFamily="34" charset="0"/>
              <a:buChar char="•"/>
            </a:pPr>
            <a:r>
              <a:rPr lang="fr-FR" sz="1200" b="0" i="0" kern="1200" dirty="0" smtClean="0">
                <a:solidFill>
                  <a:schemeClr val="tx1"/>
                </a:solidFill>
                <a:effectLst/>
                <a:latin typeface="+mn-lt"/>
                <a:ea typeface="+mn-ea"/>
                <a:cs typeface="+mn-cs"/>
              </a:rPr>
              <a:t>dispositif comportant un volet collectif sur la prospective des métiers, des emplois et des compétences, et la définition des règles et moyens facilitant l’ajustement des besoins et ressources, et un volet individuel pour aider chaque salarié à être acteur de son parcours professionnel,</a:t>
            </a:r>
          </a:p>
          <a:p>
            <a:pPr marL="171450" indent="-171450">
              <a:buFont typeface="Arial" panose="020B0604020202020204" pitchFamily="34" charset="0"/>
              <a:buChar char="•"/>
            </a:pPr>
            <a:r>
              <a:rPr lang="fr-FR" sz="1200" b="0" i="0" kern="1200" dirty="0" smtClean="0">
                <a:solidFill>
                  <a:schemeClr val="tx1"/>
                </a:solidFill>
                <a:effectLst/>
                <a:latin typeface="+mn-lt"/>
                <a:ea typeface="+mn-ea"/>
                <a:cs typeface="+mn-cs"/>
              </a:rPr>
              <a:t>mettant en cohérence les différents processus de gestion des ressources humaines (échanges avec les syndicats et les IRP, formation, mobilité, recrutement...), avec des rendez-vous annuels ou à la demande, et des moyens dédiés pour l’ensemble des salariés ou pour certaines catégories d’activités et d’emplois (en développement, fragilisés, avec un enjeu de transmission des compétences…),</a:t>
            </a:r>
          </a:p>
          <a:p>
            <a:pPr marL="171450" indent="-171450">
              <a:buFont typeface="Arial" panose="020B0604020202020204" pitchFamily="34" charset="0"/>
              <a:buChar char="•"/>
            </a:pPr>
            <a:r>
              <a:rPr lang="fr-FR" sz="1200" b="0" i="0" kern="1200" dirty="0" smtClean="0">
                <a:solidFill>
                  <a:schemeClr val="tx1"/>
                </a:solidFill>
                <a:effectLst/>
                <a:latin typeface="+mn-lt"/>
                <a:ea typeface="+mn-ea"/>
                <a:cs typeface="+mn-cs"/>
              </a:rPr>
              <a:t>démarche permanente d’anticipation des besoins et de prévention des risques, distincte des plans de sauvegarde de l’emploi, qui sont ponctuellement mis en place de façon curative par les directions face à des menaces avérées ou proches, et dont elle ne constitue ni l’antichambre ni l’antidote.</a:t>
            </a:r>
          </a:p>
        </p:txBody>
      </p:sp>
      <p:sp>
        <p:nvSpPr>
          <p:cNvPr id="4" name="Espace réservé du numéro de diapositive 3"/>
          <p:cNvSpPr>
            <a:spLocks noGrp="1"/>
          </p:cNvSpPr>
          <p:nvPr>
            <p:ph type="sldNum" sz="quarter" idx="10"/>
          </p:nvPr>
        </p:nvSpPr>
        <p:spPr/>
        <p:txBody>
          <a:bodyPr/>
          <a:lstStyle/>
          <a:p>
            <a:fld id="{BDF7B0D0-0E02-4E7B-902C-5529A52085C9}" type="slidenum">
              <a:rPr lang="fr-FR" smtClean="0"/>
              <a:pPr/>
              <a:t>66</a:t>
            </a:fld>
            <a:endParaRPr lang="fr-FR"/>
          </a:p>
        </p:txBody>
      </p:sp>
    </p:spTree>
    <p:extLst>
      <p:ext uri="{BB962C8B-B14F-4D97-AF65-F5344CB8AC3E}">
        <p14:creationId xmlns:p14="http://schemas.microsoft.com/office/powerpoint/2010/main" val="23579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kern="1200" dirty="0" smtClean="0">
                <a:solidFill>
                  <a:schemeClr val="tx1"/>
                </a:solidFill>
                <a:effectLst/>
                <a:latin typeface="+mn-lt"/>
                <a:ea typeface="+mn-ea"/>
                <a:cs typeface="+mn-cs"/>
              </a:rPr>
              <a:t>La </a:t>
            </a:r>
            <a:r>
              <a:rPr lang="fr-FR" sz="1200" b="1" i="0" kern="1200" dirty="0" smtClean="0">
                <a:solidFill>
                  <a:schemeClr val="tx1"/>
                </a:solidFill>
                <a:effectLst/>
                <a:latin typeface="+mn-lt"/>
                <a:ea typeface="+mn-ea"/>
                <a:cs typeface="+mn-cs"/>
              </a:rPr>
              <a:t>gestion prévisionnelle de l’emploi et des compétences (GPEC)</a:t>
            </a:r>
            <a:r>
              <a:rPr lang="fr-FR" sz="1200" b="0" i="0" kern="1200" dirty="0" smtClean="0">
                <a:solidFill>
                  <a:schemeClr val="tx1"/>
                </a:solidFill>
                <a:effectLst/>
                <a:latin typeface="+mn-lt"/>
                <a:ea typeface="+mn-ea"/>
                <a:cs typeface="+mn-cs"/>
              </a:rPr>
              <a:t> territoriale (en anglais, </a:t>
            </a:r>
            <a:r>
              <a:rPr lang="fr-FR" sz="1200" b="0" i="1" kern="1200" dirty="0" err="1" smtClean="0">
                <a:solidFill>
                  <a:schemeClr val="tx1"/>
                </a:solidFill>
                <a:effectLst/>
                <a:latin typeface="+mn-lt"/>
                <a:ea typeface="+mn-ea"/>
                <a:cs typeface="+mn-cs"/>
              </a:rPr>
              <a:t>strategic</a:t>
            </a:r>
            <a:r>
              <a:rPr lang="fr-FR" sz="1200" b="0" i="1" kern="1200" dirty="0" smtClean="0">
                <a:solidFill>
                  <a:schemeClr val="tx1"/>
                </a:solidFill>
                <a:effectLst/>
                <a:latin typeface="+mn-lt"/>
                <a:ea typeface="+mn-ea"/>
                <a:cs typeface="+mn-cs"/>
              </a:rPr>
              <a:t> </a:t>
            </a:r>
            <a:r>
              <a:rPr lang="fr-FR" sz="1200" b="0" i="1" kern="1200" dirty="0" err="1" smtClean="0">
                <a:solidFill>
                  <a:schemeClr val="tx1"/>
                </a:solidFill>
                <a:effectLst/>
                <a:latin typeface="+mn-lt"/>
                <a:ea typeface="+mn-ea"/>
                <a:cs typeface="+mn-cs"/>
              </a:rPr>
              <a:t>workforce</a:t>
            </a:r>
            <a:r>
              <a:rPr lang="fr-FR" sz="1200" b="0" i="1" kern="1200" dirty="0" smtClean="0">
                <a:solidFill>
                  <a:schemeClr val="tx1"/>
                </a:solidFill>
                <a:effectLst/>
                <a:latin typeface="+mn-lt"/>
                <a:ea typeface="+mn-ea"/>
                <a:cs typeface="+mn-cs"/>
              </a:rPr>
              <a:t> planning</a:t>
            </a:r>
            <a:r>
              <a:rPr lang="fr-FR" sz="1200" b="0" i="0" kern="1200" dirty="0" smtClean="0">
                <a:solidFill>
                  <a:schemeClr val="tx1"/>
                </a:solidFill>
                <a:effectLst/>
                <a:latin typeface="+mn-lt"/>
                <a:ea typeface="+mn-ea"/>
                <a:cs typeface="+mn-cs"/>
              </a:rPr>
              <a:t>) est une gestion anticipative et préventive des </a:t>
            </a:r>
            <a:r>
              <a:rPr lang="fr-FR" sz="1200" b="0" i="0" u="none" strike="noStrike" kern="1200" dirty="0" smtClean="0">
                <a:solidFill>
                  <a:schemeClr val="tx1"/>
                </a:solidFill>
                <a:effectLst/>
                <a:latin typeface="+mn-lt"/>
                <a:ea typeface="+mn-ea"/>
                <a:cs typeface="+mn-cs"/>
                <a:hlinkClick r:id="rId3" tooltip="Gestion des ressources humaines"/>
              </a:rPr>
              <a:t>ressources humaines</a:t>
            </a:r>
            <a:r>
              <a:rPr lang="fr-FR" sz="1200" b="0" i="0" kern="1200" dirty="0" smtClean="0">
                <a:solidFill>
                  <a:schemeClr val="tx1"/>
                </a:solidFill>
                <a:effectLst/>
                <a:latin typeface="+mn-lt"/>
                <a:ea typeface="+mn-ea"/>
                <a:cs typeface="+mn-cs"/>
              </a:rPr>
              <a:t>, en fonction des contraintes de l’environnement et des choix stratégiques de l’entreprise. C'est aussi en France une obligation</a:t>
            </a:r>
            <a:r>
              <a:rPr lang="fr-FR" sz="1200" b="0" i="0" u="none" strike="noStrike" kern="1200" baseline="30000" dirty="0" smtClean="0">
                <a:solidFill>
                  <a:schemeClr val="tx1"/>
                </a:solidFill>
                <a:effectLst/>
                <a:latin typeface="+mn-lt"/>
                <a:ea typeface="+mn-ea"/>
                <a:cs typeface="+mn-cs"/>
                <a:hlinkClick r:id="rId4"/>
              </a:rPr>
              <a:t>1</a:t>
            </a:r>
            <a:r>
              <a:rPr lang="fr-FR" sz="1200" b="0" i="0" kern="1200" dirty="0" smtClean="0">
                <a:solidFill>
                  <a:schemeClr val="tx1"/>
                </a:solidFill>
                <a:effectLst/>
                <a:latin typeface="+mn-lt"/>
                <a:ea typeface="+mn-ea"/>
                <a:cs typeface="+mn-cs"/>
              </a:rPr>
              <a:t> de négociation triennale qui doit permettre d'éviter les </a:t>
            </a:r>
            <a:r>
              <a:rPr lang="fr-FR" sz="1200" b="0" i="0" u="none" strike="noStrike" kern="1200" dirty="0" smtClean="0">
                <a:solidFill>
                  <a:schemeClr val="tx1"/>
                </a:solidFill>
                <a:effectLst/>
                <a:latin typeface="+mn-lt"/>
                <a:ea typeface="+mn-ea"/>
                <a:cs typeface="+mn-cs"/>
                <a:hlinkClick r:id="rId5" tooltip="Restructuration"/>
              </a:rPr>
              <a:t>restructurations</a:t>
            </a:r>
            <a:r>
              <a:rPr lang="fr-FR" sz="1200" b="0" i="0" kern="1200" dirty="0" smtClean="0">
                <a:solidFill>
                  <a:schemeClr val="tx1"/>
                </a:solidFill>
                <a:effectLst/>
                <a:latin typeface="+mn-lt"/>
                <a:ea typeface="+mn-ea"/>
                <a:cs typeface="+mn-cs"/>
              </a:rPr>
              <a:t> brutales.</a:t>
            </a:r>
          </a:p>
          <a:p>
            <a:r>
              <a:rPr lang="fr-FR" sz="1200" b="0" i="0" kern="1200" dirty="0" smtClean="0">
                <a:solidFill>
                  <a:schemeClr val="tx1"/>
                </a:solidFill>
                <a:effectLst/>
                <a:latin typeface="+mn-lt"/>
                <a:ea typeface="+mn-ea"/>
                <a:cs typeface="+mn-cs"/>
              </a:rPr>
              <a:t>une gestion anticipative et préventive des ressources humaines,</a:t>
            </a:r>
          </a:p>
          <a:p>
            <a:pPr marL="171450" indent="-171450">
              <a:buFont typeface="Arial" panose="020B0604020202020204" pitchFamily="34" charset="0"/>
              <a:buChar char="•"/>
            </a:pPr>
            <a:r>
              <a:rPr lang="fr-FR" sz="1200" b="0" i="0" kern="1200" dirty="0" smtClean="0">
                <a:solidFill>
                  <a:schemeClr val="tx1"/>
                </a:solidFill>
                <a:effectLst/>
                <a:latin typeface="+mn-lt"/>
                <a:ea typeface="+mn-ea"/>
                <a:cs typeface="+mn-cs"/>
              </a:rPr>
              <a:t>visant à détecter et à résoudre en amont des questions relatives à l’évolution des métiers, des emplois et des compétences,</a:t>
            </a:r>
          </a:p>
          <a:p>
            <a:pPr marL="171450" indent="-171450">
              <a:buFont typeface="Arial" panose="020B0604020202020204" pitchFamily="34" charset="0"/>
              <a:buChar char="•"/>
            </a:pPr>
            <a:r>
              <a:rPr lang="fr-FR" sz="1200" b="0" i="0" kern="1200" dirty="0" smtClean="0">
                <a:solidFill>
                  <a:schemeClr val="tx1"/>
                </a:solidFill>
                <a:effectLst/>
                <a:latin typeface="+mn-lt"/>
                <a:ea typeface="+mn-ea"/>
                <a:cs typeface="+mn-cs"/>
              </a:rPr>
              <a:t>en fonction des contraintes de l’environnement de l’entreprise, ou du groupe, et de ses choix stratégiques,</a:t>
            </a:r>
          </a:p>
          <a:p>
            <a:pPr marL="171450" indent="-171450">
              <a:buFont typeface="Arial" panose="020B0604020202020204" pitchFamily="34" charset="0"/>
              <a:buChar char="•"/>
            </a:pPr>
            <a:r>
              <a:rPr lang="fr-FR" sz="1200" b="0" i="0" kern="1200" dirty="0" smtClean="0">
                <a:solidFill>
                  <a:schemeClr val="tx1"/>
                </a:solidFill>
                <a:effectLst/>
                <a:latin typeface="+mn-lt"/>
                <a:ea typeface="+mn-ea"/>
                <a:cs typeface="+mn-cs"/>
              </a:rPr>
              <a:t>adaptée aux spécificités de l’entreprise, ou du groupe, aux enjeux de ses acteurs, et proportionnée à ses ressources,</a:t>
            </a:r>
          </a:p>
          <a:p>
            <a:pPr marL="171450" indent="-171450">
              <a:buFont typeface="Arial" panose="020B0604020202020204" pitchFamily="34" charset="0"/>
              <a:buChar char="•"/>
            </a:pPr>
            <a:r>
              <a:rPr lang="fr-FR" sz="1200" b="0" i="0" kern="1200" dirty="0" smtClean="0">
                <a:solidFill>
                  <a:schemeClr val="tx1"/>
                </a:solidFill>
                <a:effectLst/>
                <a:latin typeface="+mn-lt"/>
                <a:ea typeface="+mn-ea"/>
                <a:cs typeface="+mn-cs"/>
              </a:rPr>
              <a:t>outil de gestion impliquant les responsables opérationnels et l’encadrement de proximité, et outil de dialogue social avec les représentants du personnel,</a:t>
            </a:r>
          </a:p>
          <a:p>
            <a:pPr marL="171450" indent="-171450">
              <a:buFont typeface="Arial" panose="020B0604020202020204" pitchFamily="34" charset="0"/>
              <a:buChar char="•"/>
            </a:pPr>
            <a:r>
              <a:rPr lang="fr-FR" sz="1200" b="0" i="0" kern="1200" dirty="0" smtClean="0">
                <a:solidFill>
                  <a:schemeClr val="tx1"/>
                </a:solidFill>
                <a:effectLst/>
                <a:latin typeface="+mn-lt"/>
                <a:ea typeface="+mn-ea"/>
                <a:cs typeface="+mn-cs"/>
              </a:rPr>
              <a:t>dispositif comportant un volet collectif sur la prospective des métiers, des emplois et des compétences, et la définition des règles et moyens facilitant l’ajustement des besoins et ressources, et un volet individuel pour aider chaque salarié à être acteur de son parcours professionnel,</a:t>
            </a:r>
          </a:p>
          <a:p>
            <a:pPr marL="171450" indent="-171450">
              <a:buFont typeface="Arial" panose="020B0604020202020204" pitchFamily="34" charset="0"/>
              <a:buChar char="•"/>
            </a:pPr>
            <a:r>
              <a:rPr lang="fr-FR" sz="1200" b="0" i="0" kern="1200" dirty="0" smtClean="0">
                <a:solidFill>
                  <a:schemeClr val="tx1"/>
                </a:solidFill>
                <a:effectLst/>
                <a:latin typeface="+mn-lt"/>
                <a:ea typeface="+mn-ea"/>
                <a:cs typeface="+mn-cs"/>
              </a:rPr>
              <a:t>mettant en cohérence les différents processus de gestion des ressources humaines (échanges avec les syndicats et les IRP, formation, mobilité, recrutement...), avec des rendez-vous annuels ou à la demande, et des moyens dédiés pour l’ensemble des salariés ou pour certaines catégories d’activités et d’emplois (en développement, fragilisés, avec un enjeu de transmission des compétences…),</a:t>
            </a:r>
          </a:p>
          <a:p>
            <a:pPr marL="171450" indent="-171450">
              <a:buFont typeface="Arial" panose="020B0604020202020204" pitchFamily="34" charset="0"/>
              <a:buChar char="•"/>
            </a:pPr>
            <a:r>
              <a:rPr lang="fr-FR" sz="1200" b="0" i="0" kern="1200" dirty="0" smtClean="0">
                <a:solidFill>
                  <a:schemeClr val="tx1"/>
                </a:solidFill>
                <a:effectLst/>
                <a:latin typeface="+mn-lt"/>
                <a:ea typeface="+mn-ea"/>
                <a:cs typeface="+mn-cs"/>
              </a:rPr>
              <a:t>démarche permanente d’anticipation des besoins et de prévention des risques, distincte des plans de sauvegarde de l’emploi, qui sont ponctuellement mis en place de façon curative par les directions face à des menaces avérées ou proches, et dont elle ne constitue ni l’antichambre ni l’antidote.</a:t>
            </a:r>
          </a:p>
        </p:txBody>
      </p:sp>
      <p:sp>
        <p:nvSpPr>
          <p:cNvPr id="4" name="Espace réservé du numéro de diapositive 3"/>
          <p:cNvSpPr>
            <a:spLocks noGrp="1"/>
          </p:cNvSpPr>
          <p:nvPr>
            <p:ph type="sldNum" sz="quarter" idx="10"/>
          </p:nvPr>
        </p:nvSpPr>
        <p:spPr/>
        <p:txBody>
          <a:bodyPr/>
          <a:lstStyle/>
          <a:p>
            <a:fld id="{BDF7B0D0-0E02-4E7B-902C-5529A52085C9}" type="slidenum">
              <a:rPr lang="fr-FR" smtClean="0"/>
              <a:pPr/>
              <a:t>67</a:t>
            </a:fld>
            <a:endParaRPr lang="fr-FR"/>
          </a:p>
        </p:txBody>
      </p:sp>
    </p:spTree>
    <p:extLst>
      <p:ext uri="{BB962C8B-B14F-4D97-AF65-F5344CB8AC3E}">
        <p14:creationId xmlns:p14="http://schemas.microsoft.com/office/powerpoint/2010/main" val="12142797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58888" y="1947863"/>
            <a:ext cx="7011987" cy="5259387"/>
          </a:xfrm>
        </p:spPr>
      </p:sp>
      <p:sp>
        <p:nvSpPr>
          <p:cNvPr id="3" name="Espace réservé des commentaires 2"/>
          <p:cNvSpPr>
            <a:spLocks noGrp="1"/>
          </p:cNvSpPr>
          <p:nvPr>
            <p:ph type="body" idx="1"/>
          </p:nvPr>
        </p:nvSpPr>
        <p:spPr/>
        <p:txBody>
          <a:bodyPr/>
          <a:lstStyle/>
          <a:p>
            <a:r>
              <a:rPr lang="fr-FR" dirty="0" smtClean="0"/>
              <a:t>A partir des interventions et de leur vécu</a:t>
            </a:r>
          </a:p>
          <a:p>
            <a:r>
              <a:rPr lang="fr-FR" dirty="0" smtClean="0"/>
              <a:t>Les apports de</a:t>
            </a:r>
            <a:r>
              <a:rPr lang="fr-FR" baseline="0" dirty="0" smtClean="0"/>
              <a:t> l’</a:t>
            </a:r>
            <a:r>
              <a:rPr lang="fr-FR" baseline="0" dirty="0" err="1" smtClean="0"/>
              <a:t>ec</a:t>
            </a:r>
            <a:r>
              <a:rPr lang="fr-FR" baseline="0" dirty="0" smtClean="0"/>
              <a:t> pour l’emploi</a:t>
            </a:r>
          </a:p>
          <a:p>
            <a:r>
              <a:rPr lang="fr-FR" baseline="0" dirty="0" smtClean="0"/>
              <a:t>Grâce à l’économie circulaire, j’ai pu faire évoluer les compétences de mes équipes et diminuer le turn-over,</a:t>
            </a:r>
          </a:p>
        </p:txBody>
      </p:sp>
      <p:sp>
        <p:nvSpPr>
          <p:cNvPr id="4" name="Espace réservé du numéro de diapositive 3"/>
          <p:cNvSpPr>
            <a:spLocks noGrp="1"/>
          </p:cNvSpPr>
          <p:nvPr>
            <p:ph type="sldNum" sz="quarter" idx="10"/>
          </p:nvPr>
        </p:nvSpPr>
        <p:spPr/>
        <p:txBody>
          <a:bodyPr/>
          <a:lstStyle/>
          <a:p>
            <a:fld id="{5DD5A009-CFFB-49BE-A524-2ABBCA1734E1}" type="slidenum">
              <a:rPr lang="fr-FR" smtClean="0">
                <a:solidFill>
                  <a:prstClr val="black"/>
                </a:solidFill>
              </a:rPr>
              <a:pPr/>
              <a:t>68</a:t>
            </a:fld>
            <a:endParaRPr lang="fr-FR">
              <a:solidFill>
                <a:prstClr val="black"/>
              </a:solidFill>
            </a:endParaRPr>
          </a:p>
        </p:txBody>
      </p:sp>
    </p:spTree>
    <p:extLst>
      <p:ext uri="{BB962C8B-B14F-4D97-AF65-F5344CB8AC3E}">
        <p14:creationId xmlns:p14="http://schemas.microsoft.com/office/powerpoint/2010/main" val="4263370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Remerciements ENEDIS </a:t>
            </a:r>
            <a:r>
              <a:rPr lang="fr-FR" baseline="0" dirty="0" smtClean="0"/>
              <a:t>et des intervenants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Etude PEXE </a:t>
            </a:r>
            <a:r>
              <a:rPr lang="fr-FR" baseline="0" smtClean="0"/>
              <a:t>+ </a:t>
            </a:r>
            <a:r>
              <a:rPr lang="fr-FR" sz="1200" kern="1200" smtClean="0">
                <a:solidFill>
                  <a:schemeClr val="tx1"/>
                </a:solidFill>
                <a:effectLst/>
                <a:latin typeface="+mn-lt"/>
                <a:ea typeface="+mn-ea"/>
                <a:cs typeface="+mn-cs"/>
              </a:rPr>
              <a:t>créer des projets de gouvernance territorialisée</a:t>
            </a:r>
          </a:p>
          <a:p>
            <a:r>
              <a:rPr lang="fr-FR" sz="1200" kern="1200" smtClean="0">
                <a:solidFill>
                  <a:schemeClr val="tx1"/>
                </a:solidFill>
                <a:effectLst/>
                <a:latin typeface="+mn-lt"/>
                <a:ea typeface="+mn-ea"/>
                <a:cs typeface="+mn-cs"/>
              </a:rPr>
              <a:t>Il </a:t>
            </a:r>
            <a:r>
              <a:rPr lang="fr-FR" sz="1200" kern="1200" dirty="0" smtClean="0">
                <a:solidFill>
                  <a:schemeClr val="tx1"/>
                </a:solidFill>
                <a:effectLst/>
                <a:latin typeface="+mn-lt"/>
                <a:ea typeface="+mn-ea"/>
                <a:cs typeface="+mn-cs"/>
              </a:rPr>
              <a:t>est essentiel de travailler sur la relation complexe qui relie formation, innovation et territoire. Les innovations (technologiques, mais aussi sociales) génèrent des besoins en compétences, et donc en formations ; par ailleurs, ces innovations sont elles-mêmes conditionnées par les compétences disponibles sur le territoire. Il s’agit donc d’accompagner les besoins en compétences/formation existants mais également de favoriser l’émergence d’innovations nouvelles. Cette anticipation est d’autant plus délicate que les innovations relèvent de domaines d’activités divers. Il est impossible de prédire aujourd’hui ce que seront les besoins, les compétences et les innovations de demain. Tout l’enjeu consiste à savoir structurer des filières et accompagner des besoins tout en laissant des espaces de liberté suffisants, indispensables à l’innovation.</a:t>
            </a:r>
          </a:p>
          <a:p>
            <a:r>
              <a:rPr lang="fr-FR" sz="1200" kern="1200" dirty="0" smtClean="0">
                <a:solidFill>
                  <a:schemeClr val="tx1"/>
                </a:solidFill>
                <a:effectLst/>
                <a:latin typeface="+mn-lt"/>
                <a:ea typeface="+mn-ea"/>
                <a:cs typeface="+mn-cs"/>
              </a:rPr>
              <a:t>= créer des projets de gouvernance territorialisée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p:txBody>
      </p:sp>
      <p:sp>
        <p:nvSpPr>
          <p:cNvPr id="4" name="Espace réservé du numéro de diapositive 3"/>
          <p:cNvSpPr>
            <a:spLocks noGrp="1"/>
          </p:cNvSpPr>
          <p:nvPr>
            <p:ph type="sldNum" sz="quarter" idx="10"/>
          </p:nvPr>
        </p:nvSpPr>
        <p:spPr/>
        <p:txBody>
          <a:bodyPr/>
          <a:lstStyle/>
          <a:p>
            <a:fld id="{5DD5A009-CFFB-49BE-A524-2ABBCA1734E1}" type="slidenum">
              <a:rPr lang="fr-FR" smtClean="0">
                <a:solidFill>
                  <a:prstClr val="black"/>
                </a:solidFill>
              </a:rPr>
              <a:pPr/>
              <a:t>69</a:t>
            </a:fld>
            <a:endParaRPr lang="fr-FR">
              <a:solidFill>
                <a:prstClr val="black"/>
              </a:solidFill>
            </a:endParaRPr>
          </a:p>
        </p:txBody>
      </p:sp>
    </p:spTree>
    <p:extLst>
      <p:ext uri="{BB962C8B-B14F-4D97-AF65-F5344CB8AC3E}">
        <p14:creationId xmlns:p14="http://schemas.microsoft.com/office/powerpoint/2010/main" val="2734728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smtClean="0">
                <a:latin typeface="Calibri" panose="020F0502020204030204" pitchFamily="34" charset="0"/>
                <a:ea typeface="Times New Roman" panose="02020603050405020304" pitchFamily="18" charset="0"/>
              </a:rPr>
              <a:t>Pourquoi ce GT ?</a:t>
            </a:r>
            <a:r>
              <a:rPr lang="fr-FR" sz="1400" baseline="0" dirty="0" smtClean="0">
                <a:latin typeface="Calibri" panose="020F0502020204030204" pitchFamily="34" charset="0"/>
                <a:ea typeface="Times New Roman" panose="02020603050405020304" pitchFamily="18" charset="0"/>
              </a:rPr>
              <a:t> </a:t>
            </a:r>
            <a:r>
              <a:rPr lang="fr-FR" sz="1400" dirty="0" smtClean="0">
                <a:latin typeface="Calibri" panose="020F0502020204030204" pitchFamily="34" charset="0"/>
                <a:ea typeface="Times New Roman" panose="02020603050405020304" pitchFamily="18" charset="0"/>
              </a:rPr>
              <a:t>S’inscrit dans la droite ligne de nos réflexion</a:t>
            </a:r>
            <a:r>
              <a:rPr lang="fr-FR" sz="1400" baseline="0" dirty="0" smtClean="0">
                <a:latin typeface="Calibri" panose="020F0502020204030204" pitchFamily="34" charset="0"/>
                <a:ea typeface="Times New Roman" panose="02020603050405020304" pitchFamily="18" charset="0"/>
              </a:rPr>
              <a:t>s : on tourne autour de la notion de création de valeur territoriale depuis quelques années </a:t>
            </a:r>
            <a:endParaRPr lang="fr-FR" sz="1400" dirty="0" smtClean="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smtClean="0">
                <a:latin typeface="Calibri" panose="020F0502020204030204" pitchFamily="34" charset="0"/>
                <a:ea typeface="Times New Roman" panose="02020603050405020304" pitchFamily="18" charset="0"/>
              </a:rPr>
              <a:t>Point de départ : les économies générées : en quoi l’EC, en</a:t>
            </a:r>
            <a:r>
              <a:rPr lang="fr-FR" sz="1400" baseline="0" dirty="0" smtClean="0">
                <a:latin typeface="Calibri" panose="020F0502020204030204" pitchFamily="34" charset="0"/>
                <a:ea typeface="Times New Roman" panose="02020603050405020304" pitchFamily="18" charset="0"/>
              </a:rPr>
              <a:t> proposant un système d’organisation efficient, permet de limiter les consommations et ce faisant les impacts ? </a:t>
            </a:r>
            <a:endParaRPr lang="fr-FR" sz="1400" dirty="0" smtClean="0">
              <a:latin typeface="Calibri" panose="020F0502020204030204" pitchFamily="34" charset="0"/>
              <a:ea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fr-FR" sz="1400" dirty="0" smtClean="0">
                <a:latin typeface="Calibri" panose="020F0502020204030204" pitchFamily="34" charset="0"/>
                <a:ea typeface="Times New Roman" panose="02020603050405020304" pitchFamily="18" charset="0"/>
              </a:rPr>
              <a:t>les contributions de l’économie circulaire au développement soutenable des territoires. En interrogeant les apports de l’EC par le prisme des flux et des filières, les travaux mettent en avant la capacité de l’EC à penser le territoire en tant qu’écosystème et à développer des relations et échanges efficients,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fr-FR" sz="1400" dirty="0" smtClean="0"/>
              <a:t>L’économie circulaire conditionne les échanges et les consommations de ressources sur le territoire, et</a:t>
            </a:r>
            <a:r>
              <a:rPr lang="fr-FR" sz="1400" baseline="0" dirty="0" smtClean="0"/>
              <a:t> réduit les gaspillages </a:t>
            </a:r>
            <a:r>
              <a:rPr lang="fr-FR" sz="1400" dirty="0" smtClean="0"/>
              <a:t>pour des territoires efficients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fr-FR" sz="1400" b="0" i="0" kern="1200" dirty="0" smtClean="0">
                <a:solidFill>
                  <a:schemeClr val="tx1"/>
                </a:solidFill>
                <a:effectLst/>
                <a:latin typeface="+mn-lt"/>
                <a:ea typeface="+mn-ea"/>
                <a:cs typeface="+mn-cs"/>
              </a:rPr>
              <a:t>En parallèle, les travaux initiés par</a:t>
            </a:r>
            <a:r>
              <a:rPr lang="fr-FR" sz="1400" b="0" i="0" kern="1200" baseline="0" dirty="0" smtClean="0">
                <a:solidFill>
                  <a:schemeClr val="tx1"/>
                </a:solidFill>
                <a:effectLst/>
                <a:latin typeface="+mn-lt"/>
                <a:ea typeface="+mn-ea"/>
                <a:cs typeface="+mn-cs"/>
              </a:rPr>
              <a:t> le groupe de travail ancrage local, a commencé à aborder une thématique de performance territoriale globale : et identifié des leviers gouvernance, d’innovation et de partage de la valeur,</a:t>
            </a:r>
            <a:endParaRPr lang="fr-FR" sz="1400" b="0" i="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fr-FR" sz="14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t>commence à apparaitre la création valeur positive, fondée sur la consommation relocalisée, le soutien à une activité industrielle et agricole sur les territoires et le développement de nouvelles filières dédiées à la réparation, au réemploi et au recyclage. Les questions d’emploi et de croissance commencent à être interrogées. </a:t>
            </a:r>
            <a:endParaRPr lang="fr-FR" sz="1200" b="0" i="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DF7B0D0-0E02-4E7B-902C-5529A52085C9}" type="slidenum">
              <a:rPr lang="fr-FR" smtClean="0"/>
              <a:pPr/>
              <a:t>4</a:t>
            </a:fld>
            <a:endParaRPr lang="fr-FR"/>
          </a:p>
        </p:txBody>
      </p:sp>
    </p:spTree>
    <p:extLst>
      <p:ext uri="{BB962C8B-B14F-4D97-AF65-F5344CB8AC3E}">
        <p14:creationId xmlns:p14="http://schemas.microsoft.com/office/powerpoint/2010/main" val="3491436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fr-FR" sz="1200" b="0" i="0" kern="1200" baseline="0" dirty="0" smtClean="0">
                <a:solidFill>
                  <a:schemeClr val="tx1"/>
                </a:solidFill>
                <a:effectLst/>
                <a:latin typeface="+mn-lt"/>
                <a:ea typeface="+mn-ea"/>
                <a:cs typeface="+mn-cs"/>
              </a:rPr>
              <a:t>Retour sur la séance d’ouverture</a:t>
            </a:r>
          </a:p>
          <a:p>
            <a:pPr marL="685800" marR="0" lvl="1" indent="-228600" algn="l" defTabSz="914400" rtl="0" eaLnBrk="1" fontAlgn="auto" latinLnBrk="0" hangingPunct="1">
              <a:lnSpc>
                <a:spcPct val="100000"/>
              </a:lnSpc>
              <a:spcBef>
                <a:spcPts val="0"/>
              </a:spcBef>
              <a:spcAft>
                <a:spcPts val="0"/>
              </a:spcAft>
              <a:buClrTx/>
              <a:buSzTx/>
              <a:buFontTx/>
              <a:buAutoNum type="arabicParenR"/>
              <a:tabLst/>
              <a:defRPr/>
            </a:pPr>
            <a:r>
              <a:rPr lang="fr-FR" sz="1200" b="0" i="0" kern="1200" baseline="0" dirty="0" smtClean="0">
                <a:solidFill>
                  <a:schemeClr val="tx1"/>
                </a:solidFill>
                <a:effectLst/>
                <a:latin typeface="+mn-lt"/>
                <a:ea typeface="+mn-ea"/>
                <a:cs typeface="+mn-cs"/>
              </a:rPr>
              <a:t>Approches de la valeur :</a:t>
            </a:r>
          </a:p>
          <a:p>
            <a:pPr marL="1143000" marR="0" lvl="2" indent="-228600" algn="l" defTabSz="914400" rtl="0" eaLnBrk="1" fontAlgn="auto" latinLnBrk="0" hangingPunct="1">
              <a:lnSpc>
                <a:spcPct val="100000"/>
              </a:lnSpc>
              <a:spcBef>
                <a:spcPts val="0"/>
              </a:spcBef>
              <a:spcAft>
                <a:spcPts val="0"/>
              </a:spcAft>
              <a:buClrTx/>
              <a:buSzTx/>
              <a:buFontTx/>
              <a:buAutoNum type="arabicParenR"/>
              <a:tabLst/>
              <a:defRPr/>
            </a:pPr>
            <a:r>
              <a:rPr lang="fr-FR" sz="1200" b="0" i="0" kern="1200" baseline="0" dirty="0" smtClean="0">
                <a:solidFill>
                  <a:schemeClr val="tx1"/>
                </a:solidFill>
                <a:effectLst/>
                <a:latin typeface="+mn-lt"/>
                <a:ea typeface="+mn-ea"/>
                <a:cs typeface="+mn-cs"/>
              </a:rPr>
              <a:t>Via tentatives de définition de la valeur et regardes croisés sur les types de valeurs </a:t>
            </a:r>
          </a:p>
          <a:p>
            <a:pPr marL="1143000" marR="0" lvl="2" indent="-228600" algn="l" defTabSz="914400" rtl="0" eaLnBrk="1" fontAlgn="auto" latinLnBrk="0" hangingPunct="1">
              <a:lnSpc>
                <a:spcPct val="100000"/>
              </a:lnSpc>
              <a:spcBef>
                <a:spcPts val="0"/>
              </a:spcBef>
              <a:spcAft>
                <a:spcPts val="0"/>
              </a:spcAft>
              <a:buClrTx/>
              <a:buSzTx/>
              <a:buFontTx/>
              <a:buAutoNum type="arabicParenR"/>
              <a:tabLst/>
              <a:defRPr/>
            </a:pPr>
            <a:r>
              <a:rPr lang="fr-FR" sz="1200" b="0" i="0" kern="1200" baseline="0" dirty="0" err="1" smtClean="0">
                <a:solidFill>
                  <a:schemeClr val="tx1"/>
                </a:solidFill>
                <a:effectLst/>
                <a:latin typeface="+mn-lt"/>
                <a:ea typeface="+mn-ea"/>
                <a:cs typeface="+mn-cs"/>
              </a:rPr>
              <a:t>Conc</a:t>
            </a:r>
            <a:r>
              <a:rPr lang="fr-FR" sz="1200" b="0" i="0" kern="1200" baseline="0" dirty="0" smtClean="0">
                <a:solidFill>
                  <a:schemeClr val="tx1"/>
                </a:solidFill>
                <a:effectLst/>
                <a:latin typeface="+mn-lt"/>
                <a:ea typeface="+mn-ea"/>
                <a:cs typeface="+mn-cs"/>
              </a:rPr>
              <a:t> : La valeur est multiple et complexe et apparaît donc comme un construit social et historique. Une approche par les externalités pouvait constituer une première base de </a:t>
            </a:r>
            <a:r>
              <a:rPr lang="fr-FR" sz="1200" b="0" i="0" kern="1200" baseline="0" dirty="0" err="1" smtClean="0">
                <a:solidFill>
                  <a:schemeClr val="tx1"/>
                </a:solidFill>
                <a:effectLst/>
                <a:latin typeface="+mn-lt"/>
                <a:ea typeface="+mn-ea"/>
                <a:cs typeface="+mn-cs"/>
              </a:rPr>
              <a:t>reflexion</a:t>
            </a:r>
            <a:r>
              <a:rPr lang="fr-FR" sz="1200" b="0" i="0" kern="1200" baseline="0" dirty="0" smtClean="0">
                <a:solidFill>
                  <a:schemeClr val="tx1"/>
                </a:solidFill>
                <a:effectLst/>
                <a:latin typeface="+mn-lt"/>
                <a:ea typeface="+mn-ea"/>
                <a:cs typeface="+mn-cs"/>
              </a:rPr>
              <a:t>,</a:t>
            </a:r>
          </a:p>
          <a:p>
            <a:pPr marL="685800" marR="0" lvl="1" indent="-228600" algn="l" defTabSz="914400" rtl="0" eaLnBrk="1" fontAlgn="auto" latinLnBrk="0" hangingPunct="1">
              <a:lnSpc>
                <a:spcPct val="100000"/>
              </a:lnSpc>
              <a:spcBef>
                <a:spcPts val="0"/>
              </a:spcBef>
              <a:spcAft>
                <a:spcPts val="0"/>
              </a:spcAft>
              <a:buClrTx/>
              <a:buSzTx/>
              <a:buFontTx/>
              <a:buAutoNum type="arabicParenR"/>
              <a:tabLst/>
              <a:defRPr/>
            </a:pPr>
            <a:endParaRPr lang="fr-FR" sz="1200" b="0" i="0" kern="1200" baseline="0" dirty="0" smtClean="0">
              <a:solidFill>
                <a:schemeClr val="tx1"/>
              </a:solidFill>
              <a:effectLst/>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Tx/>
              <a:buAutoNum type="arabicParenR"/>
              <a:tabLst/>
              <a:defRPr/>
            </a:pPr>
            <a:r>
              <a:rPr lang="fr-FR" sz="1200" b="0" i="0" kern="1200" baseline="0" dirty="0" smtClean="0">
                <a:solidFill>
                  <a:schemeClr val="tx1"/>
                </a:solidFill>
                <a:effectLst/>
                <a:latin typeface="+mn-lt"/>
                <a:ea typeface="+mn-ea"/>
                <a:cs typeface="+mn-cs"/>
              </a:rPr>
              <a:t>Présentation des valeurs retenues : cartographie </a:t>
            </a:r>
          </a:p>
          <a:p>
            <a:pPr marL="685800" marR="0" lvl="1" indent="-228600" algn="l" defTabSz="914400" rtl="0" eaLnBrk="1" fontAlgn="auto" latinLnBrk="0" hangingPunct="1">
              <a:lnSpc>
                <a:spcPct val="100000"/>
              </a:lnSpc>
              <a:spcBef>
                <a:spcPts val="0"/>
              </a:spcBef>
              <a:spcAft>
                <a:spcPts val="0"/>
              </a:spcAft>
              <a:buClrTx/>
              <a:buSzTx/>
              <a:buFontTx/>
              <a:buAutoNum type="arabicParenR"/>
              <a:tabLst/>
              <a:defRPr/>
            </a:pPr>
            <a:endParaRPr lang="fr-FR" sz="1200" b="0" i="0" kern="1200" baseline="0" dirty="0" smtClean="0">
              <a:solidFill>
                <a:schemeClr val="tx1"/>
              </a:solidFill>
              <a:effectLst/>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Tx/>
              <a:buAutoNum type="arabicParenR"/>
              <a:tabLst/>
              <a:defRPr/>
            </a:pPr>
            <a:r>
              <a:rPr lang="fr-FR" sz="1200" b="0" i="0" kern="1200" baseline="0" dirty="0" smtClean="0">
                <a:solidFill>
                  <a:schemeClr val="tx1"/>
                </a:solidFill>
                <a:effectLst/>
                <a:latin typeface="+mn-lt"/>
                <a:ea typeface="+mn-ea"/>
                <a:cs typeface="+mn-cs"/>
              </a:rPr>
              <a:t>Présentation des séances à venir : slide suivante</a:t>
            </a:r>
          </a:p>
        </p:txBody>
      </p:sp>
      <p:sp>
        <p:nvSpPr>
          <p:cNvPr id="4" name="Espace réservé du numéro de diapositive 3"/>
          <p:cNvSpPr>
            <a:spLocks noGrp="1"/>
          </p:cNvSpPr>
          <p:nvPr>
            <p:ph type="sldNum" sz="quarter" idx="10"/>
          </p:nvPr>
        </p:nvSpPr>
        <p:spPr/>
        <p:txBody>
          <a:bodyPr/>
          <a:lstStyle/>
          <a:p>
            <a:fld id="{BDF7B0D0-0E02-4E7B-902C-5529A52085C9}" type="slidenum">
              <a:rPr lang="fr-FR" smtClean="0"/>
              <a:pPr/>
              <a:t>5</a:t>
            </a:fld>
            <a:endParaRPr lang="fr-FR"/>
          </a:p>
        </p:txBody>
      </p:sp>
    </p:spTree>
    <p:extLst>
      <p:ext uri="{BB962C8B-B14F-4D97-AF65-F5344CB8AC3E}">
        <p14:creationId xmlns:p14="http://schemas.microsoft.com/office/powerpoint/2010/main" val="3228135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baseline="0" dirty="0" smtClean="0">
                <a:solidFill>
                  <a:schemeClr val="tx1"/>
                </a:solidFill>
                <a:effectLst/>
                <a:latin typeface="+mn-lt"/>
                <a:ea typeface="+mn-ea"/>
                <a:cs typeface="+mn-cs"/>
              </a:rPr>
              <a:t>Présentation des séances à venir et de la volonté des adhérents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smtClean="0"/>
              <a:t>Pédagogie et simplicité et argumentaire</a:t>
            </a:r>
          </a:p>
          <a:p>
            <a:pPr marL="171450" indent="-171450" algn="just">
              <a:buFont typeface="Arial" panose="020B0604020202020204" pitchFamily="34" charset="0"/>
              <a:buChar char="•"/>
            </a:pPr>
            <a:r>
              <a:rPr lang="fr-FR" sz="1200" dirty="0" smtClean="0"/>
              <a:t>Partage d’expérience avec des données chiffrées </a:t>
            </a:r>
          </a:p>
          <a:p>
            <a:pPr marL="171450" indent="-171450" algn="just">
              <a:buFont typeface="Arial" panose="020B0604020202020204" pitchFamily="34" charset="0"/>
              <a:buChar char="•"/>
            </a:pPr>
            <a:r>
              <a:rPr lang="fr-FR" sz="1200" dirty="0" smtClean="0"/>
              <a:t>Accompagner la transformation des modèles économiques </a:t>
            </a:r>
          </a:p>
          <a:p>
            <a:pPr marL="171450" indent="-171450" algn="just">
              <a:buFont typeface="Arial" panose="020B0604020202020204" pitchFamily="34" charset="0"/>
              <a:buChar char="•"/>
            </a:pPr>
            <a:r>
              <a:rPr lang="fr-FR" sz="1200" dirty="0" smtClean="0"/>
              <a:t>Retour d’expériences bonnes pratiques avec argument chiffrés</a:t>
            </a:r>
          </a:p>
          <a:p>
            <a:pPr marL="171450" indent="-171450" algn="just">
              <a:buFont typeface="Arial" panose="020B0604020202020204" pitchFamily="34" charset="0"/>
              <a:buChar char="•"/>
            </a:pPr>
            <a:r>
              <a:rPr lang="fr-FR" sz="1200" dirty="0" smtClean="0"/>
              <a:t>Identifier les conditions de </a:t>
            </a:r>
            <a:r>
              <a:rPr lang="fr-FR" sz="1200" dirty="0" err="1" smtClean="0"/>
              <a:t>réplicabilité</a:t>
            </a:r>
            <a:endParaRPr lang="fr-FR" sz="1200" dirty="0" smtClean="0"/>
          </a:p>
          <a:p>
            <a:pPr marL="171450" indent="-171450" algn="just">
              <a:buFont typeface="Arial" panose="020B0604020202020204" pitchFamily="34" charset="0"/>
              <a:buChar char="•"/>
            </a:pPr>
            <a:r>
              <a:rPr lang="fr-FR" sz="1200" dirty="0" smtClean="0"/>
              <a:t>Créer de la matière pour massifier </a:t>
            </a:r>
          </a:p>
          <a:p>
            <a:pPr marL="171450" indent="-171450" algn="just">
              <a:buFont typeface="Arial" panose="020B0604020202020204" pitchFamily="34" charset="0"/>
              <a:buChar char="•"/>
            </a:pPr>
            <a:r>
              <a:rPr lang="fr-FR" sz="1200" dirty="0" smtClean="0"/>
              <a:t>Construire un plaidoyer </a:t>
            </a:r>
          </a:p>
          <a:p>
            <a:pPr marL="171450" indent="-171450" algn="just">
              <a:buFont typeface="Arial" panose="020B0604020202020204" pitchFamily="34" charset="0"/>
              <a:buChar char="•"/>
            </a:pPr>
            <a:r>
              <a:rPr lang="fr-FR" sz="1200" dirty="0" smtClean="0"/>
              <a:t>Guide de bonne pratique</a:t>
            </a:r>
          </a:p>
          <a:p>
            <a:pPr marL="171450" indent="-171450" algn="just">
              <a:buFont typeface="Arial" panose="020B0604020202020204" pitchFamily="34" charset="0"/>
              <a:buChar char="•"/>
            </a:pPr>
            <a:r>
              <a:rPr lang="fr-FR" sz="1200" dirty="0" smtClean="0"/>
              <a:t>Convaincre</a:t>
            </a:r>
          </a:p>
        </p:txBody>
      </p:sp>
      <p:sp>
        <p:nvSpPr>
          <p:cNvPr id="4" name="Espace réservé du numéro de diapositive 3"/>
          <p:cNvSpPr>
            <a:spLocks noGrp="1"/>
          </p:cNvSpPr>
          <p:nvPr>
            <p:ph type="sldNum" sz="quarter" idx="10"/>
          </p:nvPr>
        </p:nvSpPr>
        <p:spPr/>
        <p:txBody>
          <a:bodyPr/>
          <a:lstStyle/>
          <a:p>
            <a:fld id="{BDF7B0D0-0E02-4E7B-902C-5529A52085C9}" type="slidenum">
              <a:rPr lang="fr-FR" smtClean="0"/>
              <a:pPr/>
              <a:t>6</a:t>
            </a:fld>
            <a:endParaRPr lang="fr-FR"/>
          </a:p>
        </p:txBody>
      </p:sp>
    </p:spTree>
    <p:extLst>
      <p:ext uri="{BB962C8B-B14F-4D97-AF65-F5344CB8AC3E}">
        <p14:creationId xmlns:p14="http://schemas.microsoft.com/office/powerpoint/2010/main" val="258192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Remerciements aux participants</a:t>
            </a:r>
          </a:p>
          <a:p>
            <a:r>
              <a:rPr lang="fr-FR" sz="1200" kern="1200" dirty="0" smtClean="0">
                <a:solidFill>
                  <a:schemeClr val="tx1"/>
                </a:solidFill>
                <a:effectLst/>
                <a:latin typeface="+mn-lt"/>
                <a:ea typeface="+mn-ea"/>
                <a:cs typeface="+mn-cs"/>
              </a:rPr>
              <a:t>Remerciement aux intervenants</a:t>
            </a:r>
          </a:p>
          <a:p>
            <a:r>
              <a:rPr lang="fr-FR" sz="1200" kern="1200" dirty="0" smtClean="0">
                <a:solidFill>
                  <a:schemeClr val="tx1"/>
                </a:solidFill>
                <a:effectLst/>
                <a:latin typeface="+mn-lt"/>
                <a:ea typeface="+mn-ea"/>
                <a:cs typeface="+mn-cs"/>
              </a:rPr>
              <a:t>Remerciements aux accueillants</a:t>
            </a:r>
          </a:p>
          <a:p>
            <a:r>
              <a:rPr lang="fr-FR" sz="1200" kern="1200" dirty="0" smtClean="0">
                <a:solidFill>
                  <a:schemeClr val="tx1"/>
                </a:solidFill>
                <a:effectLst/>
                <a:latin typeface="+mn-lt"/>
                <a:ea typeface="+mn-ea"/>
                <a:cs typeface="+mn-cs"/>
              </a:rPr>
              <a:t>L’impact supposé de l’emploi lié au développement de l’économie circulaire est un des facteurs expliquant l’engouement autour de ce concept au début des années 2010, au moment de l’entrée en crise de l’économie mondiale et donc française et européenne.  </a:t>
            </a:r>
          </a:p>
          <a:p>
            <a:r>
              <a:rPr lang="fr-FR" sz="1200" kern="1200" dirty="0" smtClean="0">
                <a:solidFill>
                  <a:schemeClr val="tx1"/>
                </a:solidFill>
                <a:effectLst/>
                <a:latin typeface="+mn-lt"/>
                <a:ea typeface="+mn-ea"/>
                <a:cs typeface="+mn-cs"/>
              </a:rPr>
              <a:t>Synthèses de l’INEC sur ce sujet</a:t>
            </a:r>
          </a:p>
          <a:p>
            <a:r>
              <a:rPr lang="fr-FR" sz="1200" kern="1200" dirty="0" smtClean="0">
                <a:solidFill>
                  <a:schemeClr val="tx1"/>
                </a:solidFill>
                <a:effectLst/>
                <a:latin typeface="+mn-lt"/>
                <a:ea typeface="+mn-ea"/>
                <a:cs typeface="+mn-cs"/>
              </a:rPr>
              <a:t>Principales ressources </a:t>
            </a:r>
          </a:p>
          <a:p>
            <a:r>
              <a:rPr lang="fr-FR" sz="1200" kern="1200" dirty="0" smtClean="0">
                <a:solidFill>
                  <a:schemeClr val="tx1"/>
                </a:solidFill>
                <a:effectLst/>
                <a:latin typeface="+mn-lt"/>
                <a:ea typeface="+mn-ea"/>
                <a:cs typeface="+mn-cs"/>
              </a:rPr>
              <a:t>France stratégie de 2016</a:t>
            </a:r>
          </a:p>
          <a:p>
            <a:r>
              <a:rPr lang="fr-FR" sz="1200"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sym typeface="Wingdings" panose="05000000000000000000" pitchFamily="2" charset="2"/>
              </a:rPr>
              <a:t></a:t>
            </a:r>
            <a:r>
              <a:rPr lang="fr-FR" sz="1200" kern="1200" dirty="0" smtClean="0">
                <a:solidFill>
                  <a:schemeClr val="tx1"/>
                </a:solidFill>
                <a:effectLst/>
                <a:latin typeface="+mn-lt"/>
                <a:ea typeface="+mn-ea"/>
                <a:cs typeface="+mn-cs"/>
              </a:rPr>
              <a:t> Les potentiels d’emplois mis en valeur :</a:t>
            </a:r>
          </a:p>
          <a:p>
            <a:r>
              <a:rPr lang="fr-FR" sz="1200"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sym typeface="Wingdings" panose="05000000000000000000" pitchFamily="2" charset="2"/>
              </a:rPr>
              <a:t></a:t>
            </a:r>
            <a:r>
              <a:rPr lang="fr-FR" sz="1200" kern="1200" dirty="0" smtClean="0">
                <a:solidFill>
                  <a:schemeClr val="tx1"/>
                </a:solidFill>
                <a:effectLst/>
                <a:latin typeface="+mn-lt"/>
                <a:ea typeface="+mn-ea"/>
                <a:cs typeface="+mn-cs"/>
              </a:rPr>
              <a:t> Renvoie aussi à l’étude du Club de Rome de 2015 :</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-FREC : les chiffres utilisés </a:t>
            </a:r>
            <a:r>
              <a:rPr lang="fr-FR" sz="1200" kern="1200" dirty="0" smtClean="0">
                <a:solidFill>
                  <a:schemeClr val="tx1"/>
                </a:solidFill>
                <a:effectLst/>
                <a:latin typeface="+mn-lt"/>
                <a:ea typeface="+mn-ea"/>
                <a:cs typeface="+mn-cs"/>
                <a:sym typeface="Wingdings" panose="05000000000000000000" pitchFamily="2" charset="2"/>
              </a:rPr>
              <a:t></a:t>
            </a:r>
            <a:r>
              <a:rPr lang="fr-FR" sz="1200" kern="1200" dirty="0" smtClean="0">
                <a:solidFill>
                  <a:schemeClr val="tx1"/>
                </a:solidFill>
                <a:effectLst/>
                <a:latin typeface="+mn-lt"/>
                <a:ea typeface="+mn-ea"/>
                <a:cs typeface="+mn-cs"/>
              </a:rPr>
              <a:t> seulement des objectifs, pas de quantification de l’emploi dans le domaine de l’économie circulaire </a:t>
            </a:r>
            <a:r>
              <a:rPr lang="fr-FR" sz="1200" kern="1200" dirty="0" smtClean="0">
                <a:solidFill>
                  <a:schemeClr val="tx1"/>
                </a:solidFill>
                <a:effectLst/>
                <a:latin typeface="+mn-lt"/>
                <a:ea typeface="+mn-ea"/>
                <a:cs typeface="+mn-cs"/>
                <a:sym typeface="Wingdings" panose="05000000000000000000" pitchFamily="2" charset="2"/>
              </a:rPr>
              <a:t></a:t>
            </a:r>
            <a:r>
              <a:rPr lang="fr-FR" sz="1200" kern="1200" dirty="0" smtClean="0">
                <a:solidFill>
                  <a:schemeClr val="tx1"/>
                </a:solidFill>
                <a:effectLst/>
                <a:latin typeface="+mn-lt"/>
                <a:ea typeface="+mn-ea"/>
                <a:cs typeface="+mn-cs"/>
              </a:rPr>
              <a:t> objectif de créer jusqu’à 300 000 emplois supplémentaires</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Les intuitions sont convergentes autour de cette idée que l’économie circulaire, à travers les formes quelle prend</a:t>
            </a:r>
          </a:p>
          <a:p>
            <a:pPr lvl="0"/>
            <a:r>
              <a:rPr lang="fr-FR" sz="1200" kern="1200" dirty="0" smtClean="0">
                <a:solidFill>
                  <a:schemeClr val="tx1"/>
                </a:solidFill>
                <a:effectLst/>
                <a:latin typeface="+mn-lt"/>
                <a:ea typeface="+mn-ea"/>
                <a:cs typeface="+mn-cs"/>
              </a:rPr>
              <a:t>Collecte, réparation,</a:t>
            </a:r>
          </a:p>
          <a:p>
            <a:pPr lvl="0"/>
            <a:r>
              <a:rPr lang="fr-FR" sz="1200" kern="1200" dirty="0" smtClean="0">
                <a:solidFill>
                  <a:schemeClr val="tx1"/>
                </a:solidFill>
                <a:effectLst/>
                <a:latin typeface="+mn-lt"/>
                <a:ea typeface="+mn-ea"/>
                <a:cs typeface="+mn-cs"/>
              </a:rPr>
              <a:t>Réemploi</a:t>
            </a:r>
          </a:p>
          <a:p>
            <a:pPr lvl="0"/>
            <a:r>
              <a:rPr lang="fr-FR" sz="1200" kern="1200" dirty="0" smtClean="0">
                <a:solidFill>
                  <a:schemeClr val="tx1"/>
                </a:solidFill>
                <a:effectLst/>
                <a:latin typeface="+mn-lt"/>
                <a:ea typeface="+mn-ea"/>
                <a:cs typeface="+mn-cs"/>
              </a:rPr>
              <a:t>Circuits courts alimentaires</a:t>
            </a:r>
          </a:p>
          <a:p>
            <a:r>
              <a:rPr lang="fr-FR" sz="1200" kern="1200" dirty="0" smtClean="0">
                <a:solidFill>
                  <a:schemeClr val="tx1"/>
                </a:solidFill>
                <a:effectLst/>
                <a:latin typeface="+mn-lt"/>
                <a:ea typeface="+mn-ea"/>
                <a:cs typeface="+mn-cs"/>
              </a:rPr>
              <a:t>Le déploiement de l’écologie industrielle est également un facteur d’attractivité pour un territoire et permet d’améliorer la compétitivité des entreprises. Elle attire les investissements et sauve des emplois. </a:t>
            </a:r>
          </a:p>
          <a:p>
            <a:r>
              <a:rPr lang="fr-FR" sz="1200" kern="1200" dirty="0" smtClean="0">
                <a:solidFill>
                  <a:schemeClr val="tx1"/>
                </a:solidFill>
                <a:effectLst/>
                <a:latin typeface="+mn-lt"/>
                <a:ea typeface="+mn-ea"/>
                <a:cs typeface="+mn-cs"/>
              </a:rPr>
              <a:t>Des exemples précis et  chiffrés confirment cette hypothèse, lorsqu’ils sont disponibles également : </a:t>
            </a:r>
          </a:p>
          <a:p>
            <a:pPr lvl="0"/>
            <a:r>
              <a:rPr lang="fr-FR" sz="1200" kern="1200" dirty="0" smtClean="0">
                <a:solidFill>
                  <a:schemeClr val="tx1"/>
                </a:solidFill>
                <a:effectLst/>
                <a:latin typeface="+mn-lt"/>
                <a:ea typeface="+mn-ea"/>
                <a:cs typeface="+mn-cs"/>
              </a:rPr>
              <a:t>EFC – Service Michelin - 700 emplois de créés en </a:t>
            </a:r>
            <a:r>
              <a:rPr lang="fr-FR" sz="1200" kern="1200" dirty="0" err="1" smtClean="0">
                <a:solidFill>
                  <a:schemeClr val="tx1"/>
                </a:solidFill>
                <a:effectLst/>
                <a:latin typeface="+mn-lt"/>
                <a:ea typeface="+mn-ea"/>
                <a:cs typeface="+mn-cs"/>
              </a:rPr>
              <a:t>europe</a:t>
            </a:r>
            <a:r>
              <a:rPr lang="fr-FR" sz="1200" kern="1200" dirty="0" smtClean="0">
                <a:solidFill>
                  <a:schemeClr val="tx1"/>
                </a:solidFill>
                <a:effectLst/>
                <a:latin typeface="+mn-lt"/>
                <a:ea typeface="+mn-ea"/>
                <a:cs typeface="+mn-cs"/>
              </a:rPr>
              <a:t>  (ADEME – 2008)   dont  200 techniciens experts en France. </a:t>
            </a:r>
          </a:p>
          <a:p>
            <a:pPr lvl="0"/>
            <a:r>
              <a:rPr lang="fr-FR" sz="1200" kern="1200" dirty="0" smtClean="0">
                <a:solidFill>
                  <a:schemeClr val="tx1"/>
                </a:solidFill>
                <a:effectLst/>
                <a:latin typeface="+mn-lt"/>
                <a:ea typeface="+mn-ea"/>
                <a:cs typeface="+mn-cs"/>
              </a:rPr>
              <a:t>CCI82 – démarche d’EIT ayant donné lieu à plusieurs investissements, notamment dans le recyclage des déchets du BTP </a:t>
            </a:r>
            <a:r>
              <a:rPr lang="fr-FR" sz="1200" kern="1200" dirty="0" smtClean="0">
                <a:solidFill>
                  <a:schemeClr val="tx1"/>
                </a:solidFill>
                <a:effectLst/>
                <a:latin typeface="+mn-lt"/>
                <a:ea typeface="+mn-ea"/>
                <a:cs typeface="+mn-cs"/>
                <a:sym typeface="Symbol" panose="05050102010706020507" pitchFamily="18" charset="2"/>
              </a:rPr>
              <a:t></a:t>
            </a:r>
            <a:r>
              <a:rPr lang="fr-FR" sz="1200" kern="1200" dirty="0" smtClean="0">
                <a:solidFill>
                  <a:schemeClr val="tx1"/>
                </a:solidFill>
                <a:effectLst/>
                <a:latin typeface="+mn-lt"/>
                <a:ea typeface="+mn-ea"/>
                <a:cs typeface="+mn-cs"/>
              </a:rPr>
              <a:t> 32 emplois créés, 45 maintenus </a:t>
            </a:r>
          </a:p>
          <a:p>
            <a:r>
              <a:rPr lang="fr-FR" sz="1200" kern="1200" dirty="0" smtClean="0">
                <a:solidFill>
                  <a:schemeClr val="tx1"/>
                </a:solidFill>
                <a:effectLst/>
                <a:latin typeface="+mn-lt"/>
                <a:ea typeface="+mn-ea"/>
                <a:cs typeface="+mn-cs"/>
              </a:rPr>
              <a:t>Ces créations d’emploi constatées et potentielles impliquent toutefois de nouveaux questionnements : </a:t>
            </a:r>
          </a:p>
          <a:p>
            <a:pPr lvl="0"/>
            <a:r>
              <a:rPr lang="fr-FR" sz="1200" kern="1200" dirty="0" smtClean="0">
                <a:solidFill>
                  <a:schemeClr val="tx1"/>
                </a:solidFill>
                <a:effectLst/>
                <a:latin typeface="+mn-lt"/>
                <a:ea typeface="+mn-ea"/>
                <a:cs typeface="+mn-cs"/>
              </a:rPr>
              <a:t>Comment suivre précisément ces créations d’emploi ?</a:t>
            </a:r>
          </a:p>
          <a:p>
            <a:pPr lvl="0"/>
            <a:r>
              <a:rPr lang="fr-FR" sz="1200" kern="1200" dirty="0" smtClean="0">
                <a:solidFill>
                  <a:schemeClr val="tx1"/>
                </a:solidFill>
                <a:effectLst/>
                <a:latin typeface="+mn-lt"/>
                <a:ea typeface="+mn-ea"/>
                <a:cs typeface="+mn-cs"/>
              </a:rPr>
              <a:t>Comment les évaluer de façon anticipée afin d’alimenter la prise de décision des territoires ?  </a:t>
            </a:r>
          </a:p>
          <a:p>
            <a:pPr lvl="0"/>
            <a:r>
              <a:rPr lang="fr-FR" sz="1200" kern="1200" dirty="0" smtClean="0">
                <a:solidFill>
                  <a:schemeClr val="tx1"/>
                </a:solidFill>
                <a:effectLst/>
                <a:latin typeface="+mn-lt"/>
                <a:ea typeface="+mn-ea"/>
                <a:cs typeface="+mn-cs"/>
              </a:rPr>
              <a:t>Quelles nouvelles compétences seront nécessaires et comment les développer pour ces nouveaux métiers ? </a:t>
            </a:r>
          </a:p>
          <a:p>
            <a:r>
              <a:rPr lang="fr-FR" sz="1200" kern="1200" dirty="0" smtClean="0">
                <a:solidFill>
                  <a:schemeClr val="tx1"/>
                </a:solidFill>
                <a:effectLst/>
                <a:latin typeface="+mn-lt"/>
                <a:ea typeface="+mn-ea"/>
                <a:cs typeface="+mn-cs"/>
              </a:rPr>
              <a:t>Enfin, même si notre intuition nous amène à penser que la maintenance des biens, la réparation, le réemploi… nécessitent une importante  main d’œuvre en proximité, il est également envisageable qu’une moindre consommation de bien amènera moins de production, et, même si cette production a lieu  dans des usines ultra -robotisées à l’autre bout de la </a:t>
            </a:r>
            <a:r>
              <a:rPr lang="fr-FR" sz="1200" kern="1200" dirty="0" err="1" smtClean="0">
                <a:solidFill>
                  <a:schemeClr val="tx1"/>
                </a:solidFill>
                <a:effectLst/>
                <a:latin typeface="+mn-lt"/>
                <a:ea typeface="+mn-ea"/>
                <a:cs typeface="+mn-cs"/>
              </a:rPr>
              <a:t>planete</a:t>
            </a:r>
            <a:r>
              <a:rPr lang="fr-FR" sz="1200" kern="1200" dirty="0" smtClean="0">
                <a:solidFill>
                  <a:schemeClr val="tx1"/>
                </a:solidFill>
                <a:effectLst/>
                <a:latin typeface="+mn-lt"/>
                <a:ea typeface="+mn-ea"/>
                <a:cs typeface="+mn-cs"/>
              </a:rPr>
              <a:t> la question de la balance « emploi créés/ emplois détruits » par le développement de l’économie circulaire est également  sur toute les lèvres mais il semble qu’elle doive  être territorialisée : a quel endroit les emplois sont ils créés/ détruits ?  </a:t>
            </a:r>
          </a:p>
          <a:p>
            <a:r>
              <a:rPr lang="fr-FR" sz="1200" kern="1200" dirty="0" smtClean="0">
                <a:solidFill>
                  <a:schemeClr val="tx1"/>
                </a:solidFill>
                <a:effectLst/>
                <a:latin typeface="+mn-lt"/>
                <a:ea typeface="+mn-ea"/>
                <a:cs typeface="+mn-cs"/>
              </a:rPr>
              <a:t>Grâce aux 4 intervention de cette matinée, la séance d’aujourd’hui va nous permettre d’aborder ces questionnements. </a:t>
            </a:r>
          </a:p>
        </p:txBody>
      </p:sp>
      <p:sp>
        <p:nvSpPr>
          <p:cNvPr id="4" name="Espace réservé du numéro de diapositive 3"/>
          <p:cNvSpPr>
            <a:spLocks noGrp="1"/>
          </p:cNvSpPr>
          <p:nvPr>
            <p:ph type="sldNum" sz="quarter" idx="10"/>
          </p:nvPr>
        </p:nvSpPr>
        <p:spPr/>
        <p:txBody>
          <a:bodyPr/>
          <a:lstStyle/>
          <a:p>
            <a:fld id="{BDF7B0D0-0E02-4E7B-902C-5529A52085C9}" type="slidenum">
              <a:rPr lang="fr-FR" smtClean="0"/>
              <a:pPr/>
              <a:t>7</a:t>
            </a:fld>
            <a:endParaRPr lang="fr-FR"/>
          </a:p>
        </p:txBody>
      </p:sp>
    </p:spTree>
    <p:extLst>
      <p:ext uri="{BB962C8B-B14F-4D97-AF65-F5344CB8AC3E}">
        <p14:creationId xmlns:p14="http://schemas.microsoft.com/office/powerpoint/2010/main" val="1337406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DF7B0D0-0E02-4E7B-902C-5529A52085C9}" type="slidenum">
              <a:rPr lang="fr-FR" smtClean="0"/>
              <a:pPr/>
              <a:t>8</a:t>
            </a:fld>
            <a:endParaRPr lang="fr-FR"/>
          </a:p>
        </p:txBody>
      </p:sp>
    </p:spTree>
    <p:extLst>
      <p:ext uri="{BB962C8B-B14F-4D97-AF65-F5344CB8AC3E}">
        <p14:creationId xmlns:p14="http://schemas.microsoft.com/office/powerpoint/2010/main" val="831017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dirty="0" smtClean="0"/>
              <a:t>Les objectifs de La France en matière d’économie circulaire sont de :</a:t>
            </a:r>
            <a:br>
              <a:rPr lang="fr-FR" sz="1200" dirty="0" smtClean="0"/>
            </a:br>
            <a:endParaRPr lang="fr-FR" sz="1200" dirty="0" smtClean="0"/>
          </a:p>
          <a:p>
            <a:r>
              <a:rPr lang="fr-FR" sz="1200" dirty="0" smtClean="0"/>
              <a:t>Réduire la consommation de ressources liée à la consommation française : réduire de 30 % la consommation de ressources par rapport au PIB d’ici à 2030 par rapport à 2010</a:t>
            </a:r>
          </a:p>
          <a:p>
            <a:r>
              <a:rPr lang="fr-FR" sz="1200" dirty="0" smtClean="0"/>
              <a:t>Réduire de 50 % les quantités de déchets non dangereux mis en décharge en 2025 par rapport à 2010</a:t>
            </a:r>
          </a:p>
          <a:p>
            <a:r>
              <a:rPr lang="fr-FR" sz="1200" dirty="0" smtClean="0"/>
              <a:t>Tendre vers 100 % de plastiques recyclés en 2025</a:t>
            </a:r>
          </a:p>
          <a:p>
            <a:r>
              <a:rPr lang="fr-FR" sz="1200" dirty="0" smtClean="0"/>
              <a:t>Réduire les émissions de gaz à effet de serre</a:t>
            </a:r>
          </a:p>
          <a:p>
            <a:r>
              <a:rPr lang="fr-FR" sz="1200" dirty="0" smtClean="0"/>
              <a:t>Créer jusqu’à 300 000 emplois supplémentaires, y compris dans des métiers nouveaux.</a:t>
            </a:r>
          </a:p>
          <a:p>
            <a:r>
              <a:rPr lang="fr-FR" sz="1200" dirty="0" smtClean="0"/>
              <a:t>Pour atteindre ces objectifs, le Premier ministre, Édouard Philippe, a dévoilé le 23 avril 2018, une feuille de route du gouvernement en matière d’économie circulaire.</a:t>
            </a:r>
            <a:br>
              <a:rPr lang="fr-FR" sz="1200" dirty="0" smtClean="0"/>
            </a:br>
            <a:r>
              <a:rPr lang="fr-FR" sz="1200" dirty="0" smtClean="0"/>
              <a:t/>
            </a:r>
            <a:br>
              <a:rPr lang="fr-FR" sz="1200" dirty="0" smtClean="0"/>
            </a:br>
            <a:r>
              <a:rPr lang="fr-FR" sz="1200" dirty="0" smtClean="0"/>
              <a:t>La feuille de route indique, notamment, que la transition d’une économie linéaire vers une économie circulaire conduira à des transferts d’emplois des activités consommatrices de ressources vers celles qui contribuent à les économiser.</a:t>
            </a:r>
            <a:br>
              <a:rPr lang="fr-FR" sz="1200" dirty="0" smtClean="0"/>
            </a:br>
            <a:r>
              <a:rPr lang="fr-FR" sz="1200" dirty="0" smtClean="0"/>
              <a:t/>
            </a:r>
            <a:br>
              <a:rPr lang="fr-FR" sz="1200" dirty="0" smtClean="0"/>
            </a:br>
            <a:r>
              <a:rPr lang="fr-FR" sz="1200" dirty="0" smtClean="0"/>
              <a:t>Elle précise qu’un effort de formation facilitant ces transferts devra être engagé.</a:t>
            </a:r>
            <a:br>
              <a:rPr lang="fr-FR" sz="1200" dirty="0" smtClean="0"/>
            </a:br>
            <a:r>
              <a:rPr lang="fr-FR" sz="1200" dirty="0" smtClean="0"/>
              <a:t>Elle prévoit donc d’adapter dès 2019, les compétences professionnelles pour mieux produire au niveau national et dans les territoires et, à cet effet, envisage les mesures suivantes :</a:t>
            </a:r>
            <a:br>
              <a:rPr lang="fr-FR" sz="1200" dirty="0" smtClean="0"/>
            </a:br>
            <a:r>
              <a:rPr lang="fr-FR" sz="1200" dirty="0" smtClean="0"/>
              <a:t>6) ADAPTER À PARTIR DE 2019 LES COMPÉTENCES PROFESSIONNELLES POUR MIEUX PRODUIRE AU NIVEAU NATIONAL ET DANS LES TERRITOIRES : Identifier les compétences spécifiques nécessaires à certains métiers de l’économie circulaire ; Proposer aux régions une prise en compte accrue des besoins de l'économie circulaire dans les formations professionnelles qu'elles organisent ; Créer des certifications ou des blocs de compétences reconnaissant les compétences contribuant à l’économie circulaire afin de valoriser ces emplois, en particulier dans le secteur de la réparation, du réemploi et de la réutilisation des produits ; Accompagner les entreprises, dont les acteurs de l’économie sociale et solidaire, dans l’évolution de leurs métiers ; Accompagner les élus et les collectivités territoriales dans le développement de stratégies de territoire de l’économie circulaire en améliorant notamment leur connaissance sur les enjeux liés à l’économie circulaire et plus particulièrement le recyclage des biodéchets.</a:t>
            </a:r>
          </a:p>
          <a:p>
            <a:r>
              <a:rPr lang="fr-FR" sz="1200" dirty="0" smtClean="0"/>
              <a:t>On estime que le secteur de l’économie circulaire représente un potentiel de 300 000 emplois supplémentaires, dont certains métiers sont à inventer ou dans des modèles économiques nouveaux (par exemple ce qu’on appelle « l’économie de la fonctionnalité »). Il s’agit pour l’essentiel d’emplois locaux, pérennes et non </a:t>
            </a:r>
            <a:r>
              <a:rPr lang="fr-FR" sz="1200" dirty="0" err="1" smtClean="0"/>
              <a:t>délocalisables</a:t>
            </a:r>
            <a:r>
              <a:rPr lang="fr-FR" sz="1200" dirty="0" smtClean="0"/>
              <a:t>.</a:t>
            </a:r>
          </a:p>
          <a:p>
            <a:pPr lvl="0"/>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DF7B0D0-0E02-4E7B-902C-5529A52085C9}" type="slidenum">
              <a:rPr lang="fr-FR" smtClean="0"/>
              <a:pPr/>
              <a:t>9</a:t>
            </a:fld>
            <a:endParaRPr lang="fr-FR"/>
          </a:p>
        </p:txBody>
      </p:sp>
    </p:spTree>
    <p:extLst>
      <p:ext uri="{BB962C8B-B14F-4D97-AF65-F5344CB8AC3E}">
        <p14:creationId xmlns:p14="http://schemas.microsoft.com/office/powerpoint/2010/main" val="3409302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8.xml"/><Relationship Id="rId4" Type="http://schemas.openxmlformats.org/officeDocument/2006/relationships/image" Target="../media/image23.jpe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7.xml"/><Relationship Id="rId5" Type="http://schemas.openxmlformats.org/officeDocument/2006/relationships/image" Target="../media/image15.png"/><Relationship Id="rId4" Type="http://schemas.openxmlformats.org/officeDocument/2006/relationships/image" Target="../media/image21.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7.xml"/><Relationship Id="rId4" Type="http://schemas.openxmlformats.org/officeDocument/2006/relationships/image" Target="../media/image23.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Master" Target="../slideMasters/slideMaster7.xml"/><Relationship Id="rId4" Type="http://schemas.openxmlformats.org/officeDocument/2006/relationships/image" Target="../media/image2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8"/>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FC66280A-CA97-404F-A19D-86F05248E305}" type="datetimeFigureOut">
              <a:rPr lang="fr-FR" smtClean="0"/>
              <a:pPr/>
              <a:t>16/05/2019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395D7E5-C71C-4E5F-B8C1-439F2C3C3296}" type="slidenum">
              <a:rPr lang="fr-FR" smtClean="0"/>
              <a:pPr/>
              <a:t>‹N°›</a:t>
            </a:fld>
            <a:endParaRPr lang="fr-FR"/>
          </a:p>
        </p:txBody>
      </p:sp>
    </p:spTree>
    <p:extLst>
      <p:ext uri="{BB962C8B-B14F-4D97-AF65-F5344CB8AC3E}">
        <p14:creationId xmlns:p14="http://schemas.microsoft.com/office/powerpoint/2010/main" val="3232557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C66280A-CA97-404F-A19D-86F05248E305}" type="datetimeFigureOut">
              <a:rPr lang="fr-FR" smtClean="0"/>
              <a:pPr/>
              <a:t>16/05/2019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395D7E5-C71C-4E5F-B8C1-439F2C3C3296}" type="slidenum">
              <a:rPr lang="fr-FR" smtClean="0"/>
              <a:pPr/>
              <a:t>‹N°›</a:t>
            </a:fld>
            <a:endParaRPr lang="fr-FR"/>
          </a:p>
        </p:txBody>
      </p:sp>
    </p:spTree>
    <p:extLst>
      <p:ext uri="{BB962C8B-B14F-4D97-AF65-F5344CB8AC3E}">
        <p14:creationId xmlns:p14="http://schemas.microsoft.com/office/powerpoint/2010/main" val="1887245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FR"/>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354F854-B8A4-40C8-B800-C1243A14E8DE}" type="datetimeFigureOut">
              <a:rPr lang="fr-FR" smtClean="0"/>
              <a:pPr/>
              <a:t>16/05/2019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A5AE8BC-E514-465B-8DF8-25D81CFC2241}" type="slidenum">
              <a:rPr lang="fr-FR" smtClean="0"/>
              <a:pPr/>
              <a:t>‹N°›</a:t>
            </a:fld>
            <a:endParaRPr lang="fr-FR"/>
          </a:p>
        </p:txBody>
      </p:sp>
    </p:spTree>
    <p:extLst>
      <p:ext uri="{BB962C8B-B14F-4D97-AF65-F5344CB8AC3E}">
        <p14:creationId xmlns:p14="http://schemas.microsoft.com/office/powerpoint/2010/main" val="14455644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354F854-B8A4-40C8-B800-C1243A14E8DE}" type="datetimeFigureOut">
              <a:rPr lang="fr-FR" smtClean="0"/>
              <a:pPr/>
              <a:t>16/05/2019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A5AE8BC-E514-465B-8DF8-25D81CFC2241}" type="slidenum">
              <a:rPr lang="fr-FR" smtClean="0"/>
              <a:pPr/>
              <a:t>‹N°›</a:t>
            </a:fld>
            <a:endParaRPr lang="fr-FR"/>
          </a:p>
        </p:txBody>
      </p:sp>
    </p:spTree>
    <p:extLst>
      <p:ext uri="{BB962C8B-B14F-4D97-AF65-F5344CB8AC3E}">
        <p14:creationId xmlns:p14="http://schemas.microsoft.com/office/powerpoint/2010/main" val="7560839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354F854-B8A4-40C8-B800-C1243A14E8DE}" type="datetimeFigureOut">
              <a:rPr lang="fr-FR" smtClean="0"/>
              <a:pPr/>
              <a:t>16/05/2019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A5AE8BC-E514-465B-8DF8-25D81CFC2241}" type="slidenum">
              <a:rPr lang="fr-FR" smtClean="0"/>
              <a:pPr/>
              <a:t>‹N°›</a:t>
            </a:fld>
            <a:endParaRPr lang="fr-FR"/>
          </a:p>
        </p:txBody>
      </p:sp>
    </p:spTree>
    <p:extLst>
      <p:ext uri="{BB962C8B-B14F-4D97-AF65-F5344CB8AC3E}">
        <p14:creationId xmlns:p14="http://schemas.microsoft.com/office/powerpoint/2010/main" val="9088276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7_Titre seu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41494"/>
            <a:ext cx="4315427" cy="4316506"/>
          </a:xfrm>
          <a:prstGeom prst="rect">
            <a:avLst/>
          </a:prstGeom>
        </p:spPr>
      </p:pic>
      <p:sp>
        <p:nvSpPr>
          <p:cNvPr id="2" name="Titre 1"/>
          <p:cNvSpPr>
            <a:spLocks noGrp="1"/>
          </p:cNvSpPr>
          <p:nvPr>
            <p:ph type="title"/>
          </p:nvPr>
        </p:nvSpPr>
        <p:spPr>
          <a:xfrm>
            <a:off x="141195" y="160338"/>
            <a:ext cx="8381065" cy="800954"/>
          </a:xfrm>
        </p:spPr>
        <p:txBody>
          <a:bodyPr/>
          <a:lstStyle>
            <a:lvl1pPr>
              <a:defRPr>
                <a:solidFill>
                  <a:srgbClr val="207B3E"/>
                </a:solidFill>
                <a:latin typeface="+mn-lt"/>
              </a:defRPr>
            </a:lvl1pPr>
          </a:lstStyle>
          <a:p>
            <a:r>
              <a:rPr lang="fr-FR" dirty="0" smtClean="0"/>
              <a:t>Modifiez le style du titre</a:t>
            </a:r>
            <a:endParaRPr lang="fr-FR" dirty="0"/>
          </a:p>
        </p:txBody>
      </p:sp>
      <p:sp>
        <p:nvSpPr>
          <p:cNvPr id="9" name="Espace réservé du contenu 2"/>
          <p:cNvSpPr>
            <a:spLocks noGrp="1"/>
          </p:cNvSpPr>
          <p:nvPr>
            <p:ph idx="1"/>
          </p:nvPr>
        </p:nvSpPr>
        <p:spPr>
          <a:xfrm>
            <a:off x="628650" y="1825626"/>
            <a:ext cx="7886700" cy="4175125"/>
          </a:xfrm>
        </p:spPr>
        <p:txBody>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pic>
        <p:nvPicPr>
          <p:cNvPr id="12" name="Image 11"/>
          <p:cNvPicPr>
            <a:picLocks noChangeAspect="1"/>
          </p:cNvPicPr>
          <p:nvPr userDrawn="1"/>
        </p:nvPicPr>
        <p:blipFill rotWithShape="1">
          <a:blip r:embed="rId3">
            <a:extLst>
              <a:ext uri="{28A0092B-C50C-407E-A947-70E740481C1C}">
                <a14:useLocalDpi xmlns:a14="http://schemas.microsoft.com/office/drawing/2010/main" val="0"/>
              </a:ext>
            </a:extLst>
          </a:blip>
          <a:srcRect l="10231" t="-50" r="76467" b="25741"/>
          <a:stretch/>
        </p:blipFill>
        <p:spPr>
          <a:xfrm>
            <a:off x="8772798" y="2903671"/>
            <a:ext cx="371203" cy="3592153"/>
          </a:xfrm>
          <a:prstGeom prst="rect">
            <a:avLst/>
          </a:prstGeom>
        </p:spPr>
      </p:pic>
      <p:sp>
        <p:nvSpPr>
          <p:cNvPr id="3" name="ZoneTexte 2"/>
          <p:cNvSpPr txBox="1"/>
          <p:nvPr userDrawn="1"/>
        </p:nvSpPr>
        <p:spPr>
          <a:xfrm>
            <a:off x="6837829" y="6494930"/>
            <a:ext cx="2158253" cy="219291"/>
          </a:xfrm>
          <a:prstGeom prst="rect">
            <a:avLst/>
          </a:prstGeom>
          <a:noFill/>
        </p:spPr>
        <p:txBody>
          <a:bodyPr wrap="square" rtlCol="0">
            <a:spAutoFit/>
          </a:bodyPr>
          <a:lstStyle/>
          <a:p>
            <a:pPr algn="r">
              <a:defRPr/>
            </a:pPr>
            <a:fld id="{19035E0B-936F-4212-BF73-55D6E0DC5B9A}" type="slidenum">
              <a:rPr lang="fr-FR" sz="825" smtClean="0">
                <a:solidFill>
                  <a:prstClr val="black"/>
                </a:solidFill>
              </a:rPr>
              <a:pPr algn="r">
                <a:defRPr/>
              </a:pPr>
              <a:t>‹N°›</a:t>
            </a:fld>
            <a:endParaRPr lang="fr-FR" sz="3600" dirty="0" smtClean="0">
              <a:solidFill>
                <a:prstClr val="black"/>
              </a:solidFill>
            </a:endParaRPr>
          </a:p>
        </p:txBody>
      </p:sp>
      <p:pic>
        <p:nvPicPr>
          <p:cNvPr id="5" name="Imag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65354"/>
            <a:ext cx="834457" cy="269724"/>
          </a:xfrm>
          <a:prstGeom prst="rect">
            <a:avLst/>
          </a:prstGeom>
        </p:spPr>
      </p:pic>
    </p:spTree>
    <p:extLst>
      <p:ext uri="{BB962C8B-B14F-4D97-AF65-F5344CB8AC3E}">
        <p14:creationId xmlns:p14="http://schemas.microsoft.com/office/powerpoint/2010/main" val="24890660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chemeClr val="bg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173355" y="243841"/>
            <a:ext cx="8793480" cy="6377939"/>
          </a:xfrm>
          <a:prstGeom prst="rect">
            <a:avLst/>
          </a:prstGeom>
          <a:solidFill>
            <a:srgbClr val="049ACF"/>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6" name="Triangle rectangle 25"/>
          <p:cNvSpPr/>
          <p:nvPr/>
        </p:nvSpPr>
        <p:spPr>
          <a:xfrm rot="5400000">
            <a:off x="-177733" y="594207"/>
            <a:ext cx="3491532" cy="2787655"/>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5400" b="1" u="none" cap="all" baseline="0">
                <a:solidFill>
                  <a:srgbClr val="FFFFFF"/>
                </a:solidFill>
                <a:effectLst>
                  <a:outerShdw blurRad="38100" dist="38100" dir="2700000" algn="tl">
                    <a:srgbClr val="000000">
                      <a:alpha val="43137"/>
                    </a:srgbClr>
                  </a:outerShdw>
                </a:effectLst>
              </a:defRPr>
            </a:lvl1pPr>
          </a:lstStyle>
          <a:p>
            <a:r>
              <a:rPr lang="fr-FR" dirty="0"/>
              <a:t>Modifiez le style du titre</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buNone/>
              <a:defRPr sz="1650">
                <a:solidFill>
                  <a:srgbClr val="FFFFFF"/>
                </a:solidFill>
                <a:effectLst>
                  <a:outerShdw blurRad="38100" dist="38100" dir="2700000" algn="tl">
                    <a:srgbClr val="000000">
                      <a:alpha val="43137"/>
                    </a:srgbClr>
                  </a:outerShdw>
                </a:effectLst>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6B1118C2-21BA-45AE-9CCE-C74F4B935131}" type="datetime1">
              <a:rPr lang="en-US" smtClean="0"/>
              <a:pPr/>
              <a:t>5/16/2019</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9" name="Groupe 8"/>
          <p:cNvGrpSpPr/>
          <p:nvPr/>
        </p:nvGrpSpPr>
        <p:grpSpPr>
          <a:xfrm>
            <a:off x="7843318" y="-360363"/>
            <a:ext cx="1552575" cy="7519988"/>
            <a:chOff x="6856413" y="-360363"/>
            <a:chExt cx="2070100" cy="7519988"/>
          </a:xfrm>
        </p:grpSpPr>
        <p:sp>
          <p:nvSpPr>
            <p:cNvPr id="10" name="Oval 10"/>
            <p:cNvSpPr>
              <a:spLocks noChangeArrowheads="1"/>
            </p:cNvSpPr>
            <p:nvPr/>
          </p:nvSpPr>
          <p:spPr bwMode="auto">
            <a:xfrm>
              <a:off x="7373938" y="496888"/>
              <a:ext cx="719137" cy="719137"/>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11" name="Oval 12"/>
            <p:cNvSpPr>
              <a:spLocks noChangeArrowheads="1"/>
            </p:cNvSpPr>
            <p:nvPr/>
          </p:nvSpPr>
          <p:spPr bwMode="auto">
            <a:xfrm>
              <a:off x="7299325" y="-360363"/>
              <a:ext cx="719138" cy="719138"/>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12" name="Oval 21"/>
            <p:cNvSpPr>
              <a:spLocks noChangeArrowheads="1"/>
            </p:cNvSpPr>
            <p:nvPr/>
          </p:nvSpPr>
          <p:spPr bwMode="auto">
            <a:xfrm>
              <a:off x="8047038" y="6440488"/>
              <a:ext cx="719137" cy="719137"/>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13" name="Oval 22"/>
            <p:cNvSpPr>
              <a:spLocks noChangeArrowheads="1"/>
            </p:cNvSpPr>
            <p:nvPr/>
          </p:nvSpPr>
          <p:spPr bwMode="auto">
            <a:xfrm>
              <a:off x="8207375" y="5688013"/>
              <a:ext cx="719138" cy="719137"/>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14" name="Oval 23"/>
            <p:cNvSpPr>
              <a:spLocks noChangeArrowheads="1"/>
            </p:cNvSpPr>
            <p:nvPr/>
          </p:nvSpPr>
          <p:spPr bwMode="auto">
            <a:xfrm>
              <a:off x="7748588" y="4948238"/>
              <a:ext cx="719137" cy="719137"/>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15" name="Oval 24"/>
            <p:cNvSpPr>
              <a:spLocks noChangeArrowheads="1"/>
            </p:cNvSpPr>
            <p:nvPr/>
          </p:nvSpPr>
          <p:spPr bwMode="auto">
            <a:xfrm>
              <a:off x="7439025" y="5661025"/>
              <a:ext cx="719138" cy="719138"/>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16" name="Oval 25"/>
            <p:cNvSpPr>
              <a:spLocks noChangeArrowheads="1"/>
            </p:cNvSpPr>
            <p:nvPr/>
          </p:nvSpPr>
          <p:spPr bwMode="auto">
            <a:xfrm>
              <a:off x="7023100" y="4686300"/>
              <a:ext cx="719138" cy="719138"/>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17" name="Oval 26"/>
            <p:cNvSpPr>
              <a:spLocks noChangeArrowheads="1"/>
            </p:cNvSpPr>
            <p:nvPr/>
          </p:nvSpPr>
          <p:spPr bwMode="auto">
            <a:xfrm>
              <a:off x="7467600" y="3971925"/>
              <a:ext cx="719138" cy="719138"/>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18" name="Oval 27"/>
            <p:cNvSpPr>
              <a:spLocks noChangeArrowheads="1"/>
            </p:cNvSpPr>
            <p:nvPr/>
          </p:nvSpPr>
          <p:spPr bwMode="auto">
            <a:xfrm>
              <a:off x="8034338" y="28575"/>
              <a:ext cx="719137" cy="719138"/>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19" name="Oval 28"/>
            <p:cNvSpPr>
              <a:spLocks noChangeArrowheads="1"/>
            </p:cNvSpPr>
            <p:nvPr/>
          </p:nvSpPr>
          <p:spPr bwMode="auto">
            <a:xfrm>
              <a:off x="6856413" y="3433763"/>
              <a:ext cx="719137" cy="719137"/>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0" name="Oval 29"/>
            <p:cNvSpPr>
              <a:spLocks noChangeArrowheads="1"/>
            </p:cNvSpPr>
            <p:nvPr/>
          </p:nvSpPr>
          <p:spPr bwMode="auto">
            <a:xfrm>
              <a:off x="7612063" y="3187700"/>
              <a:ext cx="719137" cy="719138"/>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1" name="Oval 30"/>
            <p:cNvSpPr>
              <a:spLocks noChangeArrowheads="1"/>
            </p:cNvSpPr>
            <p:nvPr/>
          </p:nvSpPr>
          <p:spPr bwMode="auto">
            <a:xfrm>
              <a:off x="7145338" y="2516188"/>
              <a:ext cx="719137" cy="719137"/>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2" name="Oval 31"/>
            <p:cNvSpPr>
              <a:spLocks noChangeArrowheads="1"/>
            </p:cNvSpPr>
            <p:nvPr/>
          </p:nvSpPr>
          <p:spPr bwMode="auto">
            <a:xfrm>
              <a:off x="7319963" y="1689100"/>
              <a:ext cx="719137" cy="719138"/>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3" name="Oval 32"/>
            <p:cNvSpPr>
              <a:spLocks noChangeArrowheads="1"/>
            </p:cNvSpPr>
            <p:nvPr/>
          </p:nvSpPr>
          <p:spPr bwMode="auto">
            <a:xfrm>
              <a:off x="7910513" y="1108075"/>
              <a:ext cx="719137" cy="719138"/>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grpSp>
      <p:pic>
        <p:nvPicPr>
          <p:cNvPr id="24" name="Picture 38" descr="logo_ceia_3_partiel_vagu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5049" y="4897873"/>
            <a:ext cx="1278731" cy="236538"/>
          </a:xfrm>
          <a:prstGeom prst="rect">
            <a:avLst/>
          </a:prstGeom>
          <a:noFill/>
          <a:effectLst>
            <a:outerShdw blurRad="63500" dist="107763" dir="2700000" algn="ctr" rotWithShape="0">
              <a:srgbClr val="000000">
                <a:alpha val="50000"/>
              </a:srgbClr>
            </a:outerShdw>
          </a:effectLst>
          <a:extLst>
            <a:ext uri="{909E8E84-426E-40dd-AFC4-6F175D3DCCD1}">
              <a14:hiddenFill xmlns="" xmlns:a14="http://schemas.microsoft.com/office/drawing/2010/main">
                <a:solidFill>
                  <a:srgbClr val="FFFFFF"/>
                </a:solidFill>
              </a14:hiddenFill>
            </a:ext>
          </a:extLst>
        </p:spPr>
      </p:pic>
      <p:pic>
        <p:nvPicPr>
          <p:cNvPr id="25" name="Image 24"/>
          <p:cNvPicPr>
            <a:picLocks noChangeAspect="1"/>
          </p:cNvPicPr>
          <p:nvPr/>
        </p:nvPicPr>
        <p:blipFill>
          <a:blip r:embed="rId3" cstate="print"/>
          <a:stretch>
            <a:fillRect/>
          </a:stretch>
        </p:blipFill>
        <p:spPr>
          <a:xfrm rot="18975606">
            <a:off x="284115" y="517481"/>
            <a:ext cx="1510669" cy="1692656"/>
          </a:xfrm>
          <a:prstGeom prst="rect">
            <a:avLst/>
          </a:prstGeom>
          <a:solidFill>
            <a:schemeClr val="bg1"/>
          </a:solidFill>
        </p:spPr>
      </p:pic>
    </p:spTree>
    <p:extLst>
      <p:ext uri="{BB962C8B-B14F-4D97-AF65-F5344CB8AC3E}">
        <p14:creationId xmlns:p14="http://schemas.microsoft.com/office/powerpoint/2010/main" val="2149018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_Diapositive de titre">
    <p:bg>
      <p:bgRef idx="1001">
        <a:schemeClr val="bg1"/>
      </p:bgRef>
    </p:bg>
    <p:spTree>
      <p:nvGrpSpPr>
        <p:cNvPr id="1" name=""/>
        <p:cNvGrpSpPr/>
        <p:nvPr/>
      </p:nvGrpSpPr>
      <p:grpSpPr>
        <a:xfrm>
          <a:off x="0" y="0"/>
          <a:ext cx="0" cy="0"/>
          <a:chOff x="0" y="0"/>
          <a:chExt cx="0" cy="0"/>
        </a:xfrm>
      </p:grpSpPr>
      <p:sp>
        <p:nvSpPr>
          <p:cNvPr id="7" name="Rectangle 6"/>
          <p:cNvSpPr>
            <a:spLocks noChangeAspect="1"/>
          </p:cNvSpPr>
          <p:nvPr/>
        </p:nvSpPr>
        <p:spPr>
          <a:xfrm>
            <a:off x="173355" y="243841"/>
            <a:ext cx="8793480" cy="6377939"/>
          </a:xfrm>
          <a:prstGeom prst="rect">
            <a:avLst/>
          </a:prstGeom>
          <a:solidFill>
            <a:srgbClr val="049ACF"/>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lvl1pPr>
              <a:defRPr>
                <a:solidFill>
                  <a:srgbClr val="FFFFFF"/>
                </a:solidFill>
              </a:defRPr>
            </a:lvl1pPr>
          </a:lstStyle>
          <a:p>
            <a:fld id="{77DE1EE3-F708-42FD-94D0-06E033E821CF}" type="datetime1">
              <a:rPr lang="en-US" smtClean="0"/>
              <a:pPr/>
              <a:t>5/16/2019</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pic>
        <p:nvPicPr>
          <p:cNvPr id="24" name="Picture 38" descr="logo_ceia_3_partiel_vagu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9312" y="1181715"/>
            <a:ext cx="1100549" cy="203578"/>
          </a:xfrm>
          <a:prstGeom prst="rect">
            <a:avLst/>
          </a:prstGeom>
          <a:noFill/>
          <a:effectLst>
            <a:outerShdw blurRad="63500" dist="107763" dir="2700000" algn="ctr" rotWithShape="0">
              <a:srgbClr val="000000">
                <a:alpha val="50000"/>
              </a:srgbClr>
            </a:outerShdw>
          </a:effectLst>
          <a:extLst>
            <a:ext uri="{909E8E84-426E-40dd-AFC4-6F175D3DCCD1}">
              <a14:hiddenFill xmlns="" xmlns:a14="http://schemas.microsoft.com/office/drawing/2010/main">
                <a:solidFill>
                  <a:srgbClr val="FFFFFF"/>
                </a:solidFill>
              </a14:hiddenFill>
            </a:ext>
          </a:extLst>
        </p:spPr>
      </p:pic>
      <p:grpSp>
        <p:nvGrpSpPr>
          <p:cNvPr id="25" name="Groupe 24"/>
          <p:cNvGrpSpPr/>
          <p:nvPr/>
        </p:nvGrpSpPr>
        <p:grpSpPr>
          <a:xfrm>
            <a:off x="-178594" y="1595438"/>
            <a:ext cx="816769" cy="5262562"/>
            <a:chOff x="-238125" y="1595438"/>
            <a:chExt cx="1089025" cy="5262562"/>
          </a:xfrm>
        </p:grpSpPr>
        <p:sp>
          <p:nvSpPr>
            <p:cNvPr id="26" name="Oval 11"/>
            <p:cNvSpPr>
              <a:spLocks noChangeAspect="1" noChangeArrowheads="1"/>
            </p:cNvSpPr>
            <p:nvPr/>
          </p:nvSpPr>
          <p:spPr bwMode="auto">
            <a:xfrm rot="-777037">
              <a:off x="-71438" y="2454275"/>
              <a:ext cx="474663"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7" name="Oval 12"/>
            <p:cNvSpPr>
              <a:spLocks noChangeAspect="1" noChangeArrowheads="1"/>
            </p:cNvSpPr>
            <p:nvPr/>
          </p:nvSpPr>
          <p:spPr bwMode="auto">
            <a:xfrm rot="-777037">
              <a:off x="-114300" y="1595438"/>
              <a:ext cx="474663" cy="474662"/>
            </a:xfrm>
            <a:prstGeom prst="ellipse">
              <a:avLst/>
            </a:prstGeom>
            <a:solidFill>
              <a:srgbClr val="62C400">
                <a:alpha val="74902"/>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8" name="Oval 13"/>
            <p:cNvSpPr>
              <a:spLocks noChangeAspect="1" noChangeArrowheads="1"/>
            </p:cNvSpPr>
            <p:nvPr/>
          </p:nvSpPr>
          <p:spPr bwMode="auto">
            <a:xfrm rot="-777037">
              <a:off x="239713" y="5561013"/>
              <a:ext cx="473075" cy="474662"/>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9" name="Oval 14"/>
            <p:cNvSpPr>
              <a:spLocks noChangeAspect="1" noChangeArrowheads="1"/>
            </p:cNvSpPr>
            <p:nvPr/>
          </p:nvSpPr>
          <p:spPr bwMode="auto">
            <a:xfrm rot="-777037">
              <a:off x="-238125" y="5214938"/>
              <a:ext cx="474663" cy="474662"/>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0" name="Oval 15"/>
            <p:cNvSpPr>
              <a:spLocks noChangeAspect="1" noChangeArrowheads="1"/>
            </p:cNvSpPr>
            <p:nvPr/>
          </p:nvSpPr>
          <p:spPr bwMode="auto">
            <a:xfrm rot="-777037">
              <a:off x="-236538" y="4211638"/>
              <a:ext cx="473076"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1" name="Oval 16"/>
            <p:cNvSpPr>
              <a:spLocks noChangeAspect="1" noChangeArrowheads="1"/>
            </p:cNvSpPr>
            <p:nvPr/>
          </p:nvSpPr>
          <p:spPr bwMode="auto">
            <a:xfrm rot="-777037">
              <a:off x="0" y="4670425"/>
              <a:ext cx="474663"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2" name="Oval 18"/>
            <p:cNvSpPr>
              <a:spLocks noChangeAspect="1" noChangeArrowheads="1"/>
            </p:cNvSpPr>
            <p:nvPr/>
          </p:nvSpPr>
          <p:spPr bwMode="auto">
            <a:xfrm rot="-777037">
              <a:off x="-180975" y="5876925"/>
              <a:ext cx="474663"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3" name="Oval 19"/>
            <p:cNvSpPr>
              <a:spLocks noChangeAspect="1" noChangeArrowheads="1"/>
            </p:cNvSpPr>
            <p:nvPr/>
          </p:nvSpPr>
          <p:spPr bwMode="auto">
            <a:xfrm rot="-777037">
              <a:off x="254000" y="1965325"/>
              <a:ext cx="474663" cy="474663"/>
            </a:xfrm>
            <a:prstGeom prst="ellipse">
              <a:avLst/>
            </a:prstGeom>
            <a:solidFill>
              <a:srgbClr val="049ACF">
                <a:alpha val="74902"/>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4" name="Oval 20"/>
            <p:cNvSpPr>
              <a:spLocks noChangeAspect="1" noChangeArrowheads="1"/>
            </p:cNvSpPr>
            <p:nvPr/>
          </p:nvSpPr>
          <p:spPr bwMode="auto">
            <a:xfrm rot="-777037">
              <a:off x="190500" y="3805238"/>
              <a:ext cx="474663" cy="474662"/>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5" name="Oval 21"/>
            <p:cNvSpPr>
              <a:spLocks noChangeAspect="1" noChangeArrowheads="1"/>
            </p:cNvSpPr>
            <p:nvPr/>
          </p:nvSpPr>
          <p:spPr bwMode="auto">
            <a:xfrm rot="-777037">
              <a:off x="0" y="6383338"/>
              <a:ext cx="474663" cy="474662"/>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6" name="Oval 23"/>
            <p:cNvSpPr>
              <a:spLocks noChangeAspect="1" noChangeArrowheads="1"/>
            </p:cNvSpPr>
            <p:nvPr/>
          </p:nvSpPr>
          <p:spPr bwMode="auto">
            <a:xfrm rot="-777037">
              <a:off x="117475" y="3255963"/>
              <a:ext cx="473075"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7" name="Oval 24"/>
            <p:cNvSpPr>
              <a:spLocks noChangeAspect="1" noChangeArrowheads="1"/>
            </p:cNvSpPr>
            <p:nvPr/>
          </p:nvSpPr>
          <p:spPr bwMode="auto">
            <a:xfrm rot="-777037">
              <a:off x="376238" y="2722563"/>
              <a:ext cx="474662"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grpSp>
      <p:sp>
        <p:nvSpPr>
          <p:cNvPr id="21" name="Slide Number Placeholder 8"/>
          <p:cNvSpPr>
            <a:spLocks noGrp="1"/>
          </p:cNvSpPr>
          <p:nvPr>
            <p:ph type="sldNum" sz="quarter" idx="12"/>
          </p:nvPr>
        </p:nvSpPr>
        <p:spPr>
          <a:xfrm>
            <a:off x="-35365" y="6403285"/>
            <a:ext cx="426592" cy="365125"/>
          </a:xfrm>
        </p:spPr>
        <p:txBody>
          <a:bodyPr/>
          <a:lstStyle>
            <a:lvl1pPr algn="ctr">
              <a:defRPr sz="1200" b="1">
                <a:solidFill>
                  <a:schemeClr val="bg1"/>
                </a:solidFill>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2045684871"/>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a:xfrm>
            <a:off x="857251" y="2057400"/>
            <a:ext cx="7404653" cy="793376"/>
          </a:xfrm>
        </p:spPr>
        <p:txBody>
          <a:bodyPr>
            <a:noAutofit/>
          </a:bodyPr>
          <a:lstStyle>
            <a:lvl1pPr marL="34290" indent="0">
              <a:buNone/>
              <a:defRPr sz="1350">
                <a:solidFill>
                  <a:schemeClr val="tx1"/>
                </a:solidFill>
              </a:defRPr>
            </a:lvl1pPr>
            <a:lvl2pPr>
              <a:defRPr sz="1350">
                <a:solidFill>
                  <a:schemeClr val="tx1"/>
                </a:solidFill>
              </a:defRPr>
            </a:lvl2pPr>
            <a:lvl3pPr>
              <a:defRPr sz="1350">
                <a:solidFill>
                  <a:schemeClr val="tx1"/>
                </a:solidFill>
              </a:defRPr>
            </a:lvl3pPr>
            <a:lvl4pPr>
              <a:defRPr sz="1350">
                <a:solidFill>
                  <a:schemeClr val="tx1"/>
                </a:solidFill>
              </a:defRPr>
            </a:lvl4pPr>
            <a:lvl5pPr>
              <a:defRPr sz="1350">
                <a:solidFill>
                  <a:schemeClr val="tx1"/>
                </a:solidFill>
              </a:defRPr>
            </a:lvl5pPr>
          </a:lstStyle>
          <a:p>
            <a:pPr lvl="0"/>
            <a:endParaRPr lang="fr-FR" dirty="0"/>
          </a:p>
        </p:txBody>
      </p:sp>
      <p:sp>
        <p:nvSpPr>
          <p:cNvPr id="4" name="Date Placeholder 3"/>
          <p:cNvSpPr>
            <a:spLocks noGrp="1"/>
          </p:cNvSpPr>
          <p:nvPr>
            <p:ph type="dt" sz="half" idx="10"/>
          </p:nvPr>
        </p:nvSpPr>
        <p:spPr/>
        <p:txBody>
          <a:bodyPr/>
          <a:lstStyle/>
          <a:p>
            <a:fld id="{BE62524C-D0FE-42B6-B030-51525AA9B4E6}" type="datetime1">
              <a:rPr lang="en-US" smtClean="0"/>
              <a:pPr/>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grpSp>
        <p:nvGrpSpPr>
          <p:cNvPr id="19" name="Groupe 18"/>
          <p:cNvGrpSpPr/>
          <p:nvPr/>
        </p:nvGrpSpPr>
        <p:grpSpPr>
          <a:xfrm>
            <a:off x="-178594" y="1595438"/>
            <a:ext cx="816769" cy="5262562"/>
            <a:chOff x="-238125" y="1595438"/>
            <a:chExt cx="1089025" cy="5262562"/>
          </a:xfrm>
        </p:grpSpPr>
        <p:sp>
          <p:nvSpPr>
            <p:cNvPr id="20" name="Oval 11"/>
            <p:cNvSpPr>
              <a:spLocks noChangeAspect="1" noChangeArrowheads="1"/>
            </p:cNvSpPr>
            <p:nvPr/>
          </p:nvSpPr>
          <p:spPr bwMode="auto">
            <a:xfrm rot="-777037">
              <a:off x="-71438" y="2454275"/>
              <a:ext cx="474663"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1" name="Oval 12"/>
            <p:cNvSpPr>
              <a:spLocks noChangeAspect="1" noChangeArrowheads="1"/>
            </p:cNvSpPr>
            <p:nvPr/>
          </p:nvSpPr>
          <p:spPr bwMode="auto">
            <a:xfrm rot="-777037">
              <a:off x="-114300" y="1595438"/>
              <a:ext cx="474663" cy="474662"/>
            </a:xfrm>
            <a:prstGeom prst="ellipse">
              <a:avLst/>
            </a:prstGeom>
            <a:solidFill>
              <a:srgbClr val="62C400">
                <a:alpha val="74902"/>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2" name="Oval 13"/>
            <p:cNvSpPr>
              <a:spLocks noChangeAspect="1" noChangeArrowheads="1"/>
            </p:cNvSpPr>
            <p:nvPr/>
          </p:nvSpPr>
          <p:spPr bwMode="auto">
            <a:xfrm rot="-777037">
              <a:off x="239713" y="5561013"/>
              <a:ext cx="473075" cy="474662"/>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3" name="Oval 14"/>
            <p:cNvSpPr>
              <a:spLocks noChangeAspect="1" noChangeArrowheads="1"/>
            </p:cNvSpPr>
            <p:nvPr/>
          </p:nvSpPr>
          <p:spPr bwMode="auto">
            <a:xfrm rot="-777037">
              <a:off x="-238125" y="5214938"/>
              <a:ext cx="474663" cy="474662"/>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4" name="Oval 15"/>
            <p:cNvSpPr>
              <a:spLocks noChangeAspect="1" noChangeArrowheads="1"/>
            </p:cNvSpPr>
            <p:nvPr/>
          </p:nvSpPr>
          <p:spPr bwMode="auto">
            <a:xfrm rot="-777037">
              <a:off x="-236538" y="4211638"/>
              <a:ext cx="473076"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5" name="Oval 16"/>
            <p:cNvSpPr>
              <a:spLocks noChangeAspect="1" noChangeArrowheads="1"/>
            </p:cNvSpPr>
            <p:nvPr/>
          </p:nvSpPr>
          <p:spPr bwMode="auto">
            <a:xfrm rot="-777037">
              <a:off x="0" y="4670425"/>
              <a:ext cx="474663"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6" name="Oval 18"/>
            <p:cNvSpPr>
              <a:spLocks noChangeAspect="1" noChangeArrowheads="1"/>
            </p:cNvSpPr>
            <p:nvPr/>
          </p:nvSpPr>
          <p:spPr bwMode="auto">
            <a:xfrm rot="-777037">
              <a:off x="-180975" y="5876925"/>
              <a:ext cx="474663"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7" name="Oval 19"/>
            <p:cNvSpPr>
              <a:spLocks noChangeAspect="1" noChangeArrowheads="1"/>
            </p:cNvSpPr>
            <p:nvPr/>
          </p:nvSpPr>
          <p:spPr bwMode="auto">
            <a:xfrm rot="-777037">
              <a:off x="254000" y="1965325"/>
              <a:ext cx="474663" cy="474663"/>
            </a:xfrm>
            <a:prstGeom prst="ellipse">
              <a:avLst/>
            </a:prstGeom>
            <a:solidFill>
              <a:srgbClr val="049ACF">
                <a:alpha val="74902"/>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8" name="Oval 20"/>
            <p:cNvSpPr>
              <a:spLocks noChangeAspect="1" noChangeArrowheads="1"/>
            </p:cNvSpPr>
            <p:nvPr/>
          </p:nvSpPr>
          <p:spPr bwMode="auto">
            <a:xfrm rot="-777037">
              <a:off x="190500" y="3805238"/>
              <a:ext cx="474663" cy="474662"/>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9" name="Oval 21"/>
            <p:cNvSpPr>
              <a:spLocks noChangeAspect="1" noChangeArrowheads="1"/>
            </p:cNvSpPr>
            <p:nvPr/>
          </p:nvSpPr>
          <p:spPr bwMode="auto">
            <a:xfrm rot="-777037">
              <a:off x="0" y="6383338"/>
              <a:ext cx="474663" cy="474662"/>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0" name="Oval 23"/>
            <p:cNvSpPr>
              <a:spLocks noChangeAspect="1" noChangeArrowheads="1"/>
            </p:cNvSpPr>
            <p:nvPr/>
          </p:nvSpPr>
          <p:spPr bwMode="auto">
            <a:xfrm rot="-777037">
              <a:off x="117475" y="3255963"/>
              <a:ext cx="473075"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1" name="Oval 24"/>
            <p:cNvSpPr>
              <a:spLocks noChangeAspect="1" noChangeArrowheads="1"/>
            </p:cNvSpPr>
            <p:nvPr/>
          </p:nvSpPr>
          <p:spPr bwMode="auto">
            <a:xfrm rot="-777037">
              <a:off x="376238" y="2722563"/>
              <a:ext cx="474662"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grpSp>
      <p:sp>
        <p:nvSpPr>
          <p:cNvPr id="32" name="Slide Number Placeholder 8"/>
          <p:cNvSpPr txBox="1">
            <a:spLocks/>
          </p:cNvSpPr>
          <p:nvPr userDrawn="1"/>
        </p:nvSpPr>
        <p:spPr>
          <a:xfrm>
            <a:off x="-35365" y="6442474"/>
            <a:ext cx="426592"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900" smtClean="0"/>
              <a:pPr/>
              <a:t>‹N°›</a:t>
            </a:fld>
            <a:endParaRPr lang="en-US" sz="900" dirty="0"/>
          </a:p>
        </p:txBody>
      </p:sp>
    </p:spTree>
    <p:extLst>
      <p:ext uri="{BB962C8B-B14F-4D97-AF65-F5344CB8AC3E}">
        <p14:creationId xmlns:p14="http://schemas.microsoft.com/office/powerpoint/2010/main" val="24181684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5400" b="0" cap="all" baseline="0"/>
            </a:lvl1pPr>
          </a:lstStyle>
          <a:p>
            <a:r>
              <a:rPr lang="fr-FR"/>
              <a:t>Modifiez le style du titre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65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467D06C0-E147-4B27-82EC-A95837F1C6BB}" type="datetime1">
              <a:rPr lang="en-US" smtClean="0"/>
              <a:pPr/>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3" name="Groupe 32"/>
          <p:cNvGrpSpPr/>
          <p:nvPr/>
        </p:nvGrpSpPr>
        <p:grpSpPr>
          <a:xfrm>
            <a:off x="-178594" y="1595438"/>
            <a:ext cx="816769" cy="5262562"/>
            <a:chOff x="-238125" y="1595438"/>
            <a:chExt cx="1089025" cy="5262562"/>
          </a:xfrm>
        </p:grpSpPr>
        <p:sp>
          <p:nvSpPr>
            <p:cNvPr id="34" name="Oval 11"/>
            <p:cNvSpPr>
              <a:spLocks noChangeAspect="1" noChangeArrowheads="1"/>
            </p:cNvSpPr>
            <p:nvPr/>
          </p:nvSpPr>
          <p:spPr bwMode="auto">
            <a:xfrm rot="-777037">
              <a:off x="-71438" y="2454275"/>
              <a:ext cx="474663"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5" name="Oval 12"/>
            <p:cNvSpPr>
              <a:spLocks noChangeAspect="1" noChangeArrowheads="1"/>
            </p:cNvSpPr>
            <p:nvPr/>
          </p:nvSpPr>
          <p:spPr bwMode="auto">
            <a:xfrm rot="-777037">
              <a:off x="-114300" y="1595438"/>
              <a:ext cx="474663" cy="474662"/>
            </a:xfrm>
            <a:prstGeom prst="ellipse">
              <a:avLst/>
            </a:prstGeom>
            <a:solidFill>
              <a:srgbClr val="62C400">
                <a:alpha val="74902"/>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6" name="Oval 13"/>
            <p:cNvSpPr>
              <a:spLocks noChangeAspect="1" noChangeArrowheads="1"/>
            </p:cNvSpPr>
            <p:nvPr/>
          </p:nvSpPr>
          <p:spPr bwMode="auto">
            <a:xfrm rot="-777037">
              <a:off x="239713" y="5561013"/>
              <a:ext cx="473075" cy="474662"/>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7" name="Oval 14"/>
            <p:cNvSpPr>
              <a:spLocks noChangeAspect="1" noChangeArrowheads="1"/>
            </p:cNvSpPr>
            <p:nvPr/>
          </p:nvSpPr>
          <p:spPr bwMode="auto">
            <a:xfrm rot="-777037">
              <a:off x="-238125" y="5214938"/>
              <a:ext cx="474663" cy="474662"/>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8" name="Oval 15"/>
            <p:cNvSpPr>
              <a:spLocks noChangeAspect="1" noChangeArrowheads="1"/>
            </p:cNvSpPr>
            <p:nvPr/>
          </p:nvSpPr>
          <p:spPr bwMode="auto">
            <a:xfrm rot="-777037">
              <a:off x="-236538" y="4211638"/>
              <a:ext cx="473076"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9" name="Oval 16"/>
            <p:cNvSpPr>
              <a:spLocks noChangeAspect="1" noChangeArrowheads="1"/>
            </p:cNvSpPr>
            <p:nvPr/>
          </p:nvSpPr>
          <p:spPr bwMode="auto">
            <a:xfrm rot="-777037">
              <a:off x="0" y="4670425"/>
              <a:ext cx="474663"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40" name="Oval 18"/>
            <p:cNvSpPr>
              <a:spLocks noChangeAspect="1" noChangeArrowheads="1"/>
            </p:cNvSpPr>
            <p:nvPr/>
          </p:nvSpPr>
          <p:spPr bwMode="auto">
            <a:xfrm rot="-777037">
              <a:off x="-180975" y="5876925"/>
              <a:ext cx="474663"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41" name="Oval 19"/>
            <p:cNvSpPr>
              <a:spLocks noChangeAspect="1" noChangeArrowheads="1"/>
            </p:cNvSpPr>
            <p:nvPr/>
          </p:nvSpPr>
          <p:spPr bwMode="auto">
            <a:xfrm rot="-777037">
              <a:off x="254000" y="1965325"/>
              <a:ext cx="474663" cy="474663"/>
            </a:xfrm>
            <a:prstGeom prst="ellipse">
              <a:avLst/>
            </a:prstGeom>
            <a:solidFill>
              <a:srgbClr val="049ACF">
                <a:alpha val="74902"/>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42" name="Oval 20"/>
            <p:cNvSpPr>
              <a:spLocks noChangeAspect="1" noChangeArrowheads="1"/>
            </p:cNvSpPr>
            <p:nvPr/>
          </p:nvSpPr>
          <p:spPr bwMode="auto">
            <a:xfrm rot="-777037">
              <a:off x="190500" y="3805238"/>
              <a:ext cx="474663" cy="474662"/>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43" name="Oval 21"/>
            <p:cNvSpPr>
              <a:spLocks noChangeAspect="1" noChangeArrowheads="1"/>
            </p:cNvSpPr>
            <p:nvPr/>
          </p:nvSpPr>
          <p:spPr bwMode="auto">
            <a:xfrm rot="-777037">
              <a:off x="0" y="6383338"/>
              <a:ext cx="474663" cy="474662"/>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44" name="Oval 23"/>
            <p:cNvSpPr>
              <a:spLocks noChangeAspect="1" noChangeArrowheads="1"/>
            </p:cNvSpPr>
            <p:nvPr/>
          </p:nvSpPr>
          <p:spPr bwMode="auto">
            <a:xfrm rot="-777037">
              <a:off x="117475" y="3255963"/>
              <a:ext cx="473075"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45" name="Oval 24"/>
            <p:cNvSpPr>
              <a:spLocks noChangeAspect="1" noChangeArrowheads="1"/>
            </p:cNvSpPr>
            <p:nvPr/>
          </p:nvSpPr>
          <p:spPr bwMode="auto">
            <a:xfrm rot="-777037">
              <a:off x="376238" y="2722563"/>
              <a:ext cx="474662"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grpSp>
      <p:sp>
        <p:nvSpPr>
          <p:cNvPr id="21" name="Slide Number Placeholder 8"/>
          <p:cNvSpPr txBox="1">
            <a:spLocks/>
          </p:cNvSpPr>
          <p:nvPr userDrawn="1"/>
        </p:nvSpPr>
        <p:spPr>
          <a:xfrm>
            <a:off x="-35365" y="6442474"/>
            <a:ext cx="426592"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900" smtClean="0"/>
              <a:pPr/>
              <a:t>‹N°›</a:t>
            </a:fld>
            <a:endParaRPr lang="en-US" sz="900" dirty="0"/>
          </a:p>
        </p:txBody>
      </p:sp>
    </p:spTree>
    <p:extLst>
      <p:ext uri="{BB962C8B-B14F-4D97-AF65-F5344CB8AC3E}">
        <p14:creationId xmlns:p14="http://schemas.microsoft.com/office/powerpoint/2010/main" val="21763558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D120421F-5447-4278-8821-65FB9EFB2DAF}" type="datetime1">
              <a:rPr lang="en-US" smtClean="0"/>
              <a:pPr/>
              <a:t>5/16/2019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a:t>
            </a:fld>
            <a:endParaRPr lang="en-US" dirty="0"/>
          </a:p>
        </p:txBody>
      </p:sp>
      <p:grpSp>
        <p:nvGrpSpPr>
          <p:cNvPr id="22" name="Groupe 21"/>
          <p:cNvGrpSpPr/>
          <p:nvPr/>
        </p:nvGrpSpPr>
        <p:grpSpPr>
          <a:xfrm>
            <a:off x="-178594" y="1595438"/>
            <a:ext cx="816769" cy="5262562"/>
            <a:chOff x="-238125" y="1595438"/>
            <a:chExt cx="1089025" cy="5262562"/>
          </a:xfrm>
        </p:grpSpPr>
        <p:sp>
          <p:nvSpPr>
            <p:cNvPr id="23" name="Oval 11"/>
            <p:cNvSpPr>
              <a:spLocks noChangeAspect="1" noChangeArrowheads="1"/>
            </p:cNvSpPr>
            <p:nvPr/>
          </p:nvSpPr>
          <p:spPr bwMode="auto">
            <a:xfrm rot="-777037">
              <a:off x="-71438" y="2454275"/>
              <a:ext cx="474663"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4" name="Oval 12"/>
            <p:cNvSpPr>
              <a:spLocks noChangeAspect="1" noChangeArrowheads="1"/>
            </p:cNvSpPr>
            <p:nvPr/>
          </p:nvSpPr>
          <p:spPr bwMode="auto">
            <a:xfrm rot="-777037">
              <a:off x="-114300" y="1595438"/>
              <a:ext cx="474663" cy="474662"/>
            </a:xfrm>
            <a:prstGeom prst="ellipse">
              <a:avLst/>
            </a:prstGeom>
            <a:solidFill>
              <a:srgbClr val="62C400">
                <a:alpha val="74902"/>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5" name="Oval 13"/>
            <p:cNvSpPr>
              <a:spLocks noChangeAspect="1" noChangeArrowheads="1"/>
            </p:cNvSpPr>
            <p:nvPr/>
          </p:nvSpPr>
          <p:spPr bwMode="auto">
            <a:xfrm rot="-777037">
              <a:off x="239713" y="5561013"/>
              <a:ext cx="473075" cy="474662"/>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6" name="Oval 14"/>
            <p:cNvSpPr>
              <a:spLocks noChangeAspect="1" noChangeArrowheads="1"/>
            </p:cNvSpPr>
            <p:nvPr/>
          </p:nvSpPr>
          <p:spPr bwMode="auto">
            <a:xfrm rot="-777037">
              <a:off x="-238125" y="5214938"/>
              <a:ext cx="474663" cy="474662"/>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7" name="Oval 15"/>
            <p:cNvSpPr>
              <a:spLocks noChangeAspect="1" noChangeArrowheads="1"/>
            </p:cNvSpPr>
            <p:nvPr/>
          </p:nvSpPr>
          <p:spPr bwMode="auto">
            <a:xfrm rot="-777037">
              <a:off x="-236538" y="4211638"/>
              <a:ext cx="473076"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8" name="Oval 16"/>
            <p:cNvSpPr>
              <a:spLocks noChangeAspect="1" noChangeArrowheads="1"/>
            </p:cNvSpPr>
            <p:nvPr/>
          </p:nvSpPr>
          <p:spPr bwMode="auto">
            <a:xfrm rot="-777037">
              <a:off x="0" y="4670425"/>
              <a:ext cx="474663"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9" name="Oval 18"/>
            <p:cNvSpPr>
              <a:spLocks noChangeAspect="1" noChangeArrowheads="1"/>
            </p:cNvSpPr>
            <p:nvPr/>
          </p:nvSpPr>
          <p:spPr bwMode="auto">
            <a:xfrm rot="-777037">
              <a:off x="-180975" y="5876925"/>
              <a:ext cx="474663"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0" name="Oval 19"/>
            <p:cNvSpPr>
              <a:spLocks noChangeAspect="1" noChangeArrowheads="1"/>
            </p:cNvSpPr>
            <p:nvPr/>
          </p:nvSpPr>
          <p:spPr bwMode="auto">
            <a:xfrm rot="-777037">
              <a:off x="254000" y="1965325"/>
              <a:ext cx="474663" cy="474663"/>
            </a:xfrm>
            <a:prstGeom prst="ellipse">
              <a:avLst/>
            </a:prstGeom>
            <a:solidFill>
              <a:srgbClr val="049ACF">
                <a:alpha val="74902"/>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1" name="Oval 20"/>
            <p:cNvSpPr>
              <a:spLocks noChangeAspect="1" noChangeArrowheads="1"/>
            </p:cNvSpPr>
            <p:nvPr/>
          </p:nvSpPr>
          <p:spPr bwMode="auto">
            <a:xfrm rot="-777037">
              <a:off x="190500" y="3805238"/>
              <a:ext cx="474663" cy="474662"/>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2" name="Oval 21"/>
            <p:cNvSpPr>
              <a:spLocks noChangeAspect="1" noChangeArrowheads="1"/>
            </p:cNvSpPr>
            <p:nvPr/>
          </p:nvSpPr>
          <p:spPr bwMode="auto">
            <a:xfrm rot="-777037">
              <a:off x="0" y="6383338"/>
              <a:ext cx="474663" cy="474662"/>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3" name="Oval 23"/>
            <p:cNvSpPr>
              <a:spLocks noChangeAspect="1" noChangeArrowheads="1"/>
            </p:cNvSpPr>
            <p:nvPr/>
          </p:nvSpPr>
          <p:spPr bwMode="auto">
            <a:xfrm rot="-777037">
              <a:off x="117475" y="3255963"/>
              <a:ext cx="473075"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4" name="Oval 24"/>
            <p:cNvSpPr>
              <a:spLocks noChangeAspect="1" noChangeArrowheads="1"/>
            </p:cNvSpPr>
            <p:nvPr/>
          </p:nvSpPr>
          <p:spPr bwMode="auto">
            <a:xfrm rot="-777037">
              <a:off x="376238" y="2722563"/>
              <a:ext cx="474662"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grpSp>
      <p:sp>
        <p:nvSpPr>
          <p:cNvPr id="20" name="Slide Number Placeholder 8"/>
          <p:cNvSpPr txBox="1">
            <a:spLocks/>
          </p:cNvSpPr>
          <p:nvPr userDrawn="1"/>
        </p:nvSpPr>
        <p:spPr>
          <a:xfrm>
            <a:off x="-35365" y="6442474"/>
            <a:ext cx="426592"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900" smtClean="0"/>
              <a:pPr/>
              <a:t>‹N°›</a:t>
            </a:fld>
            <a:endParaRPr lang="en-US" sz="900" dirty="0"/>
          </a:p>
        </p:txBody>
      </p:sp>
    </p:spTree>
    <p:extLst>
      <p:ext uri="{BB962C8B-B14F-4D97-AF65-F5344CB8AC3E}">
        <p14:creationId xmlns:p14="http://schemas.microsoft.com/office/powerpoint/2010/main" val="15662891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857250" y="406242"/>
            <a:ext cx="7661109" cy="953326"/>
          </a:xfrm>
        </p:spPr>
        <p:txBody>
          <a:bodyPr>
            <a:normAutofit/>
          </a:bodyPr>
          <a:lstStyle>
            <a:lvl1pPr algn="ctr">
              <a:defRPr sz="3000" b="1">
                <a:effectLst>
                  <a:outerShdw blurRad="38100" dist="38100" dir="2700000" algn="tl">
                    <a:srgbClr val="000000">
                      <a:alpha val="43137"/>
                    </a:srgbClr>
                  </a:outerShdw>
                </a:effectLst>
              </a:defRPr>
            </a:lvl1pPr>
          </a:lstStyle>
          <a:p>
            <a:r>
              <a:rPr lang="fr-FR" dirty="0"/>
              <a:t>Modifiez le style du titre</a:t>
            </a:r>
            <a:endParaRPr lang="en-US" dirty="0"/>
          </a:p>
        </p:txBody>
      </p:sp>
      <p:sp>
        <p:nvSpPr>
          <p:cNvPr id="3" name="Text Placeholder 2"/>
          <p:cNvSpPr>
            <a:spLocks noGrp="1"/>
          </p:cNvSpPr>
          <p:nvPr>
            <p:ph type="body" idx="1"/>
          </p:nvPr>
        </p:nvSpPr>
        <p:spPr>
          <a:xfrm>
            <a:off x="857250" y="2373804"/>
            <a:ext cx="3914840" cy="628925"/>
          </a:xfrm>
        </p:spPr>
        <p:txBody>
          <a:bodyPr anchor="ctr">
            <a:normAutofit/>
          </a:bodyPr>
          <a:lstStyle>
            <a:lvl1pPr marL="0" indent="0" algn="ctr">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dirty="0"/>
              <a:t>Modifier les styles du texte du masque</a:t>
            </a:r>
          </a:p>
        </p:txBody>
      </p:sp>
      <p:sp>
        <p:nvSpPr>
          <p:cNvPr id="4" name="Content Placeholder 3"/>
          <p:cNvSpPr>
            <a:spLocks noGrp="1"/>
          </p:cNvSpPr>
          <p:nvPr>
            <p:ph sz="half" idx="2"/>
          </p:nvPr>
        </p:nvSpPr>
        <p:spPr>
          <a:xfrm>
            <a:off x="857250" y="3046903"/>
            <a:ext cx="3914840" cy="3057861"/>
          </a:xfrm>
        </p:spPr>
        <p:txBody>
          <a:bodyPr>
            <a:normAutofit/>
          </a:bodyPr>
          <a:lstStyle>
            <a:lvl1pPr marL="34290" indent="0" algn="just">
              <a:lnSpc>
                <a:spcPct val="110000"/>
              </a:lnSpc>
              <a:spcBef>
                <a:spcPts val="750"/>
              </a:spcBef>
              <a:buNone/>
              <a:defRPr sz="1350">
                <a:solidFill>
                  <a:schemeClr val="tx1"/>
                </a:solidFill>
                <a:latin typeface="+mn-lt"/>
              </a:defRPr>
            </a:lvl1pPr>
            <a:lvl2pPr algn="just">
              <a:lnSpc>
                <a:spcPct val="110000"/>
              </a:lnSpc>
              <a:spcBef>
                <a:spcPts val="750"/>
              </a:spcBef>
              <a:defRPr sz="1350">
                <a:solidFill>
                  <a:schemeClr val="tx1"/>
                </a:solidFill>
                <a:latin typeface="+mn-lt"/>
              </a:defRPr>
            </a:lvl2pPr>
            <a:lvl3pPr algn="just">
              <a:lnSpc>
                <a:spcPct val="110000"/>
              </a:lnSpc>
              <a:spcBef>
                <a:spcPts val="750"/>
              </a:spcBef>
              <a:defRPr sz="1350">
                <a:solidFill>
                  <a:schemeClr val="tx1"/>
                </a:solidFill>
                <a:latin typeface="+mn-lt"/>
              </a:defRPr>
            </a:lvl3pPr>
            <a:lvl4pPr>
              <a:defRPr sz="1200"/>
            </a:lvl4pPr>
            <a:lvl5pPr>
              <a:defRPr sz="1200"/>
            </a:lvl5pPr>
            <a:lvl6pPr>
              <a:defRPr sz="1200"/>
            </a:lvl6pPr>
            <a:lvl7pPr>
              <a:defRPr sz="1200"/>
            </a:lvl7pPr>
            <a:lvl8pPr>
              <a:defRPr sz="1200"/>
            </a:lvl8pPr>
            <a:lvl9pPr>
              <a:defRPr sz="1200"/>
            </a:lvl9pPr>
          </a:lstStyle>
          <a:p>
            <a:pPr lvl="0"/>
            <a:r>
              <a:rPr lang="fr-FR" dirty="0"/>
              <a:t>Modifier les styles du texte du masque</a:t>
            </a:r>
          </a:p>
          <a:p>
            <a:pPr lvl="1"/>
            <a:r>
              <a:rPr lang="fr-FR" dirty="0"/>
              <a:t>Deuxième niveau</a:t>
            </a:r>
          </a:p>
          <a:p>
            <a:pPr lvl="2"/>
            <a:r>
              <a:rPr lang="fr-FR" dirty="0"/>
              <a:t>Troisième niveau</a:t>
            </a:r>
          </a:p>
        </p:txBody>
      </p:sp>
      <p:sp>
        <p:nvSpPr>
          <p:cNvPr id="5" name="Text Placeholder 4"/>
          <p:cNvSpPr>
            <a:spLocks noGrp="1"/>
          </p:cNvSpPr>
          <p:nvPr>
            <p:ph type="body" sz="quarter" idx="3"/>
          </p:nvPr>
        </p:nvSpPr>
        <p:spPr>
          <a:xfrm>
            <a:off x="4852583" y="2364308"/>
            <a:ext cx="3893384" cy="638420"/>
          </a:xfrm>
        </p:spPr>
        <p:txBody>
          <a:bodyPr anchor="ctr"/>
          <a:lstStyle>
            <a:lvl1pPr marL="0" indent="0" algn="ctr">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dirty="0"/>
              <a:t>Modifier les styles du texte du masque</a:t>
            </a:r>
          </a:p>
        </p:txBody>
      </p:sp>
      <p:sp>
        <p:nvSpPr>
          <p:cNvPr id="6" name="Content Placeholder 5"/>
          <p:cNvSpPr>
            <a:spLocks noGrp="1"/>
          </p:cNvSpPr>
          <p:nvPr>
            <p:ph sz="quarter" idx="4"/>
          </p:nvPr>
        </p:nvSpPr>
        <p:spPr>
          <a:xfrm>
            <a:off x="4852584" y="3046902"/>
            <a:ext cx="3893383" cy="3055700"/>
          </a:xfrm>
        </p:spPr>
        <p:txBody>
          <a:bodyPr>
            <a:normAutofit/>
          </a:bodyPr>
          <a:lstStyle>
            <a:lvl1pPr marL="34290" indent="0" algn="just">
              <a:lnSpc>
                <a:spcPct val="110000"/>
              </a:lnSpc>
              <a:spcBef>
                <a:spcPts val="750"/>
              </a:spcBef>
              <a:buNone/>
              <a:defRPr sz="1350">
                <a:solidFill>
                  <a:schemeClr val="tx1"/>
                </a:solidFill>
              </a:defRPr>
            </a:lvl1pPr>
            <a:lvl2pPr algn="just">
              <a:lnSpc>
                <a:spcPct val="110000"/>
              </a:lnSpc>
              <a:spcBef>
                <a:spcPts val="750"/>
              </a:spcBef>
              <a:defRPr sz="1350">
                <a:solidFill>
                  <a:schemeClr val="tx1"/>
                </a:solidFill>
              </a:defRPr>
            </a:lvl2pPr>
            <a:lvl3pPr algn="just">
              <a:lnSpc>
                <a:spcPct val="110000"/>
              </a:lnSpc>
              <a:spcBef>
                <a:spcPts val="750"/>
              </a:spcBef>
              <a:defRPr sz="1350">
                <a:solidFill>
                  <a:schemeClr val="tx1"/>
                </a:solidFill>
              </a:defRPr>
            </a:lvl3pPr>
            <a:lvl4pPr>
              <a:defRPr sz="1200"/>
            </a:lvl4pPr>
            <a:lvl5pPr>
              <a:defRPr sz="1200"/>
            </a:lvl5pPr>
            <a:lvl6pPr>
              <a:defRPr sz="1200"/>
            </a:lvl6pPr>
            <a:lvl7pPr>
              <a:defRPr sz="1200"/>
            </a:lvl7pPr>
            <a:lvl8pPr>
              <a:defRPr sz="1200"/>
            </a:lvl8pPr>
            <a:lvl9pPr>
              <a:defRPr sz="1200"/>
            </a:lvl9pPr>
          </a:lstStyle>
          <a:p>
            <a:pPr lvl="0"/>
            <a:r>
              <a:rPr lang="fr-FR" dirty="0"/>
              <a:t>Modifier les styles du texte du masque</a:t>
            </a:r>
          </a:p>
          <a:p>
            <a:pPr lvl="1"/>
            <a:r>
              <a:rPr lang="fr-FR" dirty="0"/>
              <a:t>Deuxième niveau</a:t>
            </a:r>
          </a:p>
          <a:p>
            <a:pPr lvl="2"/>
            <a:r>
              <a:rPr lang="fr-FR" dirty="0"/>
              <a:t>Troisième niveau</a:t>
            </a:r>
          </a:p>
        </p:txBody>
      </p:sp>
      <p:sp>
        <p:nvSpPr>
          <p:cNvPr id="7" name="Date Placeholder 6"/>
          <p:cNvSpPr>
            <a:spLocks noGrp="1"/>
          </p:cNvSpPr>
          <p:nvPr>
            <p:ph type="dt" sz="half" idx="10"/>
          </p:nvPr>
        </p:nvSpPr>
        <p:spPr/>
        <p:txBody>
          <a:bodyPr/>
          <a:lstStyle/>
          <a:p>
            <a:fld id="{E11DF8A0-8F3D-44B3-A352-B84D235338DE}" type="datetime1">
              <a:rPr lang="en-US" smtClean="0"/>
              <a:pPr/>
              <a:t>5/16/2019</a:t>
            </a:fld>
            <a:endParaRPr lang="en-US" dirty="0"/>
          </a:p>
        </p:txBody>
      </p:sp>
      <p:grpSp>
        <p:nvGrpSpPr>
          <p:cNvPr id="24" name="Groupe 23"/>
          <p:cNvGrpSpPr/>
          <p:nvPr/>
        </p:nvGrpSpPr>
        <p:grpSpPr>
          <a:xfrm>
            <a:off x="-178594" y="1595438"/>
            <a:ext cx="816769" cy="5262562"/>
            <a:chOff x="-238125" y="1595438"/>
            <a:chExt cx="1089025" cy="5262562"/>
          </a:xfrm>
        </p:grpSpPr>
        <p:sp>
          <p:nvSpPr>
            <p:cNvPr id="25" name="Oval 11"/>
            <p:cNvSpPr>
              <a:spLocks noChangeAspect="1" noChangeArrowheads="1"/>
            </p:cNvSpPr>
            <p:nvPr/>
          </p:nvSpPr>
          <p:spPr bwMode="auto">
            <a:xfrm rot="-777037">
              <a:off x="-71438" y="2454275"/>
              <a:ext cx="474663"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6" name="Oval 12"/>
            <p:cNvSpPr>
              <a:spLocks noChangeAspect="1" noChangeArrowheads="1"/>
            </p:cNvSpPr>
            <p:nvPr/>
          </p:nvSpPr>
          <p:spPr bwMode="auto">
            <a:xfrm rot="-777037">
              <a:off x="-114300" y="1595438"/>
              <a:ext cx="474663" cy="474662"/>
            </a:xfrm>
            <a:prstGeom prst="ellipse">
              <a:avLst/>
            </a:prstGeom>
            <a:solidFill>
              <a:srgbClr val="62C400">
                <a:alpha val="74902"/>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7" name="Oval 13"/>
            <p:cNvSpPr>
              <a:spLocks noChangeAspect="1" noChangeArrowheads="1"/>
            </p:cNvSpPr>
            <p:nvPr/>
          </p:nvSpPr>
          <p:spPr bwMode="auto">
            <a:xfrm rot="-777037">
              <a:off x="239713" y="5561013"/>
              <a:ext cx="473075" cy="474662"/>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8" name="Oval 14"/>
            <p:cNvSpPr>
              <a:spLocks noChangeAspect="1" noChangeArrowheads="1"/>
            </p:cNvSpPr>
            <p:nvPr/>
          </p:nvSpPr>
          <p:spPr bwMode="auto">
            <a:xfrm rot="-777037">
              <a:off x="-238125" y="5214938"/>
              <a:ext cx="474663" cy="474662"/>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9" name="Oval 15"/>
            <p:cNvSpPr>
              <a:spLocks noChangeAspect="1" noChangeArrowheads="1"/>
            </p:cNvSpPr>
            <p:nvPr/>
          </p:nvSpPr>
          <p:spPr bwMode="auto">
            <a:xfrm rot="-777037">
              <a:off x="-236538" y="4211638"/>
              <a:ext cx="473076"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0" name="Oval 16"/>
            <p:cNvSpPr>
              <a:spLocks noChangeAspect="1" noChangeArrowheads="1"/>
            </p:cNvSpPr>
            <p:nvPr/>
          </p:nvSpPr>
          <p:spPr bwMode="auto">
            <a:xfrm rot="-777037">
              <a:off x="0" y="4670425"/>
              <a:ext cx="474663"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1" name="Oval 18"/>
            <p:cNvSpPr>
              <a:spLocks noChangeAspect="1" noChangeArrowheads="1"/>
            </p:cNvSpPr>
            <p:nvPr/>
          </p:nvSpPr>
          <p:spPr bwMode="auto">
            <a:xfrm rot="-777037">
              <a:off x="-180975" y="5876925"/>
              <a:ext cx="474663"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2" name="Oval 19"/>
            <p:cNvSpPr>
              <a:spLocks noChangeAspect="1" noChangeArrowheads="1"/>
            </p:cNvSpPr>
            <p:nvPr/>
          </p:nvSpPr>
          <p:spPr bwMode="auto">
            <a:xfrm rot="-777037">
              <a:off x="254000" y="1965325"/>
              <a:ext cx="474663" cy="474663"/>
            </a:xfrm>
            <a:prstGeom prst="ellipse">
              <a:avLst/>
            </a:prstGeom>
            <a:solidFill>
              <a:srgbClr val="049ACF">
                <a:alpha val="74902"/>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3" name="Oval 20"/>
            <p:cNvSpPr>
              <a:spLocks noChangeAspect="1" noChangeArrowheads="1"/>
            </p:cNvSpPr>
            <p:nvPr/>
          </p:nvSpPr>
          <p:spPr bwMode="auto">
            <a:xfrm rot="-777037">
              <a:off x="190500" y="3805238"/>
              <a:ext cx="474663" cy="474662"/>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4" name="Oval 21"/>
            <p:cNvSpPr>
              <a:spLocks noChangeAspect="1" noChangeArrowheads="1"/>
            </p:cNvSpPr>
            <p:nvPr/>
          </p:nvSpPr>
          <p:spPr bwMode="auto">
            <a:xfrm rot="-777037">
              <a:off x="0" y="6383338"/>
              <a:ext cx="474663" cy="474662"/>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5" name="Oval 23"/>
            <p:cNvSpPr>
              <a:spLocks noChangeAspect="1" noChangeArrowheads="1"/>
            </p:cNvSpPr>
            <p:nvPr/>
          </p:nvSpPr>
          <p:spPr bwMode="auto">
            <a:xfrm rot="-777037">
              <a:off x="117475" y="3255963"/>
              <a:ext cx="473075"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6" name="Oval 24"/>
            <p:cNvSpPr>
              <a:spLocks noChangeAspect="1" noChangeArrowheads="1"/>
            </p:cNvSpPr>
            <p:nvPr/>
          </p:nvSpPr>
          <p:spPr bwMode="auto">
            <a:xfrm rot="-777037">
              <a:off x="376238" y="2722563"/>
              <a:ext cx="474662"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grpSp>
      <p:sp>
        <p:nvSpPr>
          <p:cNvPr id="23" name="Slide Number Placeholder 8"/>
          <p:cNvSpPr txBox="1">
            <a:spLocks/>
          </p:cNvSpPr>
          <p:nvPr userDrawn="1"/>
        </p:nvSpPr>
        <p:spPr>
          <a:xfrm>
            <a:off x="2669265" y="6205432"/>
            <a:ext cx="2032615" cy="365125"/>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900" dirty="0"/>
              <a:t>Date de début de la synergie : </a:t>
            </a:r>
          </a:p>
        </p:txBody>
      </p:sp>
      <p:sp>
        <p:nvSpPr>
          <p:cNvPr id="37" name="Slide Number Placeholder 8"/>
          <p:cNvSpPr txBox="1">
            <a:spLocks/>
          </p:cNvSpPr>
          <p:nvPr userDrawn="1"/>
        </p:nvSpPr>
        <p:spPr>
          <a:xfrm>
            <a:off x="4833207" y="6205432"/>
            <a:ext cx="1456800" cy="365125"/>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900" dirty="0"/>
              <a:t>Date de fin de la synergie : </a:t>
            </a:r>
          </a:p>
        </p:txBody>
      </p:sp>
      <p:sp>
        <p:nvSpPr>
          <p:cNvPr id="38" name="Content Placeholder 2"/>
          <p:cNvSpPr>
            <a:spLocks noGrp="1"/>
          </p:cNvSpPr>
          <p:nvPr>
            <p:ph idx="13"/>
          </p:nvPr>
        </p:nvSpPr>
        <p:spPr>
          <a:xfrm>
            <a:off x="872158" y="1534640"/>
            <a:ext cx="7873809" cy="785493"/>
          </a:xfrm>
        </p:spPr>
        <p:txBody>
          <a:bodyPr>
            <a:noAutofit/>
          </a:bodyPr>
          <a:lstStyle>
            <a:lvl1pPr marL="34290" indent="0" algn="l">
              <a:lnSpc>
                <a:spcPct val="110000"/>
              </a:lnSpc>
              <a:spcBef>
                <a:spcPts val="450"/>
              </a:spcBef>
              <a:buNone/>
              <a:defRPr sz="1350" spc="0">
                <a:solidFill>
                  <a:schemeClr val="tx1"/>
                </a:solidFill>
              </a:defRPr>
            </a:lvl1pPr>
            <a:lvl2pPr algn="l">
              <a:lnSpc>
                <a:spcPct val="110000"/>
              </a:lnSpc>
              <a:spcBef>
                <a:spcPts val="450"/>
              </a:spcBef>
              <a:defRPr sz="1350" spc="0">
                <a:solidFill>
                  <a:schemeClr val="tx1"/>
                </a:solidFill>
              </a:defRPr>
            </a:lvl2pPr>
            <a:lvl3pPr algn="l">
              <a:lnSpc>
                <a:spcPct val="110000"/>
              </a:lnSpc>
              <a:spcBef>
                <a:spcPts val="450"/>
              </a:spcBef>
              <a:defRPr sz="1350" spc="0">
                <a:solidFill>
                  <a:schemeClr val="tx1"/>
                </a:solidFill>
              </a:defRPr>
            </a:lvl3pPr>
            <a:lvl4pPr>
              <a:defRPr sz="1350">
                <a:solidFill>
                  <a:schemeClr val="tx1"/>
                </a:solidFill>
              </a:defRPr>
            </a:lvl4pPr>
            <a:lvl5pPr>
              <a:defRPr sz="1350">
                <a:solidFill>
                  <a:schemeClr val="tx1"/>
                </a:solidFill>
              </a:defRPr>
            </a:lvl5pPr>
          </a:lstStyle>
          <a:p>
            <a:pPr lvl="0"/>
            <a:r>
              <a:rPr lang="fr-FR" dirty="0"/>
              <a:t>Modifier les styles du texte du masque</a:t>
            </a:r>
          </a:p>
          <a:p>
            <a:pPr lvl="1"/>
            <a:r>
              <a:rPr lang="fr-FR" dirty="0"/>
              <a:t>Deuxième niveau</a:t>
            </a:r>
          </a:p>
          <a:p>
            <a:pPr lvl="2"/>
            <a:r>
              <a:rPr lang="fr-FR" dirty="0"/>
              <a:t>Troisième niveau</a:t>
            </a:r>
          </a:p>
          <a:p>
            <a:pPr lvl="0"/>
            <a:endParaRPr lang="fr-FR" dirty="0"/>
          </a:p>
        </p:txBody>
      </p:sp>
      <p:cxnSp>
        <p:nvCxnSpPr>
          <p:cNvPr id="14" name="Connecteur droit 13"/>
          <p:cNvCxnSpPr/>
          <p:nvPr userDrawn="1"/>
        </p:nvCxnSpPr>
        <p:spPr>
          <a:xfrm>
            <a:off x="4822970" y="3431690"/>
            <a:ext cx="0" cy="2305063"/>
          </a:xfrm>
          <a:prstGeom prst="line">
            <a:avLst/>
          </a:prstGeom>
        </p:spPr>
        <p:style>
          <a:lnRef idx="1">
            <a:schemeClr val="accent1"/>
          </a:lnRef>
          <a:fillRef idx="0">
            <a:schemeClr val="accent1"/>
          </a:fillRef>
          <a:effectRef idx="0">
            <a:schemeClr val="accent1"/>
          </a:effectRef>
          <a:fontRef idx="minor">
            <a:schemeClr val="tx1"/>
          </a:fontRef>
        </p:style>
      </p:cxnSp>
      <p:sp>
        <p:nvSpPr>
          <p:cNvPr id="39" name="Content Placeholder 2"/>
          <p:cNvSpPr>
            <a:spLocks noGrp="1"/>
          </p:cNvSpPr>
          <p:nvPr>
            <p:ph idx="14" hasCustomPrompt="1"/>
          </p:nvPr>
        </p:nvSpPr>
        <p:spPr>
          <a:xfrm>
            <a:off x="4146304" y="6249604"/>
            <a:ext cx="592880" cy="276779"/>
          </a:xfrm>
        </p:spPr>
        <p:txBody>
          <a:bodyPr>
            <a:noAutofit/>
          </a:bodyPr>
          <a:lstStyle>
            <a:lvl1pPr marL="34290" indent="0" algn="l">
              <a:buNone/>
              <a:defRPr sz="1050" spc="0">
                <a:solidFill>
                  <a:srgbClr val="049ACF"/>
                </a:solidFill>
              </a:defRPr>
            </a:lvl1pPr>
            <a:lvl2pPr algn="l">
              <a:defRPr sz="1350" spc="0">
                <a:solidFill>
                  <a:schemeClr val="tx1"/>
                </a:solidFill>
              </a:defRPr>
            </a:lvl2pPr>
            <a:lvl3pPr algn="l">
              <a:defRPr sz="1350" spc="0">
                <a:solidFill>
                  <a:schemeClr val="tx1"/>
                </a:solidFill>
              </a:defRPr>
            </a:lvl3pPr>
            <a:lvl4pPr>
              <a:defRPr sz="1350">
                <a:solidFill>
                  <a:schemeClr val="tx1"/>
                </a:solidFill>
              </a:defRPr>
            </a:lvl4pPr>
            <a:lvl5pPr>
              <a:defRPr sz="1350">
                <a:solidFill>
                  <a:schemeClr val="tx1"/>
                </a:solidFill>
              </a:defRPr>
            </a:lvl5pPr>
          </a:lstStyle>
          <a:p>
            <a:pPr lvl="0"/>
            <a:r>
              <a:rPr lang="fr-FR" dirty="0"/>
              <a:t>Année</a:t>
            </a:r>
          </a:p>
          <a:p>
            <a:pPr lvl="0"/>
            <a:endParaRPr lang="fr-FR" dirty="0"/>
          </a:p>
        </p:txBody>
      </p:sp>
      <p:sp>
        <p:nvSpPr>
          <p:cNvPr id="42" name="Content Placeholder 2"/>
          <p:cNvSpPr>
            <a:spLocks noGrp="1"/>
          </p:cNvSpPr>
          <p:nvPr>
            <p:ph idx="15" hasCustomPrompt="1"/>
          </p:nvPr>
        </p:nvSpPr>
        <p:spPr>
          <a:xfrm>
            <a:off x="6157601" y="6249603"/>
            <a:ext cx="662868" cy="276779"/>
          </a:xfrm>
        </p:spPr>
        <p:txBody>
          <a:bodyPr>
            <a:noAutofit/>
          </a:bodyPr>
          <a:lstStyle>
            <a:lvl1pPr marL="34290" indent="0" algn="l">
              <a:buNone/>
              <a:defRPr sz="1050" spc="0">
                <a:solidFill>
                  <a:srgbClr val="049ACF"/>
                </a:solidFill>
              </a:defRPr>
            </a:lvl1pPr>
            <a:lvl2pPr algn="l">
              <a:defRPr sz="1350" spc="0">
                <a:solidFill>
                  <a:schemeClr val="tx1"/>
                </a:solidFill>
              </a:defRPr>
            </a:lvl2pPr>
            <a:lvl3pPr algn="l">
              <a:defRPr sz="1350" spc="0">
                <a:solidFill>
                  <a:schemeClr val="tx1"/>
                </a:solidFill>
              </a:defRPr>
            </a:lvl3pPr>
            <a:lvl4pPr>
              <a:defRPr sz="1350">
                <a:solidFill>
                  <a:schemeClr val="tx1"/>
                </a:solidFill>
              </a:defRPr>
            </a:lvl4pPr>
            <a:lvl5pPr>
              <a:defRPr sz="1350">
                <a:solidFill>
                  <a:schemeClr val="tx1"/>
                </a:solidFill>
              </a:defRPr>
            </a:lvl5pPr>
          </a:lstStyle>
          <a:p>
            <a:pPr lvl="0"/>
            <a:r>
              <a:rPr lang="fr-FR" dirty="0"/>
              <a:t>Année</a:t>
            </a:r>
          </a:p>
          <a:p>
            <a:pPr lvl="0"/>
            <a:endParaRPr lang="fr-FR" dirty="0"/>
          </a:p>
        </p:txBody>
      </p:sp>
      <p:sp>
        <p:nvSpPr>
          <p:cNvPr id="9" name="Slide Number Placeholder 8"/>
          <p:cNvSpPr>
            <a:spLocks noGrp="1"/>
          </p:cNvSpPr>
          <p:nvPr>
            <p:ph type="sldNum" sz="quarter" idx="12"/>
          </p:nvPr>
        </p:nvSpPr>
        <p:spPr>
          <a:xfrm>
            <a:off x="-35365" y="6403285"/>
            <a:ext cx="426592" cy="365125"/>
          </a:xfrm>
        </p:spPr>
        <p:txBody>
          <a:bodyPr/>
          <a:lstStyle>
            <a:lvl1pPr algn="ctr">
              <a:defRPr sz="1200" b="1">
                <a:solidFill>
                  <a:schemeClr val="bg1"/>
                </a:solidFill>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819338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6376"/>
            <a:ext cx="2057400" cy="4387850"/>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06376"/>
            <a:ext cx="6019800" cy="438785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C66280A-CA97-404F-A19D-86F05248E305}" type="datetimeFigureOut">
              <a:rPr lang="fr-FR" smtClean="0"/>
              <a:pPr/>
              <a:t>16/05/2019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395D7E5-C71C-4E5F-B8C1-439F2C3C3296}" type="slidenum">
              <a:rPr lang="fr-FR" smtClean="0"/>
              <a:pPr/>
              <a:t>‹N°›</a:t>
            </a:fld>
            <a:endParaRPr lang="fr-FR"/>
          </a:p>
        </p:txBody>
      </p:sp>
    </p:spTree>
    <p:extLst>
      <p:ext uri="{BB962C8B-B14F-4D97-AF65-F5344CB8AC3E}">
        <p14:creationId xmlns:p14="http://schemas.microsoft.com/office/powerpoint/2010/main" val="26264172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mpara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99877D57-8BBE-4631-B92A-05C5A4F7FC9A}" type="datetime1">
              <a:rPr lang="en-US" smtClean="0"/>
              <a:pPr/>
              <a:t>5/16/2019</a:t>
            </a:fld>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‹N°›</a:t>
            </a:fld>
            <a:endParaRPr lang="en-US" dirty="0"/>
          </a:p>
        </p:txBody>
      </p:sp>
      <p:grpSp>
        <p:nvGrpSpPr>
          <p:cNvPr id="24" name="Groupe 23"/>
          <p:cNvGrpSpPr/>
          <p:nvPr/>
        </p:nvGrpSpPr>
        <p:grpSpPr>
          <a:xfrm>
            <a:off x="-178594" y="1595438"/>
            <a:ext cx="816769" cy="5262562"/>
            <a:chOff x="-238125" y="1595438"/>
            <a:chExt cx="1089025" cy="5262562"/>
          </a:xfrm>
        </p:grpSpPr>
        <p:sp>
          <p:nvSpPr>
            <p:cNvPr id="25" name="Oval 11"/>
            <p:cNvSpPr>
              <a:spLocks noChangeAspect="1" noChangeArrowheads="1"/>
            </p:cNvSpPr>
            <p:nvPr/>
          </p:nvSpPr>
          <p:spPr bwMode="auto">
            <a:xfrm rot="-777037">
              <a:off x="-71438" y="2454275"/>
              <a:ext cx="474663"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6" name="Oval 12"/>
            <p:cNvSpPr>
              <a:spLocks noChangeAspect="1" noChangeArrowheads="1"/>
            </p:cNvSpPr>
            <p:nvPr/>
          </p:nvSpPr>
          <p:spPr bwMode="auto">
            <a:xfrm rot="-777037">
              <a:off x="-114300" y="1595438"/>
              <a:ext cx="474663" cy="474662"/>
            </a:xfrm>
            <a:prstGeom prst="ellipse">
              <a:avLst/>
            </a:prstGeom>
            <a:solidFill>
              <a:srgbClr val="62C400">
                <a:alpha val="74902"/>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7" name="Oval 13"/>
            <p:cNvSpPr>
              <a:spLocks noChangeAspect="1" noChangeArrowheads="1"/>
            </p:cNvSpPr>
            <p:nvPr/>
          </p:nvSpPr>
          <p:spPr bwMode="auto">
            <a:xfrm rot="-777037">
              <a:off x="239713" y="5561013"/>
              <a:ext cx="473075" cy="474662"/>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8" name="Oval 14"/>
            <p:cNvSpPr>
              <a:spLocks noChangeAspect="1" noChangeArrowheads="1"/>
            </p:cNvSpPr>
            <p:nvPr/>
          </p:nvSpPr>
          <p:spPr bwMode="auto">
            <a:xfrm rot="-777037">
              <a:off x="-238125" y="5214938"/>
              <a:ext cx="474663" cy="474662"/>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9" name="Oval 15"/>
            <p:cNvSpPr>
              <a:spLocks noChangeAspect="1" noChangeArrowheads="1"/>
            </p:cNvSpPr>
            <p:nvPr/>
          </p:nvSpPr>
          <p:spPr bwMode="auto">
            <a:xfrm rot="-777037">
              <a:off x="-236538" y="4211638"/>
              <a:ext cx="473076"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0" name="Oval 16"/>
            <p:cNvSpPr>
              <a:spLocks noChangeAspect="1" noChangeArrowheads="1"/>
            </p:cNvSpPr>
            <p:nvPr/>
          </p:nvSpPr>
          <p:spPr bwMode="auto">
            <a:xfrm rot="-777037">
              <a:off x="0" y="4670425"/>
              <a:ext cx="474663"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1" name="Oval 18"/>
            <p:cNvSpPr>
              <a:spLocks noChangeAspect="1" noChangeArrowheads="1"/>
            </p:cNvSpPr>
            <p:nvPr/>
          </p:nvSpPr>
          <p:spPr bwMode="auto">
            <a:xfrm rot="-777037">
              <a:off x="-180975" y="5876925"/>
              <a:ext cx="474663"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2" name="Oval 19"/>
            <p:cNvSpPr>
              <a:spLocks noChangeAspect="1" noChangeArrowheads="1"/>
            </p:cNvSpPr>
            <p:nvPr/>
          </p:nvSpPr>
          <p:spPr bwMode="auto">
            <a:xfrm rot="-777037">
              <a:off x="254000" y="1965325"/>
              <a:ext cx="474663" cy="474663"/>
            </a:xfrm>
            <a:prstGeom prst="ellipse">
              <a:avLst/>
            </a:prstGeom>
            <a:solidFill>
              <a:srgbClr val="049ACF">
                <a:alpha val="74902"/>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3" name="Oval 20"/>
            <p:cNvSpPr>
              <a:spLocks noChangeAspect="1" noChangeArrowheads="1"/>
            </p:cNvSpPr>
            <p:nvPr/>
          </p:nvSpPr>
          <p:spPr bwMode="auto">
            <a:xfrm rot="-777037">
              <a:off x="190500" y="3805238"/>
              <a:ext cx="474663" cy="474662"/>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4" name="Oval 21"/>
            <p:cNvSpPr>
              <a:spLocks noChangeAspect="1" noChangeArrowheads="1"/>
            </p:cNvSpPr>
            <p:nvPr/>
          </p:nvSpPr>
          <p:spPr bwMode="auto">
            <a:xfrm rot="-777037">
              <a:off x="0" y="6383338"/>
              <a:ext cx="474663" cy="474662"/>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5" name="Oval 23"/>
            <p:cNvSpPr>
              <a:spLocks noChangeAspect="1" noChangeArrowheads="1"/>
            </p:cNvSpPr>
            <p:nvPr/>
          </p:nvSpPr>
          <p:spPr bwMode="auto">
            <a:xfrm rot="-777037">
              <a:off x="117475" y="3255963"/>
              <a:ext cx="473075"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6" name="Oval 24"/>
            <p:cNvSpPr>
              <a:spLocks noChangeAspect="1" noChangeArrowheads="1"/>
            </p:cNvSpPr>
            <p:nvPr/>
          </p:nvSpPr>
          <p:spPr bwMode="auto">
            <a:xfrm rot="-777037">
              <a:off x="376238" y="2722563"/>
              <a:ext cx="474662"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grpSp>
      <p:sp>
        <p:nvSpPr>
          <p:cNvPr id="40" name="Title 9"/>
          <p:cNvSpPr>
            <a:spLocks noGrp="1"/>
          </p:cNvSpPr>
          <p:nvPr>
            <p:ph type="title"/>
          </p:nvPr>
        </p:nvSpPr>
        <p:spPr>
          <a:xfrm>
            <a:off x="857250" y="406242"/>
            <a:ext cx="7661109" cy="953326"/>
          </a:xfrm>
        </p:spPr>
        <p:txBody>
          <a:bodyPr>
            <a:normAutofit/>
          </a:bodyPr>
          <a:lstStyle>
            <a:lvl1pPr algn="ctr">
              <a:defRPr sz="3000" b="1">
                <a:effectLst>
                  <a:outerShdw blurRad="38100" dist="38100" dir="2700000" algn="tl">
                    <a:srgbClr val="000000">
                      <a:alpha val="43137"/>
                    </a:srgbClr>
                  </a:outerShdw>
                </a:effectLst>
              </a:defRPr>
            </a:lvl1pPr>
          </a:lstStyle>
          <a:p>
            <a:r>
              <a:rPr lang="fr-FR" dirty="0"/>
              <a:t>Modifiez le style du titre</a:t>
            </a:r>
            <a:endParaRPr lang="en-US" dirty="0"/>
          </a:p>
        </p:txBody>
      </p:sp>
      <p:sp>
        <p:nvSpPr>
          <p:cNvPr id="19" name="Slide Number Placeholder 8"/>
          <p:cNvSpPr txBox="1">
            <a:spLocks/>
          </p:cNvSpPr>
          <p:nvPr userDrawn="1"/>
        </p:nvSpPr>
        <p:spPr>
          <a:xfrm>
            <a:off x="-35365" y="6403285"/>
            <a:ext cx="426592" cy="365125"/>
          </a:xfrm>
          <a:prstGeom prst="rect">
            <a:avLst/>
          </a:prstGeom>
        </p:spPr>
        <p:txBody>
          <a:bodyPr vert="horz" lIns="68580" tIns="34290" rIns="68580" bIns="34290" rtlCol="0" anchor="ctr"/>
          <a:lstStyle>
            <a:defPPr>
              <a:defRPr lang="en-US"/>
            </a:defPPr>
            <a:lvl1pPr marL="0" algn="ctr" defTabSz="457200" rtl="0" eaLnBrk="1" latinLnBrk="0" hangingPunct="1">
              <a:defRPr sz="16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200" smtClean="0"/>
              <a:pPr/>
              <a:t>‹N°›</a:t>
            </a:fld>
            <a:endParaRPr lang="en-US" sz="1200" dirty="0"/>
          </a:p>
        </p:txBody>
      </p:sp>
    </p:spTree>
    <p:extLst>
      <p:ext uri="{BB962C8B-B14F-4D97-AF65-F5344CB8AC3E}">
        <p14:creationId xmlns:p14="http://schemas.microsoft.com/office/powerpoint/2010/main" val="13750572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63E8478-E42C-41EA-9DFC-24A2DB20C3F5}" type="datetime1">
              <a:rPr lang="en-US" smtClean="0"/>
              <a:pPr/>
              <a:t>5/16/2019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‹N°›</a:t>
            </a:fld>
            <a:endParaRPr lang="en-US" dirty="0"/>
          </a:p>
        </p:txBody>
      </p:sp>
      <p:grpSp>
        <p:nvGrpSpPr>
          <p:cNvPr id="19" name="Groupe 18"/>
          <p:cNvGrpSpPr/>
          <p:nvPr/>
        </p:nvGrpSpPr>
        <p:grpSpPr>
          <a:xfrm>
            <a:off x="-178594" y="1595438"/>
            <a:ext cx="816769" cy="5262562"/>
            <a:chOff x="-238125" y="1595438"/>
            <a:chExt cx="1089025" cy="5262562"/>
          </a:xfrm>
        </p:grpSpPr>
        <p:sp>
          <p:nvSpPr>
            <p:cNvPr id="20" name="Oval 11"/>
            <p:cNvSpPr>
              <a:spLocks noChangeAspect="1" noChangeArrowheads="1"/>
            </p:cNvSpPr>
            <p:nvPr/>
          </p:nvSpPr>
          <p:spPr bwMode="auto">
            <a:xfrm rot="-777037">
              <a:off x="-71438" y="2454275"/>
              <a:ext cx="474663"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1" name="Oval 12"/>
            <p:cNvSpPr>
              <a:spLocks noChangeAspect="1" noChangeArrowheads="1"/>
            </p:cNvSpPr>
            <p:nvPr/>
          </p:nvSpPr>
          <p:spPr bwMode="auto">
            <a:xfrm rot="-777037">
              <a:off x="-114300" y="1595438"/>
              <a:ext cx="474663" cy="474662"/>
            </a:xfrm>
            <a:prstGeom prst="ellipse">
              <a:avLst/>
            </a:prstGeom>
            <a:solidFill>
              <a:srgbClr val="62C400">
                <a:alpha val="74902"/>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2" name="Oval 13"/>
            <p:cNvSpPr>
              <a:spLocks noChangeAspect="1" noChangeArrowheads="1"/>
            </p:cNvSpPr>
            <p:nvPr/>
          </p:nvSpPr>
          <p:spPr bwMode="auto">
            <a:xfrm rot="-777037">
              <a:off x="239713" y="5561013"/>
              <a:ext cx="473075" cy="474662"/>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3" name="Oval 14"/>
            <p:cNvSpPr>
              <a:spLocks noChangeAspect="1" noChangeArrowheads="1"/>
            </p:cNvSpPr>
            <p:nvPr/>
          </p:nvSpPr>
          <p:spPr bwMode="auto">
            <a:xfrm rot="-777037">
              <a:off x="-238125" y="5214938"/>
              <a:ext cx="474663" cy="474662"/>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4" name="Oval 15"/>
            <p:cNvSpPr>
              <a:spLocks noChangeAspect="1" noChangeArrowheads="1"/>
            </p:cNvSpPr>
            <p:nvPr/>
          </p:nvSpPr>
          <p:spPr bwMode="auto">
            <a:xfrm rot="-777037">
              <a:off x="-236538" y="4211638"/>
              <a:ext cx="473076"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5" name="Oval 16"/>
            <p:cNvSpPr>
              <a:spLocks noChangeAspect="1" noChangeArrowheads="1"/>
            </p:cNvSpPr>
            <p:nvPr/>
          </p:nvSpPr>
          <p:spPr bwMode="auto">
            <a:xfrm rot="-777037">
              <a:off x="0" y="4670425"/>
              <a:ext cx="474663"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6" name="Oval 18"/>
            <p:cNvSpPr>
              <a:spLocks noChangeAspect="1" noChangeArrowheads="1"/>
            </p:cNvSpPr>
            <p:nvPr/>
          </p:nvSpPr>
          <p:spPr bwMode="auto">
            <a:xfrm rot="-777037">
              <a:off x="-180975" y="5876925"/>
              <a:ext cx="474663"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7" name="Oval 19"/>
            <p:cNvSpPr>
              <a:spLocks noChangeAspect="1" noChangeArrowheads="1"/>
            </p:cNvSpPr>
            <p:nvPr/>
          </p:nvSpPr>
          <p:spPr bwMode="auto">
            <a:xfrm rot="-777037">
              <a:off x="254000" y="1965325"/>
              <a:ext cx="474663" cy="474663"/>
            </a:xfrm>
            <a:prstGeom prst="ellipse">
              <a:avLst/>
            </a:prstGeom>
            <a:solidFill>
              <a:srgbClr val="049ACF">
                <a:alpha val="74902"/>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8" name="Oval 20"/>
            <p:cNvSpPr>
              <a:spLocks noChangeAspect="1" noChangeArrowheads="1"/>
            </p:cNvSpPr>
            <p:nvPr/>
          </p:nvSpPr>
          <p:spPr bwMode="auto">
            <a:xfrm rot="-777037">
              <a:off x="190500" y="3805238"/>
              <a:ext cx="474663" cy="474662"/>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9" name="Oval 21"/>
            <p:cNvSpPr>
              <a:spLocks noChangeAspect="1" noChangeArrowheads="1"/>
            </p:cNvSpPr>
            <p:nvPr/>
          </p:nvSpPr>
          <p:spPr bwMode="auto">
            <a:xfrm rot="-777037">
              <a:off x="0" y="6383338"/>
              <a:ext cx="474663" cy="474662"/>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0" name="Oval 23"/>
            <p:cNvSpPr>
              <a:spLocks noChangeAspect="1" noChangeArrowheads="1"/>
            </p:cNvSpPr>
            <p:nvPr/>
          </p:nvSpPr>
          <p:spPr bwMode="auto">
            <a:xfrm rot="-777037">
              <a:off x="117475" y="3255963"/>
              <a:ext cx="473075"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1" name="Oval 24"/>
            <p:cNvSpPr>
              <a:spLocks noChangeAspect="1" noChangeArrowheads="1"/>
            </p:cNvSpPr>
            <p:nvPr/>
          </p:nvSpPr>
          <p:spPr bwMode="auto">
            <a:xfrm rot="-777037">
              <a:off x="376238" y="2722563"/>
              <a:ext cx="474662"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grpSp>
      <p:sp>
        <p:nvSpPr>
          <p:cNvPr id="33" name="Slide Number Placeholder 8"/>
          <p:cNvSpPr txBox="1">
            <a:spLocks/>
          </p:cNvSpPr>
          <p:nvPr userDrawn="1"/>
        </p:nvSpPr>
        <p:spPr>
          <a:xfrm>
            <a:off x="-35365" y="6403285"/>
            <a:ext cx="426592" cy="365125"/>
          </a:xfrm>
          <a:prstGeom prst="rect">
            <a:avLst/>
          </a:prstGeom>
        </p:spPr>
        <p:txBody>
          <a:bodyPr vert="horz" lIns="68580" tIns="34290" rIns="68580" bIns="34290" rtlCol="0" anchor="ctr"/>
          <a:lstStyle>
            <a:defPPr>
              <a:defRPr lang="en-US"/>
            </a:defPPr>
            <a:lvl1pPr marL="0" algn="ctr" defTabSz="457200" rtl="0" eaLnBrk="1" latinLnBrk="0" hangingPunct="1">
              <a:defRPr sz="16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200" smtClean="0"/>
              <a:pPr/>
              <a:t>‹N°›</a:t>
            </a:fld>
            <a:endParaRPr lang="en-US" sz="1200" dirty="0"/>
          </a:p>
        </p:txBody>
      </p:sp>
    </p:spTree>
    <p:extLst>
      <p:ext uri="{BB962C8B-B14F-4D97-AF65-F5344CB8AC3E}">
        <p14:creationId xmlns:p14="http://schemas.microsoft.com/office/powerpoint/2010/main" val="41471874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D15E00-94CD-418C-BD51-BDD27426D9C1}" type="datetime1">
              <a:rPr lang="en-US" smtClean="0"/>
              <a:pPr/>
              <a:t>5/16/2019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‹N°›</a:t>
            </a:fld>
            <a:endParaRPr lang="en-US" dirty="0"/>
          </a:p>
        </p:txBody>
      </p:sp>
      <p:grpSp>
        <p:nvGrpSpPr>
          <p:cNvPr id="18" name="Groupe 17"/>
          <p:cNvGrpSpPr/>
          <p:nvPr/>
        </p:nvGrpSpPr>
        <p:grpSpPr>
          <a:xfrm>
            <a:off x="-178594" y="1595438"/>
            <a:ext cx="816769" cy="5262562"/>
            <a:chOff x="-238125" y="1595438"/>
            <a:chExt cx="1089025" cy="5262562"/>
          </a:xfrm>
        </p:grpSpPr>
        <p:sp>
          <p:nvSpPr>
            <p:cNvPr id="19" name="Oval 11"/>
            <p:cNvSpPr>
              <a:spLocks noChangeAspect="1" noChangeArrowheads="1"/>
            </p:cNvSpPr>
            <p:nvPr/>
          </p:nvSpPr>
          <p:spPr bwMode="auto">
            <a:xfrm rot="-777037">
              <a:off x="-71438" y="2454275"/>
              <a:ext cx="474663"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0" name="Oval 12"/>
            <p:cNvSpPr>
              <a:spLocks noChangeAspect="1" noChangeArrowheads="1"/>
            </p:cNvSpPr>
            <p:nvPr/>
          </p:nvSpPr>
          <p:spPr bwMode="auto">
            <a:xfrm rot="-777037">
              <a:off x="-114300" y="1595438"/>
              <a:ext cx="474663" cy="474662"/>
            </a:xfrm>
            <a:prstGeom prst="ellipse">
              <a:avLst/>
            </a:prstGeom>
            <a:solidFill>
              <a:srgbClr val="62C400">
                <a:alpha val="74902"/>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1" name="Oval 13"/>
            <p:cNvSpPr>
              <a:spLocks noChangeAspect="1" noChangeArrowheads="1"/>
            </p:cNvSpPr>
            <p:nvPr/>
          </p:nvSpPr>
          <p:spPr bwMode="auto">
            <a:xfrm rot="-777037">
              <a:off x="239713" y="5561013"/>
              <a:ext cx="473075" cy="474662"/>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2" name="Oval 14"/>
            <p:cNvSpPr>
              <a:spLocks noChangeAspect="1" noChangeArrowheads="1"/>
            </p:cNvSpPr>
            <p:nvPr/>
          </p:nvSpPr>
          <p:spPr bwMode="auto">
            <a:xfrm rot="-777037">
              <a:off x="-238125" y="5214938"/>
              <a:ext cx="474663" cy="474662"/>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3" name="Oval 15"/>
            <p:cNvSpPr>
              <a:spLocks noChangeAspect="1" noChangeArrowheads="1"/>
            </p:cNvSpPr>
            <p:nvPr/>
          </p:nvSpPr>
          <p:spPr bwMode="auto">
            <a:xfrm rot="-777037">
              <a:off x="-236538" y="4211638"/>
              <a:ext cx="473076"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4" name="Oval 16"/>
            <p:cNvSpPr>
              <a:spLocks noChangeAspect="1" noChangeArrowheads="1"/>
            </p:cNvSpPr>
            <p:nvPr/>
          </p:nvSpPr>
          <p:spPr bwMode="auto">
            <a:xfrm rot="-777037">
              <a:off x="0" y="4670425"/>
              <a:ext cx="474663"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5" name="Oval 18"/>
            <p:cNvSpPr>
              <a:spLocks noChangeAspect="1" noChangeArrowheads="1"/>
            </p:cNvSpPr>
            <p:nvPr/>
          </p:nvSpPr>
          <p:spPr bwMode="auto">
            <a:xfrm rot="-777037">
              <a:off x="-180975" y="5876925"/>
              <a:ext cx="474663"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6" name="Oval 19"/>
            <p:cNvSpPr>
              <a:spLocks noChangeAspect="1" noChangeArrowheads="1"/>
            </p:cNvSpPr>
            <p:nvPr/>
          </p:nvSpPr>
          <p:spPr bwMode="auto">
            <a:xfrm rot="-777037">
              <a:off x="254000" y="1965325"/>
              <a:ext cx="474663" cy="474663"/>
            </a:xfrm>
            <a:prstGeom prst="ellipse">
              <a:avLst/>
            </a:prstGeom>
            <a:solidFill>
              <a:srgbClr val="049ACF">
                <a:alpha val="74902"/>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7" name="Oval 20"/>
            <p:cNvSpPr>
              <a:spLocks noChangeAspect="1" noChangeArrowheads="1"/>
            </p:cNvSpPr>
            <p:nvPr/>
          </p:nvSpPr>
          <p:spPr bwMode="auto">
            <a:xfrm rot="-777037">
              <a:off x="190500" y="3805238"/>
              <a:ext cx="474663" cy="474662"/>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8" name="Oval 21"/>
            <p:cNvSpPr>
              <a:spLocks noChangeAspect="1" noChangeArrowheads="1"/>
            </p:cNvSpPr>
            <p:nvPr/>
          </p:nvSpPr>
          <p:spPr bwMode="auto">
            <a:xfrm rot="-777037">
              <a:off x="0" y="6383338"/>
              <a:ext cx="474663" cy="474662"/>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9" name="Oval 23"/>
            <p:cNvSpPr>
              <a:spLocks noChangeAspect="1" noChangeArrowheads="1"/>
            </p:cNvSpPr>
            <p:nvPr/>
          </p:nvSpPr>
          <p:spPr bwMode="auto">
            <a:xfrm rot="-777037">
              <a:off x="117475" y="3255963"/>
              <a:ext cx="473075"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0" name="Oval 24"/>
            <p:cNvSpPr>
              <a:spLocks noChangeAspect="1" noChangeArrowheads="1"/>
            </p:cNvSpPr>
            <p:nvPr/>
          </p:nvSpPr>
          <p:spPr bwMode="auto">
            <a:xfrm rot="-777037">
              <a:off x="376238" y="2722563"/>
              <a:ext cx="474662"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grpSp>
      <p:sp>
        <p:nvSpPr>
          <p:cNvPr id="32" name="Slide Number Placeholder 8"/>
          <p:cNvSpPr txBox="1">
            <a:spLocks/>
          </p:cNvSpPr>
          <p:nvPr userDrawn="1"/>
        </p:nvSpPr>
        <p:spPr>
          <a:xfrm>
            <a:off x="-35365" y="6403285"/>
            <a:ext cx="426592" cy="365125"/>
          </a:xfrm>
          <a:prstGeom prst="rect">
            <a:avLst/>
          </a:prstGeom>
        </p:spPr>
        <p:txBody>
          <a:bodyPr vert="horz" lIns="68580" tIns="34290" rIns="68580" bIns="34290" rtlCol="0" anchor="ctr"/>
          <a:lstStyle>
            <a:defPPr>
              <a:defRPr lang="en-US"/>
            </a:defPPr>
            <a:lvl1pPr marL="0" algn="ctr" defTabSz="457200" rtl="0" eaLnBrk="1" latinLnBrk="0" hangingPunct="1">
              <a:defRPr sz="16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200" smtClean="0"/>
              <a:pPr/>
              <a:t>‹N°›</a:t>
            </a:fld>
            <a:endParaRPr lang="en-US" sz="1200" dirty="0"/>
          </a:p>
        </p:txBody>
      </p:sp>
    </p:spTree>
    <p:extLst>
      <p:ext uri="{BB962C8B-B14F-4D97-AF65-F5344CB8AC3E}">
        <p14:creationId xmlns:p14="http://schemas.microsoft.com/office/powerpoint/2010/main" val="42610498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948940" cy="1737360"/>
          </a:xfrm>
        </p:spPr>
        <p:txBody>
          <a:bodyPr anchor="b">
            <a:noAutofit/>
          </a:bodyPr>
          <a:lstStyle>
            <a:lvl1pPr>
              <a:lnSpc>
                <a:spcPct val="90000"/>
              </a:lnSpc>
              <a:defRPr sz="3000" b="0"/>
            </a:lvl1pPr>
          </a:lstStyle>
          <a:p>
            <a:r>
              <a:rPr lang="fr-FR"/>
              <a:t>Modifiez le style du titre</a:t>
            </a:r>
            <a:endParaRPr lang="en-US" dirty="0"/>
          </a:p>
        </p:txBody>
      </p:sp>
      <p:sp>
        <p:nvSpPr>
          <p:cNvPr id="3" name="Content Placeholder 2"/>
          <p:cNvSpPr>
            <a:spLocks noGrp="1"/>
          </p:cNvSpPr>
          <p:nvPr>
            <p:ph idx="1"/>
          </p:nvPr>
        </p:nvSpPr>
        <p:spPr>
          <a:xfrm>
            <a:off x="4389119" y="1097280"/>
            <a:ext cx="3909060"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57250" y="2834640"/>
            <a:ext cx="2948940" cy="3017520"/>
          </a:xfrm>
        </p:spPr>
        <p:txBody>
          <a:bodyPr>
            <a:normAutofit/>
          </a:bodyPr>
          <a:lstStyle>
            <a:lvl1pPr marL="0" indent="0">
              <a:lnSpc>
                <a:spcPct val="100000"/>
              </a:lnSpc>
              <a:spcBef>
                <a:spcPts val="75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Modifier les styles du texte du masque</a:t>
            </a:r>
          </a:p>
        </p:txBody>
      </p:sp>
      <p:sp>
        <p:nvSpPr>
          <p:cNvPr id="5" name="Date Placeholder 4"/>
          <p:cNvSpPr>
            <a:spLocks noGrp="1"/>
          </p:cNvSpPr>
          <p:nvPr>
            <p:ph type="dt" sz="half" idx="10"/>
          </p:nvPr>
        </p:nvSpPr>
        <p:spPr/>
        <p:txBody>
          <a:bodyPr/>
          <a:lstStyle/>
          <a:p>
            <a:fld id="{E0548C58-B6A9-4D6A-8B0B-C9C14CD97269}" type="datetime1">
              <a:rPr lang="en-US" smtClean="0"/>
              <a:pPr/>
              <a:t>5/16/2019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a:t>
            </a:fld>
            <a:endParaRPr lang="en-US" dirty="0"/>
          </a:p>
        </p:txBody>
      </p:sp>
      <p:grpSp>
        <p:nvGrpSpPr>
          <p:cNvPr id="21" name="Groupe 20"/>
          <p:cNvGrpSpPr/>
          <p:nvPr/>
        </p:nvGrpSpPr>
        <p:grpSpPr>
          <a:xfrm>
            <a:off x="-178594" y="1595438"/>
            <a:ext cx="816769" cy="5262562"/>
            <a:chOff x="-238125" y="1595438"/>
            <a:chExt cx="1089025" cy="5262562"/>
          </a:xfrm>
        </p:grpSpPr>
        <p:sp>
          <p:nvSpPr>
            <p:cNvPr id="22" name="Oval 11"/>
            <p:cNvSpPr>
              <a:spLocks noChangeAspect="1" noChangeArrowheads="1"/>
            </p:cNvSpPr>
            <p:nvPr/>
          </p:nvSpPr>
          <p:spPr bwMode="auto">
            <a:xfrm rot="-777037">
              <a:off x="-71438" y="2454275"/>
              <a:ext cx="474663"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3" name="Oval 12"/>
            <p:cNvSpPr>
              <a:spLocks noChangeAspect="1" noChangeArrowheads="1"/>
            </p:cNvSpPr>
            <p:nvPr/>
          </p:nvSpPr>
          <p:spPr bwMode="auto">
            <a:xfrm rot="-777037">
              <a:off x="-114300" y="1595438"/>
              <a:ext cx="474663" cy="474662"/>
            </a:xfrm>
            <a:prstGeom prst="ellipse">
              <a:avLst/>
            </a:prstGeom>
            <a:solidFill>
              <a:srgbClr val="62C400">
                <a:alpha val="74902"/>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4" name="Oval 13"/>
            <p:cNvSpPr>
              <a:spLocks noChangeAspect="1" noChangeArrowheads="1"/>
            </p:cNvSpPr>
            <p:nvPr/>
          </p:nvSpPr>
          <p:spPr bwMode="auto">
            <a:xfrm rot="-777037">
              <a:off x="239713" y="5561013"/>
              <a:ext cx="473075" cy="474662"/>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5" name="Oval 14"/>
            <p:cNvSpPr>
              <a:spLocks noChangeAspect="1" noChangeArrowheads="1"/>
            </p:cNvSpPr>
            <p:nvPr/>
          </p:nvSpPr>
          <p:spPr bwMode="auto">
            <a:xfrm rot="-777037">
              <a:off x="-238125" y="5214938"/>
              <a:ext cx="474663" cy="474662"/>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6" name="Oval 15"/>
            <p:cNvSpPr>
              <a:spLocks noChangeAspect="1" noChangeArrowheads="1"/>
            </p:cNvSpPr>
            <p:nvPr/>
          </p:nvSpPr>
          <p:spPr bwMode="auto">
            <a:xfrm rot="-777037">
              <a:off x="-236538" y="4211638"/>
              <a:ext cx="473076"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7" name="Oval 16"/>
            <p:cNvSpPr>
              <a:spLocks noChangeAspect="1" noChangeArrowheads="1"/>
            </p:cNvSpPr>
            <p:nvPr/>
          </p:nvSpPr>
          <p:spPr bwMode="auto">
            <a:xfrm rot="-777037">
              <a:off x="0" y="4670425"/>
              <a:ext cx="474663"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8" name="Oval 18"/>
            <p:cNvSpPr>
              <a:spLocks noChangeAspect="1" noChangeArrowheads="1"/>
            </p:cNvSpPr>
            <p:nvPr/>
          </p:nvSpPr>
          <p:spPr bwMode="auto">
            <a:xfrm rot="-777037">
              <a:off x="-180975" y="5876925"/>
              <a:ext cx="474663"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9" name="Oval 19"/>
            <p:cNvSpPr>
              <a:spLocks noChangeAspect="1" noChangeArrowheads="1"/>
            </p:cNvSpPr>
            <p:nvPr/>
          </p:nvSpPr>
          <p:spPr bwMode="auto">
            <a:xfrm rot="-777037">
              <a:off x="254000" y="1965325"/>
              <a:ext cx="474663" cy="474663"/>
            </a:xfrm>
            <a:prstGeom prst="ellipse">
              <a:avLst/>
            </a:prstGeom>
            <a:solidFill>
              <a:srgbClr val="049ACF">
                <a:alpha val="74902"/>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0" name="Oval 20"/>
            <p:cNvSpPr>
              <a:spLocks noChangeAspect="1" noChangeArrowheads="1"/>
            </p:cNvSpPr>
            <p:nvPr/>
          </p:nvSpPr>
          <p:spPr bwMode="auto">
            <a:xfrm rot="-777037">
              <a:off x="190500" y="3805238"/>
              <a:ext cx="474663" cy="474662"/>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1" name="Oval 21"/>
            <p:cNvSpPr>
              <a:spLocks noChangeAspect="1" noChangeArrowheads="1"/>
            </p:cNvSpPr>
            <p:nvPr/>
          </p:nvSpPr>
          <p:spPr bwMode="auto">
            <a:xfrm rot="-777037">
              <a:off x="0" y="6383338"/>
              <a:ext cx="474663" cy="474662"/>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2" name="Oval 23"/>
            <p:cNvSpPr>
              <a:spLocks noChangeAspect="1" noChangeArrowheads="1"/>
            </p:cNvSpPr>
            <p:nvPr/>
          </p:nvSpPr>
          <p:spPr bwMode="auto">
            <a:xfrm rot="-777037">
              <a:off x="117475" y="3255963"/>
              <a:ext cx="473075"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3" name="Oval 24"/>
            <p:cNvSpPr>
              <a:spLocks noChangeAspect="1" noChangeArrowheads="1"/>
            </p:cNvSpPr>
            <p:nvPr/>
          </p:nvSpPr>
          <p:spPr bwMode="auto">
            <a:xfrm rot="-777037">
              <a:off x="376238" y="2722563"/>
              <a:ext cx="474662"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grpSp>
      <p:sp>
        <p:nvSpPr>
          <p:cNvPr id="34" name="Slide Number Placeholder 8"/>
          <p:cNvSpPr txBox="1">
            <a:spLocks/>
          </p:cNvSpPr>
          <p:nvPr userDrawn="1"/>
        </p:nvSpPr>
        <p:spPr>
          <a:xfrm>
            <a:off x="-35365" y="6442474"/>
            <a:ext cx="426592"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900" smtClean="0"/>
              <a:pPr/>
              <a:t>‹N°›</a:t>
            </a:fld>
            <a:endParaRPr lang="en-US" sz="900" dirty="0"/>
          </a:p>
        </p:txBody>
      </p:sp>
    </p:spTree>
    <p:extLst>
      <p:ext uri="{BB962C8B-B14F-4D97-AF65-F5344CB8AC3E}">
        <p14:creationId xmlns:p14="http://schemas.microsoft.com/office/powerpoint/2010/main" val="5016299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948940" cy="1737360"/>
          </a:xfrm>
        </p:spPr>
        <p:txBody>
          <a:bodyPr anchor="b">
            <a:noAutofit/>
          </a:bodyPr>
          <a:lstStyle>
            <a:lvl1pPr>
              <a:lnSpc>
                <a:spcPct val="90000"/>
              </a:lnSpc>
              <a:defRPr sz="3000" b="0"/>
            </a:lvl1pPr>
          </a:lstStyle>
          <a:p>
            <a:r>
              <a:rPr lang="fr-FR"/>
              <a:t>Modifiez le style du titre</a:t>
            </a:r>
            <a:endParaRPr lang="en-US" dirty="0"/>
          </a:p>
        </p:txBody>
      </p:sp>
      <p:sp>
        <p:nvSpPr>
          <p:cNvPr id="3" name="Picture Placeholder 2"/>
          <p:cNvSpPr>
            <a:spLocks noGrp="1" noChangeAspect="1"/>
          </p:cNvSpPr>
          <p:nvPr>
            <p:ph type="pic" idx="1"/>
          </p:nvPr>
        </p:nvSpPr>
        <p:spPr>
          <a:xfrm>
            <a:off x="4059936" y="1069847"/>
            <a:ext cx="4574286" cy="4800600"/>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857250" y="2834640"/>
            <a:ext cx="2948940" cy="2880360"/>
          </a:xfrm>
        </p:spPr>
        <p:txBody>
          <a:bodyPr>
            <a:normAutofit/>
          </a:bodyPr>
          <a:lstStyle>
            <a:lvl1pPr marL="0" indent="0">
              <a:lnSpc>
                <a:spcPct val="100000"/>
              </a:lnSpc>
              <a:spcBef>
                <a:spcPts val="75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Modifier les styles du texte du masque</a:t>
            </a:r>
          </a:p>
        </p:txBody>
      </p:sp>
      <p:sp>
        <p:nvSpPr>
          <p:cNvPr id="5" name="Date Placeholder 4"/>
          <p:cNvSpPr>
            <a:spLocks noGrp="1"/>
          </p:cNvSpPr>
          <p:nvPr>
            <p:ph type="dt" sz="half" idx="10"/>
          </p:nvPr>
        </p:nvSpPr>
        <p:spPr/>
        <p:txBody>
          <a:bodyPr/>
          <a:lstStyle/>
          <a:p>
            <a:fld id="{346A3A6F-F0AD-4BFB-A658-5CA0BCE8C2CD}" type="datetime1">
              <a:rPr lang="en-US" smtClean="0"/>
              <a:pPr/>
              <a:t>5/16/2019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a:t>
            </a:fld>
            <a:endParaRPr lang="en-US" dirty="0"/>
          </a:p>
        </p:txBody>
      </p:sp>
      <p:grpSp>
        <p:nvGrpSpPr>
          <p:cNvPr id="21" name="Groupe 20"/>
          <p:cNvGrpSpPr/>
          <p:nvPr/>
        </p:nvGrpSpPr>
        <p:grpSpPr>
          <a:xfrm>
            <a:off x="-178594" y="1595438"/>
            <a:ext cx="816769" cy="5262562"/>
            <a:chOff x="-238125" y="1595438"/>
            <a:chExt cx="1089025" cy="5262562"/>
          </a:xfrm>
        </p:grpSpPr>
        <p:sp>
          <p:nvSpPr>
            <p:cNvPr id="22" name="Oval 11"/>
            <p:cNvSpPr>
              <a:spLocks noChangeAspect="1" noChangeArrowheads="1"/>
            </p:cNvSpPr>
            <p:nvPr/>
          </p:nvSpPr>
          <p:spPr bwMode="auto">
            <a:xfrm rot="-777037">
              <a:off x="-71438" y="2454275"/>
              <a:ext cx="474663"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3" name="Oval 12"/>
            <p:cNvSpPr>
              <a:spLocks noChangeAspect="1" noChangeArrowheads="1"/>
            </p:cNvSpPr>
            <p:nvPr/>
          </p:nvSpPr>
          <p:spPr bwMode="auto">
            <a:xfrm rot="-777037">
              <a:off x="-114300" y="1595438"/>
              <a:ext cx="474663" cy="474662"/>
            </a:xfrm>
            <a:prstGeom prst="ellipse">
              <a:avLst/>
            </a:prstGeom>
            <a:solidFill>
              <a:srgbClr val="62C400">
                <a:alpha val="74902"/>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4" name="Oval 13"/>
            <p:cNvSpPr>
              <a:spLocks noChangeAspect="1" noChangeArrowheads="1"/>
            </p:cNvSpPr>
            <p:nvPr/>
          </p:nvSpPr>
          <p:spPr bwMode="auto">
            <a:xfrm rot="-777037">
              <a:off x="239713" y="5561013"/>
              <a:ext cx="473075" cy="474662"/>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5" name="Oval 14"/>
            <p:cNvSpPr>
              <a:spLocks noChangeAspect="1" noChangeArrowheads="1"/>
            </p:cNvSpPr>
            <p:nvPr/>
          </p:nvSpPr>
          <p:spPr bwMode="auto">
            <a:xfrm rot="-777037">
              <a:off x="-238125" y="5214938"/>
              <a:ext cx="474663" cy="474662"/>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6" name="Oval 15"/>
            <p:cNvSpPr>
              <a:spLocks noChangeAspect="1" noChangeArrowheads="1"/>
            </p:cNvSpPr>
            <p:nvPr/>
          </p:nvSpPr>
          <p:spPr bwMode="auto">
            <a:xfrm rot="-777037">
              <a:off x="-236538" y="4211638"/>
              <a:ext cx="473076"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7" name="Oval 16"/>
            <p:cNvSpPr>
              <a:spLocks noChangeAspect="1" noChangeArrowheads="1"/>
            </p:cNvSpPr>
            <p:nvPr/>
          </p:nvSpPr>
          <p:spPr bwMode="auto">
            <a:xfrm rot="-777037">
              <a:off x="0" y="4670425"/>
              <a:ext cx="474663"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8" name="Oval 18"/>
            <p:cNvSpPr>
              <a:spLocks noChangeAspect="1" noChangeArrowheads="1"/>
            </p:cNvSpPr>
            <p:nvPr/>
          </p:nvSpPr>
          <p:spPr bwMode="auto">
            <a:xfrm rot="-777037">
              <a:off x="-180975" y="5876925"/>
              <a:ext cx="474663"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9" name="Oval 19"/>
            <p:cNvSpPr>
              <a:spLocks noChangeAspect="1" noChangeArrowheads="1"/>
            </p:cNvSpPr>
            <p:nvPr/>
          </p:nvSpPr>
          <p:spPr bwMode="auto">
            <a:xfrm rot="-777037">
              <a:off x="254000" y="1965325"/>
              <a:ext cx="474663" cy="474663"/>
            </a:xfrm>
            <a:prstGeom prst="ellipse">
              <a:avLst/>
            </a:prstGeom>
            <a:solidFill>
              <a:srgbClr val="049ACF">
                <a:alpha val="74902"/>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0" name="Oval 20"/>
            <p:cNvSpPr>
              <a:spLocks noChangeAspect="1" noChangeArrowheads="1"/>
            </p:cNvSpPr>
            <p:nvPr/>
          </p:nvSpPr>
          <p:spPr bwMode="auto">
            <a:xfrm rot="-777037">
              <a:off x="190500" y="3805238"/>
              <a:ext cx="474663" cy="474662"/>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1" name="Oval 21"/>
            <p:cNvSpPr>
              <a:spLocks noChangeAspect="1" noChangeArrowheads="1"/>
            </p:cNvSpPr>
            <p:nvPr/>
          </p:nvSpPr>
          <p:spPr bwMode="auto">
            <a:xfrm rot="-777037">
              <a:off x="0" y="6383338"/>
              <a:ext cx="474663" cy="474662"/>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2" name="Oval 23"/>
            <p:cNvSpPr>
              <a:spLocks noChangeAspect="1" noChangeArrowheads="1"/>
            </p:cNvSpPr>
            <p:nvPr/>
          </p:nvSpPr>
          <p:spPr bwMode="auto">
            <a:xfrm rot="-777037">
              <a:off x="117475" y="3255963"/>
              <a:ext cx="473075"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3" name="Oval 24"/>
            <p:cNvSpPr>
              <a:spLocks noChangeAspect="1" noChangeArrowheads="1"/>
            </p:cNvSpPr>
            <p:nvPr/>
          </p:nvSpPr>
          <p:spPr bwMode="auto">
            <a:xfrm rot="-777037">
              <a:off x="376238" y="2722563"/>
              <a:ext cx="474662"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grpSp>
      <p:sp>
        <p:nvSpPr>
          <p:cNvPr id="34" name="Slide Number Placeholder 8"/>
          <p:cNvSpPr txBox="1">
            <a:spLocks/>
          </p:cNvSpPr>
          <p:nvPr userDrawn="1"/>
        </p:nvSpPr>
        <p:spPr>
          <a:xfrm>
            <a:off x="-35365" y="6442474"/>
            <a:ext cx="426592"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900" smtClean="0"/>
              <a:pPr/>
              <a:t>‹N°›</a:t>
            </a:fld>
            <a:endParaRPr lang="en-US" sz="900" dirty="0"/>
          </a:p>
        </p:txBody>
      </p:sp>
    </p:spTree>
    <p:extLst>
      <p:ext uri="{BB962C8B-B14F-4D97-AF65-F5344CB8AC3E}">
        <p14:creationId xmlns:p14="http://schemas.microsoft.com/office/powerpoint/2010/main" val="37610353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681CB7F-CE2C-4545-873C-24A551881BA8}" type="datetime1">
              <a:rPr lang="en-US" smtClean="0"/>
              <a:pPr/>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grpSp>
        <p:nvGrpSpPr>
          <p:cNvPr id="20" name="Groupe 19"/>
          <p:cNvGrpSpPr/>
          <p:nvPr/>
        </p:nvGrpSpPr>
        <p:grpSpPr>
          <a:xfrm>
            <a:off x="-178594" y="1595438"/>
            <a:ext cx="816769" cy="5262562"/>
            <a:chOff x="-238125" y="1595438"/>
            <a:chExt cx="1089025" cy="5262562"/>
          </a:xfrm>
        </p:grpSpPr>
        <p:sp>
          <p:nvSpPr>
            <p:cNvPr id="21" name="Oval 11"/>
            <p:cNvSpPr>
              <a:spLocks noChangeAspect="1" noChangeArrowheads="1"/>
            </p:cNvSpPr>
            <p:nvPr/>
          </p:nvSpPr>
          <p:spPr bwMode="auto">
            <a:xfrm rot="-777037">
              <a:off x="-71438" y="2454275"/>
              <a:ext cx="474663"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2" name="Oval 12"/>
            <p:cNvSpPr>
              <a:spLocks noChangeAspect="1" noChangeArrowheads="1"/>
            </p:cNvSpPr>
            <p:nvPr/>
          </p:nvSpPr>
          <p:spPr bwMode="auto">
            <a:xfrm rot="-777037">
              <a:off x="-114300" y="1595438"/>
              <a:ext cx="474663" cy="474662"/>
            </a:xfrm>
            <a:prstGeom prst="ellipse">
              <a:avLst/>
            </a:prstGeom>
            <a:solidFill>
              <a:srgbClr val="62C400">
                <a:alpha val="74902"/>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3" name="Oval 13"/>
            <p:cNvSpPr>
              <a:spLocks noChangeAspect="1" noChangeArrowheads="1"/>
            </p:cNvSpPr>
            <p:nvPr/>
          </p:nvSpPr>
          <p:spPr bwMode="auto">
            <a:xfrm rot="-777037">
              <a:off x="239713" y="5561013"/>
              <a:ext cx="473075" cy="474662"/>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4" name="Oval 14"/>
            <p:cNvSpPr>
              <a:spLocks noChangeAspect="1" noChangeArrowheads="1"/>
            </p:cNvSpPr>
            <p:nvPr/>
          </p:nvSpPr>
          <p:spPr bwMode="auto">
            <a:xfrm rot="-777037">
              <a:off x="-238125" y="5214938"/>
              <a:ext cx="474663" cy="474662"/>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5" name="Oval 15"/>
            <p:cNvSpPr>
              <a:spLocks noChangeAspect="1" noChangeArrowheads="1"/>
            </p:cNvSpPr>
            <p:nvPr/>
          </p:nvSpPr>
          <p:spPr bwMode="auto">
            <a:xfrm rot="-777037">
              <a:off x="-236538" y="4211638"/>
              <a:ext cx="473076"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6" name="Oval 16"/>
            <p:cNvSpPr>
              <a:spLocks noChangeAspect="1" noChangeArrowheads="1"/>
            </p:cNvSpPr>
            <p:nvPr/>
          </p:nvSpPr>
          <p:spPr bwMode="auto">
            <a:xfrm rot="-777037">
              <a:off x="0" y="4670425"/>
              <a:ext cx="474663"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7" name="Oval 18"/>
            <p:cNvSpPr>
              <a:spLocks noChangeAspect="1" noChangeArrowheads="1"/>
            </p:cNvSpPr>
            <p:nvPr/>
          </p:nvSpPr>
          <p:spPr bwMode="auto">
            <a:xfrm rot="-777037">
              <a:off x="-180975" y="5876925"/>
              <a:ext cx="474663"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8" name="Oval 19"/>
            <p:cNvSpPr>
              <a:spLocks noChangeAspect="1" noChangeArrowheads="1"/>
            </p:cNvSpPr>
            <p:nvPr/>
          </p:nvSpPr>
          <p:spPr bwMode="auto">
            <a:xfrm rot="-777037">
              <a:off x="254000" y="1965325"/>
              <a:ext cx="474663" cy="474663"/>
            </a:xfrm>
            <a:prstGeom prst="ellipse">
              <a:avLst/>
            </a:prstGeom>
            <a:solidFill>
              <a:srgbClr val="049ACF">
                <a:alpha val="74902"/>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9" name="Oval 20"/>
            <p:cNvSpPr>
              <a:spLocks noChangeAspect="1" noChangeArrowheads="1"/>
            </p:cNvSpPr>
            <p:nvPr/>
          </p:nvSpPr>
          <p:spPr bwMode="auto">
            <a:xfrm rot="-777037">
              <a:off x="190500" y="3805238"/>
              <a:ext cx="474663" cy="474662"/>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0" name="Oval 21"/>
            <p:cNvSpPr>
              <a:spLocks noChangeAspect="1" noChangeArrowheads="1"/>
            </p:cNvSpPr>
            <p:nvPr/>
          </p:nvSpPr>
          <p:spPr bwMode="auto">
            <a:xfrm rot="-777037">
              <a:off x="0" y="6383338"/>
              <a:ext cx="474663" cy="474662"/>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1" name="Oval 23"/>
            <p:cNvSpPr>
              <a:spLocks noChangeAspect="1" noChangeArrowheads="1"/>
            </p:cNvSpPr>
            <p:nvPr/>
          </p:nvSpPr>
          <p:spPr bwMode="auto">
            <a:xfrm rot="-777037">
              <a:off x="117475" y="3255963"/>
              <a:ext cx="473075"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2" name="Oval 24"/>
            <p:cNvSpPr>
              <a:spLocks noChangeAspect="1" noChangeArrowheads="1"/>
            </p:cNvSpPr>
            <p:nvPr/>
          </p:nvSpPr>
          <p:spPr bwMode="auto">
            <a:xfrm rot="-777037">
              <a:off x="376238" y="2722563"/>
              <a:ext cx="474662"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grpSp>
      <p:sp>
        <p:nvSpPr>
          <p:cNvPr id="33" name="Slide Number Placeholder 8"/>
          <p:cNvSpPr txBox="1">
            <a:spLocks/>
          </p:cNvSpPr>
          <p:nvPr userDrawn="1"/>
        </p:nvSpPr>
        <p:spPr>
          <a:xfrm>
            <a:off x="-35365" y="6442474"/>
            <a:ext cx="426592"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900" smtClean="0"/>
              <a:pPr/>
              <a:t>‹N°›</a:t>
            </a:fld>
            <a:endParaRPr lang="en-US" sz="900" dirty="0"/>
          </a:p>
        </p:txBody>
      </p:sp>
    </p:spTree>
    <p:extLst>
      <p:ext uri="{BB962C8B-B14F-4D97-AF65-F5344CB8AC3E}">
        <p14:creationId xmlns:p14="http://schemas.microsoft.com/office/powerpoint/2010/main" val="39164420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E2EC49D-494C-46F8-B68D-1067634874FF}" type="datetime1">
              <a:rPr lang="en-US" smtClean="0"/>
              <a:pPr/>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grpSp>
        <p:nvGrpSpPr>
          <p:cNvPr id="20" name="Groupe 19"/>
          <p:cNvGrpSpPr/>
          <p:nvPr/>
        </p:nvGrpSpPr>
        <p:grpSpPr>
          <a:xfrm>
            <a:off x="-178594" y="1595438"/>
            <a:ext cx="816769" cy="5262562"/>
            <a:chOff x="-238125" y="1595438"/>
            <a:chExt cx="1089025" cy="5262562"/>
          </a:xfrm>
        </p:grpSpPr>
        <p:sp>
          <p:nvSpPr>
            <p:cNvPr id="21" name="Oval 11"/>
            <p:cNvSpPr>
              <a:spLocks noChangeAspect="1" noChangeArrowheads="1"/>
            </p:cNvSpPr>
            <p:nvPr/>
          </p:nvSpPr>
          <p:spPr bwMode="auto">
            <a:xfrm rot="-777037">
              <a:off x="-71438" y="2454275"/>
              <a:ext cx="474663"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2" name="Oval 12"/>
            <p:cNvSpPr>
              <a:spLocks noChangeAspect="1" noChangeArrowheads="1"/>
            </p:cNvSpPr>
            <p:nvPr/>
          </p:nvSpPr>
          <p:spPr bwMode="auto">
            <a:xfrm rot="-777037">
              <a:off x="-114300" y="1595438"/>
              <a:ext cx="474663" cy="474662"/>
            </a:xfrm>
            <a:prstGeom prst="ellipse">
              <a:avLst/>
            </a:prstGeom>
            <a:solidFill>
              <a:srgbClr val="62C400">
                <a:alpha val="74902"/>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3" name="Oval 13"/>
            <p:cNvSpPr>
              <a:spLocks noChangeAspect="1" noChangeArrowheads="1"/>
            </p:cNvSpPr>
            <p:nvPr/>
          </p:nvSpPr>
          <p:spPr bwMode="auto">
            <a:xfrm rot="-777037">
              <a:off x="239713" y="5561013"/>
              <a:ext cx="473075" cy="474662"/>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4" name="Oval 14"/>
            <p:cNvSpPr>
              <a:spLocks noChangeAspect="1" noChangeArrowheads="1"/>
            </p:cNvSpPr>
            <p:nvPr/>
          </p:nvSpPr>
          <p:spPr bwMode="auto">
            <a:xfrm rot="-777037">
              <a:off x="-238125" y="5214938"/>
              <a:ext cx="474663" cy="474662"/>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5" name="Oval 15"/>
            <p:cNvSpPr>
              <a:spLocks noChangeAspect="1" noChangeArrowheads="1"/>
            </p:cNvSpPr>
            <p:nvPr/>
          </p:nvSpPr>
          <p:spPr bwMode="auto">
            <a:xfrm rot="-777037">
              <a:off x="-236538" y="4211638"/>
              <a:ext cx="473076"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6" name="Oval 16"/>
            <p:cNvSpPr>
              <a:spLocks noChangeAspect="1" noChangeArrowheads="1"/>
            </p:cNvSpPr>
            <p:nvPr/>
          </p:nvSpPr>
          <p:spPr bwMode="auto">
            <a:xfrm rot="-777037">
              <a:off x="0" y="4670425"/>
              <a:ext cx="474663"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7" name="Oval 18"/>
            <p:cNvSpPr>
              <a:spLocks noChangeAspect="1" noChangeArrowheads="1"/>
            </p:cNvSpPr>
            <p:nvPr/>
          </p:nvSpPr>
          <p:spPr bwMode="auto">
            <a:xfrm rot="-777037">
              <a:off x="-180975" y="5876925"/>
              <a:ext cx="474663"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8" name="Oval 19"/>
            <p:cNvSpPr>
              <a:spLocks noChangeAspect="1" noChangeArrowheads="1"/>
            </p:cNvSpPr>
            <p:nvPr/>
          </p:nvSpPr>
          <p:spPr bwMode="auto">
            <a:xfrm rot="-777037">
              <a:off x="254000" y="1965325"/>
              <a:ext cx="474663" cy="474663"/>
            </a:xfrm>
            <a:prstGeom prst="ellipse">
              <a:avLst/>
            </a:prstGeom>
            <a:solidFill>
              <a:srgbClr val="049ACF">
                <a:alpha val="74902"/>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29" name="Oval 20"/>
            <p:cNvSpPr>
              <a:spLocks noChangeAspect="1" noChangeArrowheads="1"/>
            </p:cNvSpPr>
            <p:nvPr/>
          </p:nvSpPr>
          <p:spPr bwMode="auto">
            <a:xfrm rot="-777037">
              <a:off x="190500" y="3805238"/>
              <a:ext cx="474663" cy="474662"/>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0" name="Oval 21"/>
            <p:cNvSpPr>
              <a:spLocks noChangeAspect="1" noChangeArrowheads="1"/>
            </p:cNvSpPr>
            <p:nvPr/>
          </p:nvSpPr>
          <p:spPr bwMode="auto">
            <a:xfrm rot="-777037">
              <a:off x="0" y="6383338"/>
              <a:ext cx="474663" cy="474662"/>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1" name="Oval 23"/>
            <p:cNvSpPr>
              <a:spLocks noChangeAspect="1" noChangeArrowheads="1"/>
            </p:cNvSpPr>
            <p:nvPr/>
          </p:nvSpPr>
          <p:spPr bwMode="auto">
            <a:xfrm rot="-777037">
              <a:off x="117475" y="3255963"/>
              <a:ext cx="473075" cy="473075"/>
            </a:xfrm>
            <a:prstGeom prst="ellipse">
              <a:avLst/>
            </a:prstGeom>
            <a:solidFill>
              <a:srgbClr val="049ACF">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sp>
          <p:nvSpPr>
            <p:cNvPr id="32" name="Oval 24"/>
            <p:cNvSpPr>
              <a:spLocks noChangeAspect="1" noChangeArrowheads="1"/>
            </p:cNvSpPr>
            <p:nvPr/>
          </p:nvSpPr>
          <p:spPr bwMode="auto">
            <a:xfrm rot="-777037">
              <a:off x="376238" y="2722563"/>
              <a:ext cx="474662" cy="473075"/>
            </a:xfrm>
            <a:prstGeom prst="ellipse">
              <a:avLst/>
            </a:prstGeom>
            <a:solidFill>
              <a:srgbClr val="62C400">
                <a:alpha val="75000"/>
              </a:srgbClr>
            </a:solidFill>
            <a:ln w="9525">
              <a:solidFill>
                <a:schemeClr val="bg1"/>
              </a:solidFill>
              <a:round/>
              <a:headEnd/>
              <a:tailEnd/>
            </a:ln>
            <a:effectLst>
              <a:outerShdw blurRad="63500" dist="107763" dir="2700000" algn="ctr" rotWithShape="0">
                <a:schemeClr val="bg2">
                  <a:alpha val="50000"/>
                </a:schemeClr>
              </a:outerShdw>
            </a:effectLst>
          </p:spPr>
          <p:txBody>
            <a:bodyPr wrap="none" anchor="ctr"/>
            <a:lstStyle/>
            <a:p>
              <a:endParaRPr lang="fr-FR" sz="1350"/>
            </a:p>
          </p:txBody>
        </p:sp>
      </p:grpSp>
      <p:sp>
        <p:nvSpPr>
          <p:cNvPr id="33" name="Slide Number Placeholder 8"/>
          <p:cNvSpPr txBox="1">
            <a:spLocks/>
          </p:cNvSpPr>
          <p:nvPr userDrawn="1"/>
        </p:nvSpPr>
        <p:spPr>
          <a:xfrm>
            <a:off x="-35365" y="6442474"/>
            <a:ext cx="426592"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900" smtClean="0"/>
              <a:pPr/>
              <a:t>‹N°›</a:t>
            </a:fld>
            <a:endParaRPr lang="en-US" sz="900" dirty="0"/>
          </a:p>
        </p:txBody>
      </p:sp>
    </p:spTree>
    <p:extLst>
      <p:ext uri="{BB962C8B-B14F-4D97-AF65-F5344CB8AC3E}">
        <p14:creationId xmlns:p14="http://schemas.microsoft.com/office/powerpoint/2010/main" val="2324900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 de chapitre_variante">
    <p:spTree>
      <p:nvGrpSpPr>
        <p:cNvPr id="1" name=""/>
        <p:cNvGrpSpPr/>
        <p:nvPr/>
      </p:nvGrpSpPr>
      <p:grpSpPr>
        <a:xfrm>
          <a:off x="0" y="0"/>
          <a:ext cx="0" cy="0"/>
          <a:chOff x="0" y="0"/>
          <a:chExt cx="0" cy="0"/>
        </a:xfrm>
      </p:grpSpPr>
      <p:pic>
        <p:nvPicPr>
          <p:cNvPr id="15" name="Picture 8" descr="E:\Dossier-Pierre\Les Marques\Auxilia\New-Identité-Auxilia-Mars-2016\Modèles-Word-PPT\Sources\Ornement-Auxilia.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043" y="6340302"/>
            <a:ext cx="9233555" cy="545082"/>
          </a:xfrm>
          <a:prstGeom prst="rect">
            <a:avLst/>
          </a:prstGeom>
          <a:noFill/>
          <a:extLst>
            <a:ext uri="{909E8E84-426E-40DD-AFC4-6F175D3DCCD1}">
              <a14:hiddenFill xmlns:a14="http://schemas.microsoft.com/office/drawing/2010/main">
                <a:solidFill>
                  <a:srgbClr val="FFFFFF"/>
                </a:solidFill>
              </a14:hiddenFill>
            </a:ext>
          </a:extLst>
        </p:spPr>
      </p:pic>
      <p:sp>
        <p:nvSpPr>
          <p:cNvPr id="20" name="Titre 1"/>
          <p:cNvSpPr>
            <a:spLocks noGrp="1"/>
          </p:cNvSpPr>
          <p:nvPr>
            <p:ph type="ctrTitle" hasCustomPrompt="1"/>
          </p:nvPr>
        </p:nvSpPr>
        <p:spPr>
          <a:xfrm>
            <a:off x="1763688" y="2852936"/>
            <a:ext cx="5832648" cy="504056"/>
          </a:xfrm>
        </p:spPr>
        <p:txBody>
          <a:bodyPr/>
          <a:lstStyle>
            <a:lvl1pPr marL="0" marR="0" indent="0" algn="l" defTabSz="914400" rtl="0" eaLnBrk="1" fontAlgn="base" latinLnBrk="0" hangingPunct="1">
              <a:lnSpc>
                <a:spcPct val="90000"/>
              </a:lnSpc>
              <a:spcBef>
                <a:spcPct val="0"/>
              </a:spcBef>
              <a:spcAft>
                <a:spcPct val="0"/>
              </a:spcAft>
              <a:buClrTx/>
              <a:buSzTx/>
              <a:buFontTx/>
              <a:buNone/>
              <a:tabLst/>
              <a:defRPr sz="3200" b="0" spc="100" baseline="0">
                <a:solidFill>
                  <a:srgbClr val="6F7D7F"/>
                </a:solidFill>
              </a:defRPr>
            </a:lvl1pPr>
          </a:lstStyle>
          <a:p>
            <a:r>
              <a:rPr lang="fr-FR" sz="3200" b="1" dirty="0">
                <a:solidFill>
                  <a:srgbClr val="E7484A"/>
                </a:solidFill>
                <a:latin typeface="Century Gothic" panose="020B0502020202020204" pitchFamily="34" charset="0"/>
              </a:rPr>
              <a:t>/ </a:t>
            </a:r>
            <a:r>
              <a:rPr lang="fr-FR" dirty="0"/>
              <a:t>MODIFIER LE STYLE DU TITRE</a:t>
            </a:r>
          </a:p>
        </p:txBody>
      </p:sp>
      <p:sp>
        <p:nvSpPr>
          <p:cNvPr id="21" name="Sous-titre 2"/>
          <p:cNvSpPr>
            <a:spLocks noGrp="1"/>
          </p:cNvSpPr>
          <p:nvPr>
            <p:ph type="subTitle" idx="1"/>
          </p:nvPr>
        </p:nvSpPr>
        <p:spPr>
          <a:xfrm>
            <a:off x="1723229" y="3501008"/>
            <a:ext cx="5585074" cy="360040"/>
          </a:xfrm>
          <a:prstGeom prst="rect">
            <a:avLst/>
          </a:prstGeom>
        </p:spPr>
        <p:txBody>
          <a:bodyPr/>
          <a:lstStyle>
            <a:lvl1pPr marL="0" indent="0" algn="l">
              <a:buNone/>
              <a:defRPr sz="1600">
                <a:solidFill>
                  <a:srgbClr val="6F7D7F"/>
                </a:solidFill>
                <a:latin typeface="Century Gothic" panose="020B0502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dirty="0"/>
              <a:t>Cliquez pour modifier le style des sous-titres du masque</a:t>
            </a:r>
          </a:p>
        </p:txBody>
      </p:sp>
      <p:sp>
        <p:nvSpPr>
          <p:cNvPr id="8" name="Rectangle 55"/>
          <p:cNvSpPr>
            <a:spLocks noGrp="1" noChangeArrowheads="1"/>
          </p:cNvSpPr>
          <p:nvPr>
            <p:ph type="sldNum" sz="quarter" idx="10"/>
          </p:nvPr>
        </p:nvSpPr>
        <p:spPr>
          <a:xfrm>
            <a:off x="8316416" y="6375400"/>
            <a:ext cx="683568" cy="482600"/>
          </a:xfrm>
        </p:spPr>
        <p:txBody>
          <a:bodyPr anchor="ctr"/>
          <a:lstStyle>
            <a:lvl1pPr algn="r">
              <a:defRPr b="1">
                <a:solidFill>
                  <a:srgbClr val="6F7D7F"/>
                </a:solidFill>
                <a:latin typeface="Century Gothic" panose="020B0502020202020204" pitchFamily="34" charset="0"/>
              </a:defRPr>
            </a:lvl1pPr>
          </a:lstStyle>
          <a:p>
            <a:pPr>
              <a:defRPr/>
            </a:pPr>
            <a:fld id="{CDCB7E79-7534-4DF6-89EF-0DB26872B00E}" type="slidenum">
              <a:rPr lang="fr-FR" smtClean="0"/>
              <a:pPr>
                <a:defRPr/>
              </a:pPr>
              <a:t>‹N°›</a:t>
            </a:fld>
            <a:endParaRPr lang="fr-FR" dirty="0"/>
          </a:p>
        </p:txBody>
      </p:sp>
    </p:spTree>
    <p:extLst>
      <p:ext uri="{BB962C8B-B14F-4D97-AF65-F5344CB8AC3E}">
        <p14:creationId xmlns:p14="http://schemas.microsoft.com/office/powerpoint/2010/main" val="3410959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Fin et remerciement">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547664" y="3645024"/>
            <a:ext cx="5976664" cy="2481139"/>
          </a:xfrm>
          <a:prstGeom prst="rect">
            <a:avLst/>
          </a:prstGeom>
        </p:spPr>
        <p:txBody>
          <a:bodyPr/>
          <a:lstStyle>
            <a:lvl1pPr marL="0" indent="0">
              <a:lnSpc>
                <a:spcPct val="90000"/>
              </a:lnSpc>
              <a:spcBef>
                <a:spcPts val="0"/>
              </a:spcBef>
              <a:defRPr sz="1400" b="1">
                <a:solidFill>
                  <a:srgbClr val="E7484A"/>
                </a:solidFill>
                <a:latin typeface="Century Gothic" panose="020B0502020202020204" pitchFamily="34" charset="0"/>
              </a:defRPr>
            </a:lvl1pPr>
            <a:lvl2pPr marL="0" indent="0">
              <a:spcBef>
                <a:spcPts val="0"/>
              </a:spcBef>
              <a:buClr>
                <a:schemeClr val="accent2"/>
              </a:buClr>
              <a:buSzPct val="100000"/>
              <a:buFontTx/>
              <a:buNone/>
              <a:defRPr b="1">
                <a:latin typeface="Century Gothic" panose="020B0502020202020204" pitchFamily="34" charset="0"/>
              </a:defRPr>
            </a:lvl2pPr>
            <a:lvl3pPr marL="0" indent="0">
              <a:lnSpc>
                <a:spcPct val="90000"/>
              </a:lnSpc>
              <a:spcBef>
                <a:spcPts val="0"/>
              </a:spcBef>
              <a:buClr>
                <a:schemeClr val="accent2"/>
              </a:buClr>
              <a:buFontTx/>
              <a:buNone/>
              <a:defRPr sz="1200" b="1">
                <a:solidFill>
                  <a:srgbClr val="E7484A"/>
                </a:solidFill>
                <a:latin typeface="Century Gothic" panose="020B0502020202020204" pitchFamily="34" charset="0"/>
              </a:defRPr>
            </a:lvl3pPr>
            <a:lvl4pPr>
              <a:defRPr sz="1000">
                <a:latin typeface="Century Gothic" panose="020B0502020202020204" pitchFamily="34" charset="0"/>
              </a:defRPr>
            </a:lvl4pPr>
            <a:lvl5pPr>
              <a:defRPr sz="1000">
                <a:latin typeface="Century Gothic" panose="020B0502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pied de page 10"/>
          <p:cNvSpPr>
            <a:spLocks noGrp="1"/>
          </p:cNvSpPr>
          <p:nvPr>
            <p:ph type="ftr" sz="quarter" idx="11"/>
          </p:nvPr>
        </p:nvSpPr>
        <p:spPr>
          <a:xfrm rot="16200000">
            <a:off x="-1516645" y="3965091"/>
            <a:ext cx="3780160" cy="476250"/>
          </a:xfrm>
        </p:spPr>
        <p:txBody>
          <a:bodyPr/>
          <a:lstStyle>
            <a:lvl1pPr algn="l">
              <a:defRPr>
                <a:solidFill>
                  <a:schemeClr val="accent1"/>
                </a:solidFill>
              </a:defRPr>
            </a:lvl1pPr>
          </a:lstStyle>
          <a:p>
            <a:pPr>
              <a:defRPr/>
            </a:pPr>
            <a:endParaRPr lang="fr-FR">
              <a:solidFill>
                <a:srgbClr val="A5BECB"/>
              </a:solidFill>
            </a:endParaRPr>
          </a:p>
        </p:txBody>
      </p:sp>
      <p:sp>
        <p:nvSpPr>
          <p:cNvPr id="12" name="Rectangle 2"/>
          <p:cNvSpPr txBox="1">
            <a:spLocks noChangeArrowheads="1"/>
          </p:cNvSpPr>
          <p:nvPr/>
        </p:nvSpPr>
        <p:spPr bwMode="auto">
          <a:xfrm>
            <a:off x="2187470" y="2636912"/>
            <a:ext cx="4752528" cy="540060"/>
          </a:xfrm>
          <a:prstGeom prst="rect">
            <a:avLst/>
          </a:prstGeom>
          <a:noFill/>
          <a:ln w="9525">
            <a:noFill/>
            <a:miter lim="800000"/>
            <a:headEnd/>
            <a:tailEnd/>
          </a:ln>
        </p:spPr>
        <p:txBody>
          <a:bodyPr/>
          <a:lstStyle/>
          <a:p>
            <a:pPr algn="ctr" fontAlgn="base">
              <a:lnSpc>
                <a:spcPct val="90000"/>
              </a:lnSpc>
              <a:spcBef>
                <a:spcPct val="0"/>
              </a:spcBef>
              <a:spcAft>
                <a:spcPct val="0"/>
              </a:spcAft>
              <a:defRPr/>
            </a:pPr>
            <a:r>
              <a:rPr lang="fr-FR" sz="2400" kern="0" spc="100" dirty="0">
                <a:solidFill>
                  <a:srgbClr val="E7484A"/>
                </a:solidFill>
                <a:latin typeface="Century Gothic" panose="020B0502020202020204" pitchFamily="34" charset="0"/>
              </a:rPr>
              <a:t>Merci de votre attention</a:t>
            </a:r>
          </a:p>
        </p:txBody>
      </p:sp>
      <p:pic>
        <p:nvPicPr>
          <p:cNvPr id="1027" name="Picture 3" descr="E:\Dossier-Pierre\Les Marques\Auxilia\New-Identité-Auxilia-Mars-2016\Auxilia_Logo\Auxilia_Logo\Auxilia_Logo_CMJN\Auxilia_Logo_CMJN.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87824" y="988655"/>
            <a:ext cx="2883291" cy="13713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E:\Dossier-Pierre\Les Marques\Auxilia\New-Identité-Auxilia-Mars-2016\Modèles-Word-PPT\Sources\Ornement-Auxilia.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043" y="6340302"/>
            <a:ext cx="9233555" cy="54508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411760" y="3573016"/>
            <a:ext cx="1195553" cy="108012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55"/>
          <p:cNvSpPr>
            <a:spLocks noGrp="1" noChangeArrowheads="1"/>
          </p:cNvSpPr>
          <p:nvPr>
            <p:ph type="sldNum" sz="quarter" idx="10"/>
          </p:nvPr>
        </p:nvSpPr>
        <p:spPr>
          <a:xfrm>
            <a:off x="8316416" y="6375400"/>
            <a:ext cx="683568" cy="482600"/>
          </a:xfrm>
        </p:spPr>
        <p:txBody>
          <a:bodyPr anchor="ctr"/>
          <a:lstStyle>
            <a:lvl1pPr algn="r">
              <a:defRPr b="1">
                <a:solidFill>
                  <a:srgbClr val="6F7D7F"/>
                </a:solidFill>
                <a:latin typeface="Century Gothic" panose="020B0502020202020204" pitchFamily="34" charset="0"/>
              </a:defRPr>
            </a:lvl1pPr>
          </a:lstStyle>
          <a:p>
            <a:pPr>
              <a:defRPr/>
            </a:pPr>
            <a:fld id="{CDCB7E79-7534-4DF6-89EF-0DB26872B00E}" type="slidenum">
              <a:rPr lang="fr-FR" smtClean="0"/>
              <a:pPr>
                <a:defRPr/>
              </a:pPr>
              <a:t>‹N°›</a:t>
            </a:fld>
            <a:endParaRPr lang="fr-FR" dirty="0"/>
          </a:p>
        </p:txBody>
      </p:sp>
    </p:spTree>
    <p:extLst>
      <p:ext uri="{BB962C8B-B14F-4D97-AF65-F5344CB8AC3E}">
        <p14:creationId xmlns:p14="http://schemas.microsoft.com/office/powerpoint/2010/main" val="411927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apo texte">
    <p:spTree>
      <p:nvGrpSpPr>
        <p:cNvPr id="1" name=""/>
        <p:cNvGrpSpPr/>
        <p:nvPr/>
      </p:nvGrpSpPr>
      <p:grpSpPr>
        <a:xfrm>
          <a:off x="0" y="0"/>
          <a:ext cx="0" cy="0"/>
          <a:chOff x="0" y="0"/>
          <a:chExt cx="0" cy="0"/>
        </a:xfrm>
      </p:grpSpPr>
      <p:pic>
        <p:nvPicPr>
          <p:cNvPr id="5" name="Image 2"/>
          <p:cNvPicPr>
            <a:picLocks noChangeAspect="1" noChangeArrowheads="1"/>
          </p:cNvPicPr>
          <p:nvPr userDrawn="1"/>
        </p:nvPicPr>
        <p:blipFill>
          <a:blip r:embed="rId2"/>
          <a:srcRect/>
          <a:stretch>
            <a:fillRect/>
          </a:stretch>
        </p:blipFill>
        <p:spPr bwMode="auto">
          <a:xfrm>
            <a:off x="419100" y="1041400"/>
            <a:ext cx="8293100" cy="63500"/>
          </a:xfrm>
          <a:prstGeom prst="rect">
            <a:avLst/>
          </a:prstGeom>
          <a:noFill/>
          <a:ln w="9525">
            <a:noFill/>
            <a:miter lim="800000"/>
            <a:headEnd/>
            <a:tailEnd/>
          </a:ln>
        </p:spPr>
      </p:pic>
      <p:sp>
        <p:nvSpPr>
          <p:cNvPr id="4" name="Espace réservé du texte 3"/>
          <p:cNvSpPr>
            <a:spLocks noGrp="1"/>
          </p:cNvSpPr>
          <p:nvPr>
            <p:ph type="body" sz="quarter" idx="14"/>
          </p:nvPr>
        </p:nvSpPr>
        <p:spPr>
          <a:xfrm>
            <a:off x="431800" y="1512888"/>
            <a:ext cx="8280400" cy="4537075"/>
          </a:xfrm>
          <a:prstGeom prst="rect">
            <a:avLst/>
          </a:prstGeom>
        </p:spPr>
        <p:txBody>
          <a:bodyPr/>
          <a:lstStyle>
            <a:lvl1pPr marL="0" indent="0">
              <a:defRPr sz="1800" baseline="0">
                <a:solidFill>
                  <a:srgbClr val="2E2D30"/>
                </a:solidFill>
              </a:defRPr>
            </a:lvl1pPr>
            <a:lvl2pPr marL="0" indent="0">
              <a:spcBef>
                <a:spcPts val="2000"/>
              </a:spcBef>
              <a:buNone/>
              <a:defRPr sz="1300" b="1">
                <a:solidFill>
                  <a:schemeClr val="accent1"/>
                </a:solidFill>
              </a:defRPr>
            </a:lvl2pPr>
            <a:lvl3pPr marL="171450" indent="-171450">
              <a:buClr>
                <a:schemeClr val="accent3"/>
              </a:buClr>
              <a:buSzPct val="100000"/>
              <a:buFont typeface="Courier New"/>
              <a:buChar char="o"/>
              <a:defRPr sz="1200">
                <a:solidFill>
                  <a:srgbClr val="2E2D30"/>
                </a:solidFill>
              </a:defRPr>
            </a:lvl3pPr>
            <a:lvl4pPr marL="438150" indent="-228600">
              <a:buClr>
                <a:schemeClr val="accent3"/>
              </a:buClr>
              <a:buFont typeface="Wingdings" charset="2"/>
              <a:buChar char="§"/>
              <a:defRPr/>
            </a:lvl4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7" name="Titre 6"/>
          <p:cNvSpPr>
            <a:spLocks noGrp="1"/>
          </p:cNvSpPr>
          <p:nvPr>
            <p:ph type="title"/>
          </p:nvPr>
        </p:nvSpPr>
        <p:spPr>
          <a:xfrm>
            <a:off x="552876" y="19011"/>
            <a:ext cx="8281988" cy="1080000"/>
          </a:xfrm>
          <a:prstGeom prst="rect">
            <a:avLst/>
          </a:prstGeom>
        </p:spPr>
        <p:txBody>
          <a:bodyPr vert="horz" anchor="ctr"/>
          <a:lstStyle>
            <a:lvl1pPr>
              <a:defRPr sz="2600" b="1">
                <a:solidFill>
                  <a:schemeClr val="accent1"/>
                </a:solidFill>
              </a:defRPr>
            </a:lvl1pPr>
          </a:lstStyle>
          <a:p>
            <a:r>
              <a:rPr lang="fr-FR"/>
              <a:t>Modifiez le style du titre</a:t>
            </a:r>
            <a:endParaRPr lang="fr-FR" dirty="0"/>
          </a:p>
        </p:txBody>
      </p:sp>
      <p:sp>
        <p:nvSpPr>
          <p:cNvPr id="6" name="Slide Number Placeholder 2">
            <a:extLst>
              <a:ext uri="{FF2B5EF4-FFF2-40B4-BE49-F238E27FC236}">
                <a16:creationId xmlns="" xmlns:a16="http://schemas.microsoft.com/office/drawing/2014/main" id="{5941A264-A01F-E84F-B8ED-FD9DB0F3F92E}"/>
              </a:ext>
            </a:extLst>
          </p:cNvPr>
          <p:cNvSpPr>
            <a:spLocks noGrp="1"/>
          </p:cNvSpPr>
          <p:nvPr>
            <p:ph type="sldNum" sz="quarter" idx="15"/>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2050E755-E5A6-4DB0-93D4-CA74E90C6E94}" type="slidenum">
              <a:rPr lang="fr-FR"/>
              <a:pPr/>
              <a:t>‹N°›</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Ecran ouverture 2">
    <p:spTree>
      <p:nvGrpSpPr>
        <p:cNvPr id="1" name=""/>
        <p:cNvGrpSpPr/>
        <p:nvPr/>
      </p:nvGrpSpPr>
      <p:grpSpPr>
        <a:xfrm>
          <a:off x="0" y="0"/>
          <a:ext cx="0" cy="0"/>
          <a:chOff x="0" y="0"/>
          <a:chExt cx="0" cy="0"/>
        </a:xfrm>
      </p:grpSpPr>
      <p:sp>
        <p:nvSpPr>
          <p:cNvPr id="6" name="Rectangle 4"/>
          <p:cNvSpPr>
            <a:spLocks noChangeArrowheads="1"/>
          </p:cNvSpPr>
          <p:nvPr userDrawn="1"/>
        </p:nvSpPr>
        <p:spPr bwMode="auto">
          <a:xfrm>
            <a:off x="1588" y="0"/>
            <a:ext cx="9140825" cy="3889375"/>
          </a:xfrm>
          <a:prstGeom prst="rect">
            <a:avLst/>
          </a:prstGeom>
          <a:solidFill>
            <a:schemeClr val="accent1"/>
          </a:solidFill>
          <a:ln w="9525" algn="ctr">
            <a:noFill/>
            <a:round/>
            <a:headEnd/>
            <a:tailEnd/>
          </a:ln>
        </p:spPr>
        <p:txBody>
          <a:bodyPr/>
          <a:lstStyle/>
          <a:p>
            <a:endParaRPr lang="fr-FR">
              <a:solidFill>
                <a:srgbClr val="000000"/>
              </a:solidFill>
              <a:latin typeface="Futura Std Book" pitchFamily="34" charset="0"/>
            </a:endParaRPr>
          </a:p>
        </p:txBody>
      </p:sp>
      <p:pic>
        <p:nvPicPr>
          <p:cNvPr id="7" name="Image 2">
            <a:extLst>
              <a:ext uri="{FF2B5EF4-FFF2-40B4-BE49-F238E27FC236}">
                <a16:creationId xmlns="" xmlns:a16="http://schemas.microsoft.com/office/drawing/2014/main" id="{705A8095-AAAF-C243-860A-FFAAF07A97BF}"/>
              </a:ext>
            </a:extLst>
          </p:cNvPr>
          <p:cNvPicPr>
            <a:picLocks noChangeAspect="1"/>
          </p:cNvPicPr>
          <p:nvPr userDrawn="1"/>
        </p:nvPicPr>
        <p:blipFill>
          <a:blip r:embed="rId2" cstate="email">
            <a:duotone>
              <a:prstClr val="black"/>
              <a:schemeClr val="bg1">
                <a:lumMod val="50000"/>
                <a:tint val="45000"/>
                <a:satMod val="400000"/>
              </a:schemeClr>
            </a:duotone>
            <a:extLst>
              <a:ext uri="{28A0092B-C50C-407E-A947-70E740481C1C}">
                <a14:useLocalDpi xmlns:a14="http://schemas.microsoft.com/office/drawing/2010/main"/>
              </a:ext>
            </a:extLst>
          </a:blip>
          <a:stretch>
            <a:fillRect/>
          </a:stretch>
        </p:blipFill>
        <p:spPr>
          <a:xfrm>
            <a:off x="430214" y="5528284"/>
            <a:ext cx="7578058" cy="36000"/>
          </a:xfrm>
          <a:prstGeom prst="rect">
            <a:avLst/>
          </a:prstGeom>
        </p:spPr>
      </p:pic>
      <p:pic>
        <p:nvPicPr>
          <p:cNvPr id="8" name="Image 3"/>
          <p:cNvPicPr>
            <a:picLocks noChangeAspect="1" noChangeArrowheads="1"/>
          </p:cNvPicPr>
          <p:nvPr userDrawn="1"/>
        </p:nvPicPr>
        <p:blipFill>
          <a:blip r:embed="rId3"/>
          <a:srcRect t="-2" b="-15451"/>
          <a:stretch>
            <a:fillRect/>
          </a:stretch>
        </p:blipFill>
        <p:spPr bwMode="auto">
          <a:xfrm>
            <a:off x="431800" y="569913"/>
            <a:ext cx="8283575" cy="46037"/>
          </a:xfrm>
          <a:prstGeom prst="rect">
            <a:avLst/>
          </a:prstGeom>
          <a:noFill/>
          <a:ln w="9525">
            <a:noFill/>
            <a:miter lim="800000"/>
            <a:headEnd/>
            <a:tailEnd/>
          </a:ln>
        </p:spPr>
      </p:pic>
      <p:pic>
        <p:nvPicPr>
          <p:cNvPr id="9" name="Image 6"/>
          <p:cNvPicPr>
            <a:picLocks noChangeAspect="1" noChangeArrowheads="1"/>
          </p:cNvPicPr>
          <p:nvPr userDrawn="1"/>
        </p:nvPicPr>
        <p:blipFill>
          <a:blip r:embed="rId4"/>
          <a:srcRect/>
          <a:stretch>
            <a:fillRect/>
          </a:stretch>
        </p:blipFill>
        <p:spPr bwMode="auto">
          <a:xfrm>
            <a:off x="481013" y="168275"/>
            <a:ext cx="1765300" cy="290513"/>
          </a:xfrm>
          <a:prstGeom prst="rect">
            <a:avLst/>
          </a:prstGeom>
          <a:noFill/>
          <a:ln w="9525">
            <a:noFill/>
            <a:miter lim="800000"/>
            <a:headEnd/>
            <a:tailEnd/>
          </a:ln>
        </p:spPr>
      </p:pic>
      <p:sp>
        <p:nvSpPr>
          <p:cNvPr id="10" name="Rectangle 10"/>
          <p:cNvSpPr>
            <a:spLocks noChangeArrowheads="1"/>
          </p:cNvSpPr>
          <p:nvPr userDrawn="1"/>
        </p:nvSpPr>
        <p:spPr bwMode="auto">
          <a:xfrm>
            <a:off x="7380288" y="6597650"/>
            <a:ext cx="1763712" cy="260350"/>
          </a:xfrm>
          <a:prstGeom prst="rect">
            <a:avLst/>
          </a:prstGeom>
          <a:solidFill>
            <a:schemeClr val="accent1"/>
          </a:solidFill>
          <a:ln w="9525" algn="ctr">
            <a:noFill/>
            <a:round/>
            <a:headEnd/>
            <a:tailEnd/>
          </a:ln>
        </p:spPr>
        <p:txBody>
          <a:bodyPr/>
          <a:lstStyle/>
          <a:p>
            <a:endParaRPr lang="fr-FR">
              <a:solidFill>
                <a:srgbClr val="000000"/>
              </a:solidFill>
              <a:latin typeface="Futura Std Book" pitchFamily="34" charset="0"/>
            </a:endParaRPr>
          </a:p>
        </p:txBody>
      </p:sp>
      <p:sp>
        <p:nvSpPr>
          <p:cNvPr id="16" name="Espace réservé du texte 9"/>
          <p:cNvSpPr>
            <a:spLocks noGrp="1"/>
          </p:cNvSpPr>
          <p:nvPr>
            <p:ph type="body" sz="quarter" idx="11"/>
          </p:nvPr>
        </p:nvSpPr>
        <p:spPr>
          <a:xfrm>
            <a:off x="431800" y="3241675"/>
            <a:ext cx="8281696" cy="503237"/>
          </a:xfrm>
          <a:prstGeom prst="rect">
            <a:avLst/>
          </a:prstGeom>
        </p:spPr>
        <p:txBody>
          <a:bodyPr anchor="ctr"/>
          <a:lstStyle>
            <a:lvl1pPr>
              <a:defRPr sz="1800" b="0" baseline="0">
                <a:solidFill>
                  <a:schemeClr val="bg1"/>
                </a:solidFill>
                <a:latin typeface="Futura Std Book" pitchFamily="34" charset="0"/>
              </a:defRPr>
            </a:lvl1pPr>
          </a:lstStyle>
          <a:p>
            <a:pPr lvl="0"/>
            <a:r>
              <a:rPr lang="fr-FR"/>
              <a:t>Modifier les styles du texte du masque
Deuxième niveau
Troisième niveau
Quatrième niveau
Cinquième niveau</a:t>
            </a:r>
            <a:endParaRPr lang="fr-FR" dirty="0"/>
          </a:p>
        </p:txBody>
      </p:sp>
      <p:sp>
        <p:nvSpPr>
          <p:cNvPr id="17" name="Espace réservé du texte 13"/>
          <p:cNvSpPr>
            <a:spLocks noGrp="1"/>
          </p:cNvSpPr>
          <p:nvPr>
            <p:ph type="body" sz="quarter" idx="12"/>
          </p:nvPr>
        </p:nvSpPr>
        <p:spPr>
          <a:xfrm>
            <a:off x="7705351" y="188640"/>
            <a:ext cx="1441450" cy="239712"/>
          </a:xfrm>
          <a:prstGeom prst="rect">
            <a:avLst/>
          </a:prstGeom>
        </p:spPr>
        <p:txBody>
          <a:bodyPr/>
          <a:lstStyle>
            <a:lvl1pPr>
              <a:defRPr sz="1000" b="1">
                <a:solidFill>
                  <a:schemeClr val="bg1"/>
                </a:solidFill>
                <a:latin typeface="Futura Std Book" pitchFamily="34" charset="0"/>
              </a:defRPr>
            </a:lvl1pPr>
          </a:lstStyle>
          <a:p>
            <a:pPr lvl="0"/>
            <a:r>
              <a:rPr lang="fr-FR"/>
              <a:t>Modifier les styles du texte du masque
Deuxième niveau
Troisième niveau
Quatrième niveau
Cinquième niveau</a:t>
            </a:r>
            <a:endParaRPr lang="fr-FR" dirty="0"/>
          </a:p>
        </p:txBody>
      </p:sp>
      <p:sp>
        <p:nvSpPr>
          <p:cNvPr id="18" name="Espace réservé pour une image  5"/>
          <p:cNvSpPr>
            <a:spLocks noGrp="1"/>
          </p:cNvSpPr>
          <p:nvPr>
            <p:ph type="pic" sz="quarter" idx="13"/>
          </p:nvPr>
        </p:nvSpPr>
        <p:spPr>
          <a:xfrm>
            <a:off x="431800" y="4248150"/>
            <a:ext cx="3527425" cy="936625"/>
          </a:xfrm>
          <a:prstGeom prst="rect">
            <a:avLst/>
          </a:prstGeom>
          <a:solidFill>
            <a:srgbClr val="FFFFFF"/>
          </a:solidFill>
        </p:spPr>
        <p:txBody>
          <a:bodyPr vert="horz" anchor="ctr"/>
          <a:lstStyle>
            <a:lvl1pPr algn="ctr">
              <a:defRPr/>
            </a:lvl1pPr>
          </a:lstStyle>
          <a:p>
            <a:pPr lvl="0"/>
            <a:r>
              <a:rPr lang="fr-FR" noProof="0"/>
              <a:t>Cliquez sur l'icône pour ajouter une image</a:t>
            </a:r>
            <a:endParaRPr lang="fr-FR" noProof="0" dirty="0"/>
          </a:p>
        </p:txBody>
      </p:sp>
      <p:sp>
        <p:nvSpPr>
          <p:cNvPr id="4" name="Titre 3"/>
          <p:cNvSpPr>
            <a:spLocks noGrp="1"/>
          </p:cNvSpPr>
          <p:nvPr>
            <p:ph type="title"/>
          </p:nvPr>
        </p:nvSpPr>
        <p:spPr>
          <a:xfrm>
            <a:off x="430214" y="774701"/>
            <a:ext cx="8284868" cy="2251073"/>
          </a:xfrm>
          <a:prstGeom prst="rect">
            <a:avLst/>
          </a:prstGeom>
        </p:spPr>
        <p:txBody>
          <a:bodyPr anchor="ctr"/>
          <a:lstStyle>
            <a:lvl1pPr>
              <a:defRPr lang="fr-FR" sz="4600" b="1" baseline="0">
                <a:latin typeface="Futura Std Book" pitchFamily="34" charset="0"/>
                <a:ea typeface="+mn-ea"/>
                <a:cs typeface="+mn-cs"/>
              </a:defRPr>
            </a:lvl1pPr>
          </a:lstStyle>
          <a:p>
            <a:pPr lvl="0"/>
            <a:r>
              <a:rPr lang="fr-FR"/>
              <a:t>Modifiez le style du titre</a:t>
            </a:r>
            <a:endParaRPr lang="fr-F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iapo vide">
    <p:spTree>
      <p:nvGrpSpPr>
        <p:cNvPr id="1" name=""/>
        <p:cNvGrpSpPr/>
        <p:nvPr/>
      </p:nvGrpSpPr>
      <p:grpSpPr>
        <a:xfrm>
          <a:off x="0" y="0"/>
          <a:ext cx="0" cy="0"/>
          <a:chOff x="0" y="0"/>
          <a:chExt cx="0" cy="0"/>
        </a:xfrm>
      </p:grpSpPr>
      <p:sp>
        <p:nvSpPr>
          <p:cNvPr id="3" name="Titre 2"/>
          <p:cNvSpPr>
            <a:spLocks noGrp="1"/>
          </p:cNvSpPr>
          <p:nvPr>
            <p:ph type="title"/>
          </p:nvPr>
        </p:nvSpPr>
        <p:spPr bwMode="auto">
          <a:xfrm>
            <a:off x="430213" y="0"/>
            <a:ext cx="8712200" cy="1079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fr-FR" altLang="fr-FR" sz="2400" b="1" dirty="0" smtClean="0">
                <a:solidFill>
                  <a:schemeClr val="accent1"/>
                </a:solidFill>
                <a:latin typeface="+mj-lt"/>
                <a:ea typeface="ＭＳ Ｐゴシック" pitchFamily="34" charset="-128"/>
                <a:cs typeface="ＭＳ Ｐゴシック" charset="0"/>
              </a:defRPr>
            </a:lvl1pPr>
          </a:lstStyle>
          <a:p>
            <a:r>
              <a:rPr lang="fr-FR" altLang="fr-FR"/>
              <a:t>Modifiez le style du titre</a:t>
            </a:r>
            <a:endParaRPr lang="fr-FR" altLang="fr-FR" dirty="0"/>
          </a:p>
        </p:txBody>
      </p:sp>
      <p:sp>
        <p:nvSpPr>
          <p:cNvPr id="4" name="Espace réservé du numéro de diapositive 5">
            <a:extLst>
              <a:ext uri="{FF2B5EF4-FFF2-40B4-BE49-F238E27FC236}">
                <a16:creationId xmlns="" xmlns:a16="http://schemas.microsoft.com/office/drawing/2014/main" id="{1F26E2F2-C104-6B4E-A1BF-B96810A28C23}"/>
              </a:ext>
            </a:extLst>
          </p:cNvPr>
          <p:cNvSpPr>
            <a:spLocks noGrp="1"/>
          </p:cNvSpPr>
          <p:nvPr>
            <p:ph type="sldNum" sz="quarter" idx="10"/>
          </p:nvPr>
        </p:nvSpPr>
        <p:spPr/>
        <p:txBody>
          <a:bodyPr/>
          <a:lstStyle>
            <a:lvl1pPr>
              <a:defRPr/>
            </a:lvl1pPr>
          </a:lstStyle>
          <a:p>
            <a:fld id="{7FCEA134-6140-43AF-8EA1-E49A957BB054}" type="slidenum">
              <a:rPr lang="fr-FR" altLang="fr-FR"/>
              <a:pPr/>
              <a:t>‹N°›</a:t>
            </a:fld>
            <a:endParaRPr lang="fr-FR" alt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Diapo vide">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2" name="Image 10"/>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810625" y="9525"/>
            <a:ext cx="333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2171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941512" y="0"/>
            <a:ext cx="7202488" cy="1373188"/>
          </a:xfrm>
        </p:spPr>
        <p:txBody>
          <a:bodyPr/>
          <a:lstStyle>
            <a:lvl1pPr>
              <a:defRPr sz="4400" b="0"/>
            </a:lvl1pPr>
          </a:lstStyle>
          <a:p>
            <a:r>
              <a:rPr lang="fr-FR" dirty="0" smtClean="0"/>
              <a:t>Cliquez pour modifier le style du titre</a:t>
            </a:r>
            <a:endParaRPr lang="fr-FR" dirty="0"/>
          </a:p>
        </p:txBody>
      </p:sp>
      <p:sp>
        <p:nvSpPr>
          <p:cNvPr id="3" name="Rectangle 2"/>
          <p:cNvSpPr>
            <a:spLocks noGrp="1" noChangeArrowheads="1"/>
          </p:cNvSpPr>
          <p:nvPr>
            <p:ph type="sldNum" idx="10"/>
          </p:nvPr>
        </p:nvSpPr>
        <p:spPr>
          <a:xfrm>
            <a:off x="8532813" y="6537325"/>
            <a:ext cx="609600" cy="420688"/>
          </a:xfrm>
        </p:spPr>
        <p:txBody>
          <a:bodyPr/>
          <a:lstStyle>
            <a:lvl1pPr>
              <a:lnSpc>
                <a:spcPct val="100000"/>
              </a:lnSpc>
              <a:buClrTx/>
              <a:buSz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vl1pPr>
          </a:lstStyle>
          <a:p>
            <a:pPr>
              <a:defRPr/>
            </a:pPr>
            <a:fld id="{B2D08E12-6B36-4141-B315-35D8C18E2F4A}" type="slidenum">
              <a:rPr lang="fr-FR" altLang="fr-FR"/>
              <a:pPr>
                <a:defRPr/>
              </a:pPr>
              <a:t>‹N°›</a:t>
            </a:fld>
            <a:endParaRPr lang="fr-FR" altLang="fr-FR"/>
          </a:p>
        </p:txBody>
      </p:sp>
    </p:spTree>
    <p:extLst>
      <p:ext uri="{BB962C8B-B14F-4D97-AF65-F5344CB8AC3E}">
        <p14:creationId xmlns:p14="http://schemas.microsoft.com/office/powerpoint/2010/main" val="260196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C66280A-CA97-404F-A19D-86F05248E305}" type="datetimeFigureOut">
              <a:rPr lang="fr-FR" smtClean="0"/>
              <a:pPr/>
              <a:t>16/05/2019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395D7E5-C71C-4E5F-B8C1-439F2C3C3296}" type="slidenum">
              <a:rPr lang="fr-FR" smtClean="0"/>
              <a:pPr/>
              <a:t>‹N°›</a:t>
            </a:fld>
            <a:endParaRPr lang="fr-FR"/>
          </a:p>
        </p:txBody>
      </p:sp>
    </p:spTree>
    <p:extLst>
      <p:ext uri="{BB962C8B-B14F-4D97-AF65-F5344CB8AC3E}">
        <p14:creationId xmlns:p14="http://schemas.microsoft.com/office/powerpoint/2010/main" val="4130693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5"/>
          <p:cNvSpPr>
            <a:spLocks noGrp="1" noChangeArrowheads="1"/>
          </p:cNvSpPr>
          <p:nvPr>
            <p:ph type="sldNum" idx="10"/>
          </p:nvPr>
        </p:nvSpPr>
        <p:spPr/>
        <p:txBody>
          <a:bodyPr/>
          <a:lstStyle>
            <a:lvl1pPr>
              <a:lnSpc>
                <a:spcPct val="100000"/>
              </a:lnSpc>
              <a:buClrTx/>
              <a:buSz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vl1pPr>
          </a:lstStyle>
          <a:p>
            <a:pPr>
              <a:defRPr/>
            </a:pPr>
            <a:fld id="{6EEDF46A-B8FD-4B52-9429-7B6C1B76F4E1}" type="slidenum">
              <a:rPr lang="fr-FR" altLang="fr-FR"/>
              <a:pPr>
                <a:defRPr/>
              </a:pPr>
              <a:t>‹N°›</a:t>
            </a:fld>
            <a:endParaRPr lang="fr-FR" altLang="fr-FR"/>
          </a:p>
        </p:txBody>
      </p:sp>
      <p:sp>
        <p:nvSpPr>
          <p:cNvPr id="5" name="Rectangle 4"/>
          <p:cNvSpPr>
            <a:spLocks noGrp="1" noChangeArrowheads="1"/>
          </p:cNvSpPr>
          <p:nvPr>
            <p:ph type="ftr" idx="11"/>
          </p:nvPr>
        </p:nvSpPr>
        <p:spPr>
          <a:xfrm>
            <a:off x="684213" y="6223000"/>
            <a:ext cx="6983412" cy="519113"/>
          </a:xfrm>
        </p:spPr>
        <p:txBody>
          <a:bodyPr/>
          <a:lstStyle>
            <a:lvl1pPr algn="ctr">
              <a:lnSpc>
                <a:spcPct val="93000"/>
              </a:lnSpc>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808080"/>
                </a:solidFill>
                <a:latin typeface="+mn-lt"/>
                <a:cs typeface="Lucida Sans Unicode" pitchFamily="32" charset="0"/>
              </a:defRPr>
            </a:lvl1pPr>
          </a:lstStyle>
          <a:p>
            <a:pPr>
              <a:defRPr/>
            </a:pPr>
            <a:endParaRPr lang="fr-FR"/>
          </a:p>
        </p:txBody>
      </p:sp>
    </p:spTree>
    <p:extLst>
      <p:ext uri="{BB962C8B-B14F-4D97-AF65-F5344CB8AC3E}">
        <p14:creationId xmlns:p14="http://schemas.microsoft.com/office/powerpoint/2010/main" val="1124470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85800" y="1981200"/>
            <a:ext cx="3790950" cy="4233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9150" y="1981200"/>
            <a:ext cx="3792538" cy="4233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5"/>
          <p:cNvSpPr>
            <a:spLocks noGrp="1" noChangeArrowheads="1"/>
          </p:cNvSpPr>
          <p:nvPr>
            <p:ph type="sldNum" idx="10"/>
          </p:nvPr>
        </p:nvSpPr>
        <p:spPr/>
        <p:txBody>
          <a:bodyPr/>
          <a:lstStyle>
            <a:lvl1pPr>
              <a:lnSpc>
                <a:spcPct val="100000"/>
              </a:lnSpc>
              <a:buClrTx/>
              <a:buSz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vl1pPr>
          </a:lstStyle>
          <a:p>
            <a:pPr>
              <a:defRPr/>
            </a:pPr>
            <a:fld id="{AE6C643B-F31B-4BBC-8A6F-DF3B422F86D2}" type="slidenum">
              <a:rPr lang="fr-FR" altLang="fr-FR"/>
              <a:pPr>
                <a:defRPr/>
              </a:pPr>
              <a:t>‹N°›</a:t>
            </a:fld>
            <a:endParaRPr lang="fr-FR" altLang="fr-FR"/>
          </a:p>
        </p:txBody>
      </p:sp>
      <p:sp>
        <p:nvSpPr>
          <p:cNvPr id="6" name="Rectangle 4"/>
          <p:cNvSpPr>
            <a:spLocks noGrp="1" noChangeArrowheads="1"/>
          </p:cNvSpPr>
          <p:nvPr>
            <p:ph type="ftr" idx="11"/>
          </p:nvPr>
        </p:nvSpPr>
        <p:spPr>
          <a:xfrm>
            <a:off x="684213" y="6223000"/>
            <a:ext cx="6983412" cy="519113"/>
          </a:xfrm>
        </p:spPr>
        <p:txBody>
          <a:bodyPr/>
          <a:lstStyle>
            <a:lvl1pPr algn="ctr">
              <a:lnSpc>
                <a:spcPct val="93000"/>
              </a:lnSpc>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808080"/>
                </a:solidFill>
                <a:latin typeface="+mn-lt"/>
                <a:cs typeface="Lucida Sans Unicode" pitchFamily="32" charset="0"/>
              </a:defRPr>
            </a:lvl1pPr>
          </a:lstStyle>
          <a:p>
            <a:pPr>
              <a:defRPr/>
            </a:pPr>
            <a:endParaRPr lang="fr-FR"/>
          </a:p>
        </p:txBody>
      </p:sp>
    </p:spTree>
    <p:extLst>
      <p:ext uri="{BB962C8B-B14F-4D97-AF65-F5344CB8AC3E}">
        <p14:creationId xmlns:p14="http://schemas.microsoft.com/office/powerpoint/2010/main" val="3242454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pic>
        <p:nvPicPr>
          <p:cNvPr id="7" name="Image 10"/>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810625" y="9525"/>
            <a:ext cx="333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5"/>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7950" y="5876925"/>
            <a:ext cx="21082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6"/>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989138" y="5875338"/>
            <a:ext cx="2108200"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09321734-7bda-43cd-9986-274a98f3c9f8" descr="7812C7E1-DFCC-4BD7-BBE4-B8B0F88C8624"/>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092575" y="5875338"/>
            <a:ext cx="21082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9"/>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6588125" y="5922963"/>
            <a:ext cx="1920875"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12" name="Rectangle 5"/>
          <p:cNvSpPr>
            <a:spLocks noGrp="1" noChangeArrowheads="1"/>
          </p:cNvSpPr>
          <p:nvPr>
            <p:ph type="sldNum" idx="10"/>
          </p:nvPr>
        </p:nvSpPr>
        <p:spPr/>
        <p:txBody>
          <a:bodyPr/>
          <a:lstStyle>
            <a:lvl1pPr>
              <a:lnSpc>
                <a:spcPct val="100000"/>
              </a:lnSpc>
              <a:buClrTx/>
              <a:buSz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vl1pPr>
          </a:lstStyle>
          <a:p>
            <a:pPr>
              <a:defRPr/>
            </a:pPr>
            <a:fld id="{F4613236-DD7A-4B78-AFF4-D6B749C56CD3}" type="slidenum">
              <a:rPr lang="fr-FR" altLang="fr-FR"/>
              <a:pPr>
                <a:defRPr/>
              </a:pPr>
              <a:t>‹N°›</a:t>
            </a:fld>
            <a:endParaRPr lang="fr-FR" altLang="fr-FR"/>
          </a:p>
        </p:txBody>
      </p:sp>
      <p:sp>
        <p:nvSpPr>
          <p:cNvPr id="13" name="Rectangle 4"/>
          <p:cNvSpPr>
            <a:spLocks noGrp="1" noChangeArrowheads="1"/>
          </p:cNvSpPr>
          <p:nvPr>
            <p:ph type="ftr" idx="11"/>
          </p:nvPr>
        </p:nvSpPr>
        <p:spPr>
          <a:xfrm>
            <a:off x="684213" y="6223000"/>
            <a:ext cx="6983412" cy="519113"/>
          </a:xfrm>
        </p:spPr>
        <p:txBody>
          <a:bodyPr/>
          <a:lstStyle>
            <a:lvl1pPr algn="ctr">
              <a:lnSpc>
                <a:spcPct val="93000"/>
              </a:lnSpc>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808080"/>
                </a:solidFill>
                <a:latin typeface="+mn-lt"/>
                <a:cs typeface="Lucida Sans Unicode" pitchFamily="32" charset="0"/>
              </a:defRPr>
            </a:lvl1pPr>
          </a:lstStyle>
          <a:p>
            <a:pPr>
              <a:defRPr/>
            </a:pPr>
            <a:endParaRPr lang="fr-FR"/>
          </a:p>
        </p:txBody>
      </p:sp>
    </p:spTree>
    <p:extLst>
      <p:ext uri="{BB962C8B-B14F-4D97-AF65-F5344CB8AC3E}">
        <p14:creationId xmlns:p14="http://schemas.microsoft.com/office/powerpoint/2010/main" val="3517924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cSld name="Titre seul">
    <p:spTree>
      <p:nvGrpSpPr>
        <p:cNvPr id="1" name=""/>
        <p:cNvGrpSpPr/>
        <p:nvPr/>
      </p:nvGrpSpPr>
      <p:grpSpPr>
        <a:xfrm>
          <a:off x="0" y="0"/>
          <a:ext cx="0" cy="0"/>
          <a:chOff x="0" y="0"/>
          <a:chExt cx="0" cy="0"/>
        </a:xfrm>
      </p:grpSpPr>
      <p:pic>
        <p:nvPicPr>
          <p:cNvPr id="3" name="Image 10"/>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810625" y="9525"/>
            <a:ext cx="333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5"/>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7950" y="5876925"/>
            <a:ext cx="21082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6"/>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989138" y="5875338"/>
            <a:ext cx="2108200"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09321734-7bda-43cd-9986-274a98f3c9f8" descr="7812C7E1-DFCC-4BD7-BBE4-B8B0F88C8624"/>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092575" y="5875338"/>
            <a:ext cx="21082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9"/>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6588125" y="5922963"/>
            <a:ext cx="1920875"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fr-FR" smtClean="0"/>
              <a:t>Cliquez pour modifier le style du titre</a:t>
            </a:r>
            <a:endParaRPr lang="fr-FR"/>
          </a:p>
        </p:txBody>
      </p:sp>
      <p:sp>
        <p:nvSpPr>
          <p:cNvPr id="8"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1800">
                <a:solidFill>
                  <a:prstClr val="black"/>
                </a:solidFill>
                <a:latin typeface="Arial" charset="0"/>
                <a:ea typeface="+mn-ea"/>
                <a:cs typeface="+mn-cs"/>
              </a:defRPr>
            </a:lvl1pPr>
          </a:lstStyle>
          <a:p>
            <a:pPr fontAlgn="base">
              <a:spcBef>
                <a:spcPct val="0"/>
              </a:spcBef>
              <a:spcAft>
                <a:spcPct val="0"/>
              </a:spcAft>
              <a:defRPr/>
            </a:pPr>
            <a:endParaRPr lang="fr-FR"/>
          </a:p>
        </p:txBody>
      </p:sp>
      <p:sp>
        <p:nvSpPr>
          <p:cNvPr id="9" name="Rectangle 5"/>
          <p:cNvSpPr>
            <a:spLocks noGrp="1" noChangeArrowheads="1"/>
          </p:cNvSpPr>
          <p:nvPr>
            <p:ph type="ftr" sz="quarter" idx="11"/>
          </p:nvPr>
        </p:nvSpPr>
        <p:spPr/>
        <p:txBody>
          <a:bodyPr/>
          <a:lstStyle>
            <a:lvl1pPr>
              <a:defRPr/>
            </a:lvl1pPr>
          </a:lstStyle>
          <a:p>
            <a:pPr>
              <a:defRPr/>
            </a:pPr>
            <a:endParaRPr lang="fr-FR"/>
          </a:p>
        </p:txBody>
      </p:sp>
      <p:sp>
        <p:nvSpPr>
          <p:cNvPr id="10" name="Rectangle 6"/>
          <p:cNvSpPr>
            <a:spLocks noGrp="1" noChangeArrowheads="1"/>
          </p:cNvSpPr>
          <p:nvPr>
            <p:ph type="sldNum" sz="quarter" idx="12"/>
          </p:nvPr>
        </p:nvSpPr>
        <p:spPr/>
        <p:txBody>
          <a:bodyPr/>
          <a:lstStyle>
            <a:lvl1pPr>
              <a:defRPr/>
            </a:lvl1pPr>
          </a:lstStyle>
          <a:p>
            <a:pPr>
              <a:defRPr/>
            </a:pPr>
            <a:fld id="{93A21A1D-3CF1-4CA4-929B-2DBC16224E47}" type="slidenum">
              <a:rPr lang="fr-FR" altLang="fr-FR"/>
              <a:pPr>
                <a:defRPr/>
              </a:pPr>
              <a:t>‹N°›</a:t>
            </a:fld>
            <a:endParaRPr lang="fr-FR" altLang="fr-FR"/>
          </a:p>
        </p:txBody>
      </p:sp>
    </p:spTree>
    <p:extLst>
      <p:ext uri="{BB962C8B-B14F-4D97-AF65-F5344CB8AC3E}">
        <p14:creationId xmlns:p14="http://schemas.microsoft.com/office/powerpoint/2010/main" val="3454754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fourObj">
  <p:cSld name="Titre et 4 contenus">
    <p:spTree>
      <p:nvGrpSpPr>
        <p:cNvPr id="1" name=""/>
        <p:cNvGrpSpPr/>
        <p:nvPr/>
      </p:nvGrpSpPr>
      <p:grpSpPr>
        <a:xfrm>
          <a:off x="0" y="0"/>
          <a:ext cx="0" cy="0"/>
          <a:chOff x="0" y="0"/>
          <a:chExt cx="0" cy="0"/>
        </a:xfrm>
      </p:grpSpPr>
      <p:pic>
        <p:nvPicPr>
          <p:cNvPr id="7" name="Image 10"/>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810625" y="9525"/>
            <a:ext cx="333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5"/>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7950" y="5876925"/>
            <a:ext cx="21082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6"/>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989138" y="5875338"/>
            <a:ext cx="2108200"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09321734-7bda-43cd-9986-274a98f3c9f8" descr="7812C7E1-DFCC-4BD7-BBE4-B8B0F88C8624"/>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092575" y="5875338"/>
            <a:ext cx="21082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9"/>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6588125" y="5922963"/>
            <a:ext cx="1920875"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sz="quarter"/>
          </p:nvPr>
        </p:nvSpPr>
        <p:spPr>
          <a:xfrm>
            <a:off x="685800" y="609600"/>
            <a:ext cx="7772400" cy="1143000"/>
          </a:xfrm>
        </p:spPr>
        <p:txBody>
          <a:bodyPr/>
          <a:lstStyle/>
          <a:p>
            <a:r>
              <a:rPr lang="fr-FR" smtClean="0"/>
              <a:t>Cliquez pour modifier le style du titre</a:t>
            </a:r>
            <a:endParaRPr lang="fr-FR"/>
          </a:p>
        </p:txBody>
      </p:sp>
      <p:sp>
        <p:nvSpPr>
          <p:cNvPr id="3" name="Espace réservé du contenu 2"/>
          <p:cNvSpPr>
            <a:spLocks noGrp="1"/>
          </p:cNvSpPr>
          <p:nvPr>
            <p:ph sz="quarter" idx="1"/>
          </p:nvPr>
        </p:nvSpPr>
        <p:spPr>
          <a:xfrm>
            <a:off x="685800" y="19812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9812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685800" y="41148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41148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12"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1800">
                <a:solidFill>
                  <a:prstClr val="black"/>
                </a:solidFill>
                <a:latin typeface="Arial" charset="0"/>
                <a:ea typeface="+mn-ea"/>
                <a:cs typeface="+mn-cs"/>
              </a:defRPr>
            </a:lvl1pPr>
          </a:lstStyle>
          <a:p>
            <a:pPr fontAlgn="base">
              <a:spcBef>
                <a:spcPct val="0"/>
              </a:spcBef>
              <a:spcAft>
                <a:spcPct val="0"/>
              </a:spcAft>
              <a:defRPr/>
            </a:pPr>
            <a:endParaRPr lang="fr-FR"/>
          </a:p>
        </p:txBody>
      </p:sp>
      <p:sp>
        <p:nvSpPr>
          <p:cNvPr id="13" name="Rectangle 5"/>
          <p:cNvSpPr>
            <a:spLocks noGrp="1" noChangeArrowheads="1"/>
          </p:cNvSpPr>
          <p:nvPr>
            <p:ph type="ftr" sz="quarter" idx="11"/>
          </p:nvPr>
        </p:nvSpPr>
        <p:spPr/>
        <p:txBody>
          <a:bodyPr/>
          <a:lstStyle>
            <a:lvl1pPr>
              <a:defRPr/>
            </a:lvl1pPr>
          </a:lstStyle>
          <a:p>
            <a:pPr>
              <a:defRPr/>
            </a:pPr>
            <a:endParaRPr lang="fr-FR"/>
          </a:p>
        </p:txBody>
      </p:sp>
      <p:sp>
        <p:nvSpPr>
          <p:cNvPr id="14" name="Rectangle 6"/>
          <p:cNvSpPr>
            <a:spLocks noGrp="1" noChangeArrowheads="1"/>
          </p:cNvSpPr>
          <p:nvPr>
            <p:ph type="sldNum" sz="quarter" idx="12"/>
          </p:nvPr>
        </p:nvSpPr>
        <p:spPr/>
        <p:txBody>
          <a:bodyPr/>
          <a:lstStyle>
            <a:lvl1pPr>
              <a:defRPr/>
            </a:lvl1pPr>
          </a:lstStyle>
          <a:p>
            <a:pPr>
              <a:defRPr/>
            </a:pPr>
            <a:fld id="{C4A9E4ED-8D9B-45C2-93AA-7EDA28FCB489}" type="slidenum">
              <a:rPr lang="fr-FR" altLang="fr-FR"/>
              <a:pPr>
                <a:defRPr/>
              </a:pPr>
              <a:t>‹N°›</a:t>
            </a:fld>
            <a:endParaRPr lang="fr-FR" altLang="fr-FR"/>
          </a:p>
        </p:txBody>
      </p:sp>
    </p:spTree>
    <p:extLst>
      <p:ext uri="{BB962C8B-B14F-4D97-AF65-F5344CB8AC3E}">
        <p14:creationId xmlns:p14="http://schemas.microsoft.com/office/powerpoint/2010/main" val="3336102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a:xfrm>
            <a:off x="652322" y="2913426"/>
            <a:ext cx="7773120" cy="1470395"/>
          </a:xfrm>
        </p:spPr>
        <p:txBody>
          <a:bodyPr/>
          <a:lstStyle>
            <a:lvl1pPr algn="ctr">
              <a:defRPr sz="3400">
                <a:solidFill>
                  <a:schemeClr val="accent3"/>
                </a:solidFill>
              </a:defRPr>
            </a:lvl1pPr>
          </a:lstStyle>
          <a:p>
            <a:r>
              <a:rPr lang="fr-FR" dirty="0"/>
              <a:t>Cliquez pour modifier le style du titre</a:t>
            </a:r>
          </a:p>
        </p:txBody>
      </p:sp>
      <p:sp>
        <p:nvSpPr>
          <p:cNvPr id="198659" name="Rectangle 3"/>
          <p:cNvSpPr>
            <a:spLocks noGrp="1" noChangeArrowheads="1"/>
          </p:cNvSpPr>
          <p:nvPr>
            <p:ph type="subTitle" idx="1"/>
          </p:nvPr>
        </p:nvSpPr>
        <p:spPr>
          <a:xfrm>
            <a:off x="1370881" y="4399673"/>
            <a:ext cx="6400800" cy="1045551"/>
          </a:xfrm>
        </p:spPr>
        <p:txBody>
          <a:bodyPr/>
          <a:lstStyle>
            <a:lvl1pPr marL="0" indent="0" algn="ctr">
              <a:spcAft>
                <a:spcPct val="0"/>
              </a:spcAft>
              <a:buClr>
                <a:srgbClr val="000000"/>
              </a:buClr>
              <a:buFont typeface="StarSymbol" charset="0"/>
              <a:buNone/>
              <a:defRPr sz="2500">
                <a:solidFill>
                  <a:schemeClr val="tx1">
                    <a:lumMod val="60000"/>
                    <a:lumOff val="40000"/>
                  </a:schemeClr>
                </a:solidFill>
              </a:defRPr>
            </a:lvl1pPr>
          </a:lstStyle>
          <a:p>
            <a:r>
              <a:rPr lang="fr-FR" dirty="0"/>
              <a:t>Cliquez pour modifier le style des sous-titres du masque</a:t>
            </a:r>
          </a:p>
        </p:txBody>
      </p:sp>
      <p:pic>
        <p:nvPicPr>
          <p:cNvPr id="5"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3881669" y="896209"/>
            <a:ext cx="1380663" cy="1380663"/>
          </a:xfrm>
          <a:prstGeom prst="rect">
            <a:avLst/>
          </a:prstGeom>
          <a:noFill/>
          <a:ln w="9525">
            <a:noFill/>
            <a:miter lim="800000"/>
            <a:headEnd/>
            <a:tailEnd/>
          </a:ln>
        </p:spPr>
      </p:pic>
      <p:grpSp>
        <p:nvGrpSpPr>
          <p:cNvPr id="8" name="Groupe 18"/>
          <p:cNvGrpSpPr/>
          <p:nvPr userDrawn="1"/>
        </p:nvGrpSpPr>
        <p:grpSpPr>
          <a:xfrm>
            <a:off x="7236296" y="6037709"/>
            <a:ext cx="231818" cy="487667"/>
            <a:chOff x="6088709" y="3215582"/>
            <a:chExt cx="520700" cy="1095376"/>
          </a:xfrm>
        </p:grpSpPr>
        <p:sp>
          <p:nvSpPr>
            <p:cNvPr id="9" name="Freeform 6"/>
            <p:cNvSpPr>
              <a:spLocks/>
            </p:cNvSpPr>
            <p:nvPr/>
          </p:nvSpPr>
          <p:spPr bwMode="auto">
            <a:xfrm>
              <a:off x="6088709" y="3215582"/>
              <a:ext cx="520700" cy="1095376"/>
            </a:xfrm>
            <a:custGeom>
              <a:avLst/>
              <a:gdLst/>
              <a:ahLst/>
              <a:cxnLst>
                <a:cxn ang="0">
                  <a:pos x="238" y="690"/>
                </a:cxn>
                <a:cxn ang="0">
                  <a:pos x="236" y="584"/>
                </a:cxn>
                <a:cxn ang="0">
                  <a:pos x="230" y="512"/>
                </a:cxn>
                <a:cxn ang="0">
                  <a:pos x="220" y="438"/>
                </a:cxn>
                <a:cxn ang="0">
                  <a:pos x="204" y="374"/>
                </a:cxn>
                <a:cxn ang="0">
                  <a:pos x="190" y="338"/>
                </a:cxn>
                <a:cxn ang="0">
                  <a:pos x="184" y="330"/>
                </a:cxn>
                <a:cxn ang="0">
                  <a:pos x="142" y="286"/>
                </a:cxn>
                <a:cxn ang="0">
                  <a:pos x="110" y="264"/>
                </a:cxn>
                <a:cxn ang="0">
                  <a:pos x="82" y="246"/>
                </a:cxn>
                <a:cxn ang="0">
                  <a:pos x="58" y="232"/>
                </a:cxn>
                <a:cxn ang="0">
                  <a:pos x="40" y="216"/>
                </a:cxn>
                <a:cxn ang="0">
                  <a:pos x="26" y="190"/>
                </a:cxn>
                <a:cxn ang="0">
                  <a:pos x="18" y="168"/>
                </a:cxn>
                <a:cxn ang="0">
                  <a:pos x="4" y="116"/>
                </a:cxn>
                <a:cxn ang="0">
                  <a:pos x="0" y="78"/>
                </a:cxn>
                <a:cxn ang="0">
                  <a:pos x="2" y="60"/>
                </a:cxn>
                <a:cxn ang="0">
                  <a:pos x="10" y="34"/>
                </a:cxn>
                <a:cxn ang="0">
                  <a:pos x="24" y="22"/>
                </a:cxn>
                <a:cxn ang="0">
                  <a:pos x="36" y="16"/>
                </a:cxn>
                <a:cxn ang="0">
                  <a:pos x="42" y="14"/>
                </a:cxn>
                <a:cxn ang="0">
                  <a:pos x="58" y="12"/>
                </a:cxn>
                <a:cxn ang="0">
                  <a:pos x="64" y="8"/>
                </a:cxn>
                <a:cxn ang="0">
                  <a:pos x="88" y="2"/>
                </a:cxn>
                <a:cxn ang="0">
                  <a:pos x="114" y="2"/>
                </a:cxn>
                <a:cxn ang="0">
                  <a:pos x="130" y="6"/>
                </a:cxn>
                <a:cxn ang="0">
                  <a:pos x="168" y="24"/>
                </a:cxn>
                <a:cxn ang="0">
                  <a:pos x="202" y="52"/>
                </a:cxn>
                <a:cxn ang="0">
                  <a:pos x="238" y="90"/>
                </a:cxn>
                <a:cxn ang="0">
                  <a:pos x="258" y="82"/>
                </a:cxn>
                <a:cxn ang="0">
                  <a:pos x="284" y="74"/>
                </a:cxn>
                <a:cxn ang="0">
                  <a:pos x="292" y="74"/>
                </a:cxn>
                <a:cxn ang="0">
                  <a:pos x="306" y="78"/>
                </a:cxn>
                <a:cxn ang="0">
                  <a:pos x="318" y="88"/>
                </a:cxn>
                <a:cxn ang="0">
                  <a:pos x="326" y="102"/>
                </a:cxn>
                <a:cxn ang="0">
                  <a:pos x="326" y="116"/>
                </a:cxn>
                <a:cxn ang="0">
                  <a:pos x="312" y="154"/>
                </a:cxn>
                <a:cxn ang="0">
                  <a:pos x="302" y="184"/>
                </a:cxn>
                <a:cxn ang="0">
                  <a:pos x="298" y="204"/>
                </a:cxn>
                <a:cxn ang="0">
                  <a:pos x="284" y="226"/>
                </a:cxn>
                <a:cxn ang="0">
                  <a:pos x="266" y="262"/>
                </a:cxn>
                <a:cxn ang="0">
                  <a:pos x="260" y="290"/>
                </a:cxn>
                <a:cxn ang="0">
                  <a:pos x="250" y="376"/>
                </a:cxn>
                <a:cxn ang="0">
                  <a:pos x="248" y="416"/>
                </a:cxn>
                <a:cxn ang="0">
                  <a:pos x="250" y="488"/>
                </a:cxn>
                <a:cxn ang="0">
                  <a:pos x="252" y="502"/>
                </a:cxn>
                <a:cxn ang="0">
                  <a:pos x="258" y="568"/>
                </a:cxn>
                <a:cxn ang="0">
                  <a:pos x="262" y="648"/>
                </a:cxn>
                <a:cxn ang="0">
                  <a:pos x="262" y="688"/>
                </a:cxn>
              </a:cxnLst>
              <a:rect l="0" t="0" r="r" b="b"/>
              <a:pathLst>
                <a:path w="328" h="690">
                  <a:moveTo>
                    <a:pt x="238" y="690"/>
                  </a:moveTo>
                  <a:lnTo>
                    <a:pt x="238" y="690"/>
                  </a:lnTo>
                  <a:lnTo>
                    <a:pt x="238" y="638"/>
                  </a:lnTo>
                  <a:lnTo>
                    <a:pt x="236" y="584"/>
                  </a:lnTo>
                  <a:lnTo>
                    <a:pt x="236" y="584"/>
                  </a:lnTo>
                  <a:lnTo>
                    <a:pt x="230" y="512"/>
                  </a:lnTo>
                  <a:lnTo>
                    <a:pt x="226" y="476"/>
                  </a:lnTo>
                  <a:lnTo>
                    <a:pt x="220" y="438"/>
                  </a:lnTo>
                  <a:lnTo>
                    <a:pt x="214" y="404"/>
                  </a:lnTo>
                  <a:lnTo>
                    <a:pt x="204" y="374"/>
                  </a:lnTo>
                  <a:lnTo>
                    <a:pt x="196" y="348"/>
                  </a:lnTo>
                  <a:lnTo>
                    <a:pt x="190" y="338"/>
                  </a:lnTo>
                  <a:lnTo>
                    <a:pt x="184" y="330"/>
                  </a:lnTo>
                  <a:lnTo>
                    <a:pt x="184" y="330"/>
                  </a:lnTo>
                  <a:lnTo>
                    <a:pt x="162" y="302"/>
                  </a:lnTo>
                  <a:lnTo>
                    <a:pt x="142" y="286"/>
                  </a:lnTo>
                  <a:lnTo>
                    <a:pt x="126" y="274"/>
                  </a:lnTo>
                  <a:lnTo>
                    <a:pt x="110" y="264"/>
                  </a:lnTo>
                  <a:lnTo>
                    <a:pt x="110" y="264"/>
                  </a:lnTo>
                  <a:lnTo>
                    <a:pt x="82" y="246"/>
                  </a:lnTo>
                  <a:lnTo>
                    <a:pt x="58" y="232"/>
                  </a:lnTo>
                  <a:lnTo>
                    <a:pt x="58" y="232"/>
                  </a:lnTo>
                  <a:lnTo>
                    <a:pt x="50" y="226"/>
                  </a:lnTo>
                  <a:lnTo>
                    <a:pt x="40" y="216"/>
                  </a:lnTo>
                  <a:lnTo>
                    <a:pt x="32" y="206"/>
                  </a:lnTo>
                  <a:lnTo>
                    <a:pt x="26" y="190"/>
                  </a:lnTo>
                  <a:lnTo>
                    <a:pt x="26" y="190"/>
                  </a:lnTo>
                  <a:lnTo>
                    <a:pt x="18" y="168"/>
                  </a:lnTo>
                  <a:lnTo>
                    <a:pt x="8" y="134"/>
                  </a:lnTo>
                  <a:lnTo>
                    <a:pt x="4" y="116"/>
                  </a:lnTo>
                  <a:lnTo>
                    <a:pt x="2" y="96"/>
                  </a:lnTo>
                  <a:lnTo>
                    <a:pt x="0" y="78"/>
                  </a:lnTo>
                  <a:lnTo>
                    <a:pt x="2" y="60"/>
                  </a:lnTo>
                  <a:lnTo>
                    <a:pt x="2" y="60"/>
                  </a:lnTo>
                  <a:lnTo>
                    <a:pt x="6" y="46"/>
                  </a:lnTo>
                  <a:lnTo>
                    <a:pt x="10" y="34"/>
                  </a:lnTo>
                  <a:lnTo>
                    <a:pt x="16" y="26"/>
                  </a:lnTo>
                  <a:lnTo>
                    <a:pt x="24" y="22"/>
                  </a:lnTo>
                  <a:lnTo>
                    <a:pt x="30" y="18"/>
                  </a:lnTo>
                  <a:lnTo>
                    <a:pt x="36" y="16"/>
                  </a:lnTo>
                  <a:lnTo>
                    <a:pt x="42" y="14"/>
                  </a:lnTo>
                  <a:lnTo>
                    <a:pt x="42" y="14"/>
                  </a:lnTo>
                  <a:lnTo>
                    <a:pt x="50" y="12"/>
                  </a:lnTo>
                  <a:lnTo>
                    <a:pt x="58" y="12"/>
                  </a:lnTo>
                  <a:lnTo>
                    <a:pt x="58" y="12"/>
                  </a:lnTo>
                  <a:lnTo>
                    <a:pt x="64" y="8"/>
                  </a:lnTo>
                  <a:lnTo>
                    <a:pt x="78" y="4"/>
                  </a:lnTo>
                  <a:lnTo>
                    <a:pt x="88" y="2"/>
                  </a:lnTo>
                  <a:lnTo>
                    <a:pt x="100" y="0"/>
                  </a:lnTo>
                  <a:lnTo>
                    <a:pt x="114" y="2"/>
                  </a:lnTo>
                  <a:lnTo>
                    <a:pt x="130" y="6"/>
                  </a:lnTo>
                  <a:lnTo>
                    <a:pt x="130" y="6"/>
                  </a:lnTo>
                  <a:lnTo>
                    <a:pt x="150" y="12"/>
                  </a:lnTo>
                  <a:lnTo>
                    <a:pt x="168" y="24"/>
                  </a:lnTo>
                  <a:lnTo>
                    <a:pt x="186" y="38"/>
                  </a:lnTo>
                  <a:lnTo>
                    <a:pt x="202" y="52"/>
                  </a:lnTo>
                  <a:lnTo>
                    <a:pt x="228" y="78"/>
                  </a:lnTo>
                  <a:lnTo>
                    <a:pt x="238" y="90"/>
                  </a:lnTo>
                  <a:lnTo>
                    <a:pt x="238" y="90"/>
                  </a:lnTo>
                  <a:lnTo>
                    <a:pt x="258" y="82"/>
                  </a:lnTo>
                  <a:lnTo>
                    <a:pt x="276" y="76"/>
                  </a:lnTo>
                  <a:lnTo>
                    <a:pt x="284" y="74"/>
                  </a:lnTo>
                  <a:lnTo>
                    <a:pt x="292" y="74"/>
                  </a:lnTo>
                  <a:lnTo>
                    <a:pt x="292" y="74"/>
                  </a:lnTo>
                  <a:lnTo>
                    <a:pt x="298" y="74"/>
                  </a:lnTo>
                  <a:lnTo>
                    <a:pt x="306" y="78"/>
                  </a:lnTo>
                  <a:lnTo>
                    <a:pt x="312" y="82"/>
                  </a:lnTo>
                  <a:lnTo>
                    <a:pt x="318" y="88"/>
                  </a:lnTo>
                  <a:lnTo>
                    <a:pt x="322" y="96"/>
                  </a:lnTo>
                  <a:lnTo>
                    <a:pt x="326" y="102"/>
                  </a:lnTo>
                  <a:lnTo>
                    <a:pt x="328" y="110"/>
                  </a:lnTo>
                  <a:lnTo>
                    <a:pt x="326" y="116"/>
                  </a:lnTo>
                  <a:lnTo>
                    <a:pt x="326" y="116"/>
                  </a:lnTo>
                  <a:lnTo>
                    <a:pt x="312" y="154"/>
                  </a:lnTo>
                  <a:lnTo>
                    <a:pt x="302" y="184"/>
                  </a:lnTo>
                  <a:lnTo>
                    <a:pt x="302" y="184"/>
                  </a:lnTo>
                  <a:lnTo>
                    <a:pt x="300" y="192"/>
                  </a:lnTo>
                  <a:lnTo>
                    <a:pt x="298" y="204"/>
                  </a:lnTo>
                  <a:lnTo>
                    <a:pt x="298" y="204"/>
                  </a:lnTo>
                  <a:lnTo>
                    <a:pt x="284" y="226"/>
                  </a:lnTo>
                  <a:lnTo>
                    <a:pt x="274" y="244"/>
                  </a:lnTo>
                  <a:lnTo>
                    <a:pt x="266" y="262"/>
                  </a:lnTo>
                  <a:lnTo>
                    <a:pt x="266" y="262"/>
                  </a:lnTo>
                  <a:lnTo>
                    <a:pt x="260" y="290"/>
                  </a:lnTo>
                  <a:lnTo>
                    <a:pt x="254" y="330"/>
                  </a:lnTo>
                  <a:lnTo>
                    <a:pt x="250" y="376"/>
                  </a:lnTo>
                  <a:lnTo>
                    <a:pt x="248" y="416"/>
                  </a:lnTo>
                  <a:lnTo>
                    <a:pt x="248" y="416"/>
                  </a:lnTo>
                  <a:lnTo>
                    <a:pt x="248" y="470"/>
                  </a:lnTo>
                  <a:lnTo>
                    <a:pt x="250" y="488"/>
                  </a:lnTo>
                  <a:lnTo>
                    <a:pt x="252" y="502"/>
                  </a:lnTo>
                  <a:lnTo>
                    <a:pt x="252" y="502"/>
                  </a:lnTo>
                  <a:lnTo>
                    <a:pt x="256" y="528"/>
                  </a:lnTo>
                  <a:lnTo>
                    <a:pt x="258" y="568"/>
                  </a:lnTo>
                  <a:lnTo>
                    <a:pt x="262" y="612"/>
                  </a:lnTo>
                  <a:lnTo>
                    <a:pt x="262" y="648"/>
                  </a:lnTo>
                  <a:lnTo>
                    <a:pt x="262" y="648"/>
                  </a:lnTo>
                  <a:lnTo>
                    <a:pt x="262" y="688"/>
                  </a:lnTo>
                </a:path>
              </a:pathLst>
            </a:custGeom>
            <a:noFill/>
            <a:ln w="8">
              <a:solidFill>
                <a:srgbClr val="71CED6"/>
              </a:solidFill>
              <a:prstDash val="solid"/>
              <a:round/>
              <a:headEnd/>
              <a:tailEnd/>
            </a:ln>
          </p:spPr>
          <p:txBody>
            <a:bodyPr vert="horz" wrap="square" lIns="91440" tIns="45720" rIns="91440" bIns="45720" numCol="1" anchor="t" anchorCtr="0" compatLnSpc="1">
              <a:prstTxWarp prst="textNoShape">
                <a:avLst/>
              </a:prstTxWarp>
            </a:bodyPr>
            <a:lstStyle/>
            <a:p>
              <a:pPr defTabSz="457144"/>
              <a:endParaRPr lang="fr-FR" b="1">
                <a:solidFill>
                  <a:srgbClr val="4D4D4D"/>
                </a:solidFill>
              </a:endParaRPr>
            </a:p>
          </p:txBody>
        </p:sp>
        <p:sp>
          <p:nvSpPr>
            <p:cNvPr id="10" name="Freeform 7"/>
            <p:cNvSpPr>
              <a:spLocks/>
            </p:cNvSpPr>
            <p:nvPr/>
          </p:nvSpPr>
          <p:spPr bwMode="auto">
            <a:xfrm>
              <a:off x="6310957" y="3358459"/>
              <a:ext cx="155575" cy="625475"/>
            </a:xfrm>
            <a:custGeom>
              <a:avLst/>
              <a:gdLst/>
              <a:ahLst/>
              <a:cxnLst>
                <a:cxn ang="0">
                  <a:pos x="98" y="0"/>
                </a:cxn>
                <a:cxn ang="0">
                  <a:pos x="98" y="0"/>
                </a:cxn>
                <a:cxn ang="0">
                  <a:pos x="78" y="10"/>
                </a:cxn>
                <a:cxn ang="0">
                  <a:pos x="52" y="28"/>
                </a:cxn>
                <a:cxn ang="0">
                  <a:pos x="40" y="38"/>
                </a:cxn>
                <a:cxn ang="0">
                  <a:pos x="28" y="52"/>
                </a:cxn>
                <a:cxn ang="0">
                  <a:pos x="18" y="64"/>
                </a:cxn>
                <a:cxn ang="0">
                  <a:pos x="12" y="80"/>
                </a:cxn>
                <a:cxn ang="0">
                  <a:pos x="12" y="80"/>
                </a:cxn>
                <a:cxn ang="0">
                  <a:pos x="6" y="96"/>
                </a:cxn>
                <a:cxn ang="0">
                  <a:pos x="2" y="114"/>
                </a:cxn>
                <a:cxn ang="0">
                  <a:pos x="0" y="132"/>
                </a:cxn>
                <a:cxn ang="0">
                  <a:pos x="2" y="148"/>
                </a:cxn>
                <a:cxn ang="0">
                  <a:pos x="4" y="162"/>
                </a:cxn>
                <a:cxn ang="0">
                  <a:pos x="6" y="176"/>
                </a:cxn>
                <a:cxn ang="0">
                  <a:pos x="14" y="196"/>
                </a:cxn>
                <a:cxn ang="0">
                  <a:pos x="14" y="196"/>
                </a:cxn>
                <a:cxn ang="0">
                  <a:pos x="18" y="204"/>
                </a:cxn>
                <a:cxn ang="0">
                  <a:pos x="26" y="214"/>
                </a:cxn>
                <a:cxn ang="0">
                  <a:pos x="42" y="232"/>
                </a:cxn>
                <a:cxn ang="0">
                  <a:pos x="58" y="250"/>
                </a:cxn>
                <a:cxn ang="0">
                  <a:pos x="64" y="258"/>
                </a:cxn>
                <a:cxn ang="0">
                  <a:pos x="68" y="264"/>
                </a:cxn>
                <a:cxn ang="0">
                  <a:pos x="68" y="264"/>
                </a:cxn>
                <a:cxn ang="0">
                  <a:pos x="74" y="286"/>
                </a:cxn>
                <a:cxn ang="0">
                  <a:pos x="80" y="324"/>
                </a:cxn>
                <a:cxn ang="0">
                  <a:pos x="84" y="364"/>
                </a:cxn>
                <a:cxn ang="0">
                  <a:pos x="86" y="394"/>
                </a:cxn>
              </a:cxnLst>
              <a:rect l="0" t="0" r="r" b="b"/>
              <a:pathLst>
                <a:path w="98" h="394">
                  <a:moveTo>
                    <a:pt x="98" y="0"/>
                  </a:moveTo>
                  <a:lnTo>
                    <a:pt x="98" y="0"/>
                  </a:lnTo>
                  <a:lnTo>
                    <a:pt x="78" y="10"/>
                  </a:lnTo>
                  <a:lnTo>
                    <a:pt x="52" y="28"/>
                  </a:lnTo>
                  <a:lnTo>
                    <a:pt x="40" y="38"/>
                  </a:lnTo>
                  <a:lnTo>
                    <a:pt x="28" y="52"/>
                  </a:lnTo>
                  <a:lnTo>
                    <a:pt x="18" y="64"/>
                  </a:lnTo>
                  <a:lnTo>
                    <a:pt x="12" y="80"/>
                  </a:lnTo>
                  <a:lnTo>
                    <a:pt x="12" y="80"/>
                  </a:lnTo>
                  <a:lnTo>
                    <a:pt x="6" y="96"/>
                  </a:lnTo>
                  <a:lnTo>
                    <a:pt x="2" y="114"/>
                  </a:lnTo>
                  <a:lnTo>
                    <a:pt x="0" y="132"/>
                  </a:lnTo>
                  <a:lnTo>
                    <a:pt x="2" y="148"/>
                  </a:lnTo>
                  <a:lnTo>
                    <a:pt x="4" y="162"/>
                  </a:lnTo>
                  <a:lnTo>
                    <a:pt x="6" y="176"/>
                  </a:lnTo>
                  <a:lnTo>
                    <a:pt x="14" y="196"/>
                  </a:lnTo>
                  <a:lnTo>
                    <a:pt x="14" y="196"/>
                  </a:lnTo>
                  <a:lnTo>
                    <a:pt x="18" y="204"/>
                  </a:lnTo>
                  <a:lnTo>
                    <a:pt x="26" y="214"/>
                  </a:lnTo>
                  <a:lnTo>
                    <a:pt x="42" y="232"/>
                  </a:lnTo>
                  <a:lnTo>
                    <a:pt x="58" y="250"/>
                  </a:lnTo>
                  <a:lnTo>
                    <a:pt x="64" y="258"/>
                  </a:lnTo>
                  <a:lnTo>
                    <a:pt x="68" y="264"/>
                  </a:lnTo>
                  <a:lnTo>
                    <a:pt x="68" y="264"/>
                  </a:lnTo>
                  <a:lnTo>
                    <a:pt x="74" y="286"/>
                  </a:lnTo>
                  <a:lnTo>
                    <a:pt x="80" y="324"/>
                  </a:lnTo>
                  <a:lnTo>
                    <a:pt x="84" y="364"/>
                  </a:lnTo>
                  <a:lnTo>
                    <a:pt x="86" y="394"/>
                  </a:lnTo>
                </a:path>
              </a:pathLst>
            </a:custGeom>
            <a:noFill/>
            <a:ln w="4">
              <a:solidFill>
                <a:srgbClr val="71CED6"/>
              </a:solidFill>
              <a:prstDash val="solid"/>
              <a:round/>
              <a:headEnd/>
              <a:tailEnd/>
            </a:ln>
          </p:spPr>
          <p:txBody>
            <a:bodyPr vert="horz" wrap="square" lIns="91440" tIns="45720" rIns="91440" bIns="45720" numCol="1" anchor="t" anchorCtr="0" compatLnSpc="1">
              <a:prstTxWarp prst="textNoShape">
                <a:avLst/>
              </a:prstTxWarp>
            </a:bodyPr>
            <a:lstStyle/>
            <a:p>
              <a:pPr defTabSz="457144"/>
              <a:endParaRPr lang="fr-FR" b="1">
                <a:solidFill>
                  <a:srgbClr val="4D4D4D"/>
                </a:solidFill>
              </a:endParaRPr>
            </a:p>
          </p:txBody>
        </p:sp>
      </p:grpSp>
      <p:grpSp>
        <p:nvGrpSpPr>
          <p:cNvPr id="11" name="Groupe 19"/>
          <p:cNvGrpSpPr/>
          <p:nvPr userDrawn="1"/>
        </p:nvGrpSpPr>
        <p:grpSpPr>
          <a:xfrm>
            <a:off x="6516217" y="6089354"/>
            <a:ext cx="94134" cy="435991"/>
            <a:chOff x="3869422" y="3510122"/>
            <a:chExt cx="180975" cy="838201"/>
          </a:xfrm>
        </p:grpSpPr>
        <p:sp>
          <p:nvSpPr>
            <p:cNvPr id="12" name="Freeform 8"/>
            <p:cNvSpPr>
              <a:spLocks/>
            </p:cNvSpPr>
            <p:nvPr/>
          </p:nvSpPr>
          <p:spPr bwMode="auto">
            <a:xfrm>
              <a:off x="3869422" y="3510122"/>
              <a:ext cx="180975" cy="838201"/>
            </a:xfrm>
            <a:custGeom>
              <a:avLst/>
              <a:gdLst/>
              <a:ahLst/>
              <a:cxnLst>
                <a:cxn ang="0">
                  <a:pos x="80" y="528"/>
                </a:cxn>
                <a:cxn ang="0">
                  <a:pos x="78" y="522"/>
                </a:cxn>
                <a:cxn ang="0">
                  <a:pos x="66" y="476"/>
                </a:cxn>
                <a:cxn ang="0">
                  <a:pos x="68" y="474"/>
                </a:cxn>
                <a:cxn ang="0">
                  <a:pos x="74" y="480"/>
                </a:cxn>
                <a:cxn ang="0">
                  <a:pos x="70" y="458"/>
                </a:cxn>
                <a:cxn ang="0">
                  <a:pos x="60" y="406"/>
                </a:cxn>
                <a:cxn ang="0">
                  <a:pos x="48" y="322"/>
                </a:cxn>
                <a:cxn ang="0">
                  <a:pos x="46" y="318"/>
                </a:cxn>
                <a:cxn ang="0">
                  <a:pos x="36" y="310"/>
                </a:cxn>
                <a:cxn ang="0">
                  <a:pos x="38" y="308"/>
                </a:cxn>
                <a:cxn ang="0">
                  <a:pos x="38" y="304"/>
                </a:cxn>
                <a:cxn ang="0">
                  <a:pos x="32" y="296"/>
                </a:cxn>
                <a:cxn ang="0">
                  <a:pos x="16" y="262"/>
                </a:cxn>
                <a:cxn ang="0">
                  <a:pos x="6" y="230"/>
                </a:cxn>
                <a:cxn ang="0">
                  <a:pos x="0" y="162"/>
                </a:cxn>
                <a:cxn ang="0">
                  <a:pos x="0" y="146"/>
                </a:cxn>
                <a:cxn ang="0">
                  <a:pos x="6" y="130"/>
                </a:cxn>
                <a:cxn ang="0">
                  <a:pos x="12" y="118"/>
                </a:cxn>
                <a:cxn ang="0">
                  <a:pos x="16" y="106"/>
                </a:cxn>
                <a:cxn ang="0">
                  <a:pos x="36" y="56"/>
                </a:cxn>
                <a:cxn ang="0">
                  <a:pos x="50" y="36"/>
                </a:cxn>
                <a:cxn ang="0">
                  <a:pos x="66" y="22"/>
                </a:cxn>
                <a:cxn ang="0">
                  <a:pos x="94" y="4"/>
                </a:cxn>
                <a:cxn ang="0">
                  <a:pos x="100" y="0"/>
                </a:cxn>
                <a:cxn ang="0">
                  <a:pos x="106" y="6"/>
                </a:cxn>
                <a:cxn ang="0">
                  <a:pos x="110" y="14"/>
                </a:cxn>
                <a:cxn ang="0">
                  <a:pos x="114" y="46"/>
                </a:cxn>
                <a:cxn ang="0">
                  <a:pos x="110" y="88"/>
                </a:cxn>
                <a:cxn ang="0">
                  <a:pos x="72" y="400"/>
                </a:cxn>
                <a:cxn ang="0">
                  <a:pos x="72" y="404"/>
                </a:cxn>
                <a:cxn ang="0">
                  <a:pos x="78" y="430"/>
                </a:cxn>
                <a:cxn ang="0">
                  <a:pos x="98" y="522"/>
                </a:cxn>
                <a:cxn ang="0">
                  <a:pos x="98" y="528"/>
                </a:cxn>
              </a:cxnLst>
              <a:rect l="0" t="0" r="r" b="b"/>
              <a:pathLst>
                <a:path w="114" h="528">
                  <a:moveTo>
                    <a:pt x="80" y="528"/>
                  </a:moveTo>
                  <a:lnTo>
                    <a:pt x="80" y="528"/>
                  </a:lnTo>
                  <a:lnTo>
                    <a:pt x="78" y="522"/>
                  </a:lnTo>
                  <a:lnTo>
                    <a:pt x="78" y="522"/>
                  </a:lnTo>
                  <a:lnTo>
                    <a:pt x="72" y="498"/>
                  </a:lnTo>
                  <a:lnTo>
                    <a:pt x="66" y="476"/>
                  </a:lnTo>
                  <a:lnTo>
                    <a:pt x="66" y="476"/>
                  </a:lnTo>
                  <a:lnTo>
                    <a:pt x="68" y="474"/>
                  </a:lnTo>
                  <a:lnTo>
                    <a:pt x="70" y="476"/>
                  </a:lnTo>
                  <a:lnTo>
                    <a:pt x="74" y="480"/>
                  </a:lnTo>
                  <a:lnTo>
                    <a:pt x="74" y="480"/>
                  </a:lnTo>
                  <a:lnTo>
                    <a:pt x="70" y="458"/>
                  </a:lnTo>
                  <a:lnTo>
                    <a:pt x="60" y="406"/>
                  </a:lnTo>
                  <a:lnTo>
                    <a:pt x="60" y="406"/>
                  </a:lnTo>
                  <a:lnTo>
                    <a:pt x="52" y="350"/>
                  </a:lnTo>
                  <a:lnTo>
                    <a:pt x="48" y="322"/>
                  </a:lnTo>
                  <a:lnTo>
                    <a:pt x="48" y="322"/>
                  </a:lnTo>
                  <a:lnTo>
                    <a:pt x="46" y="318"/>
                  </a:lnTo>
                  <a:lnTo>
                    <a:pt x="42" y="314"/>
                  </a:lnTo>
                  <a:lnTo>
                    <a:pt x="36" y="310"/>
                  </a:lnTo>
                  <a:lnTo>
                    <a:pt x="36" y="310"/>
                  </a:lnTo>
                  <a:lnTo>
                    <a:pt x="38" y="308"/>
                  </a:lnTo>
                  <a:lnTo>
                    <a:pt x="38" y="308"/>
                  </a:lnTo>
                  <a:lnTo>
                    <a:pt x="38" y="304"/>
                  </a:lnTo>
                  <a:lnTo>
                    <a:pt x="32" y="296"/>
                  </a:lnTo>
                  <a:lnTo>
                    <a:pt x="32" y="296"/>
                  </a:lnTo>
                  <a:lnTo>
                    <a:pt x="24" y="280"/>
                  </a:lnTo>
                  <a:lnTo>
                    <a:pt x="16" y="262"/>
                  </a:lnTo>
                  <a:lnTo>
                    <a:pt x="6" y="230"/>
                  </a:lnTo>
                  <a:lnTo>
                    <a:pt x="6" y="230"/>
                  </a:lnTo>
                  <a:lnTo>
                    <a:pt x="2" y="186"/>
                  </a:lnTo>
                  <a:lnTo>
                    <a:pt x="0" y="162"/>
                  </a:lnTo>
                  <a:lnTo>
                    <a:pt x="0" y="146"/>
                  </a:lnTo>
                  <a:lnTo>
                    <a:pt x="0" y="146"/>
                  </a:lnTo>
                  <a:lnTo>
                    <a:pt x="2" y="138"/>
                  </a:lnTo>
                  <a:lnTo>
                    <a:pt x="6" y="130"/>
                  </a:lnTo>
                  <a:lnTo>
                    <a:pt x="10" y="122"/>
                  </a:lnTo>
                  <a:lnTo>
                    <a:pt x="12" y="118"/>
                  </a:lnTo>
                  <a:lnTo>
                    <a:pt x="12" y="118"/>
                  </a:lnTo>
                  <a:lnTo>
                    <a:pt x="16" y="106"/>
                  </a:lnTo>
                  <a:lnTo>
                    <a:pt x="24" y="82"/>
                  </a:lnTo>
                  <a:lnTo>
                    <a:pt x="36" y="56"/>
                  </a:lnTo>
                  <a:lnTo>
                    <a:pt x="44" y="46"/>
                  </a:lnTo>
                  <a:lnTo>
                    <a:pt x="50" y="36"/>
                  </a:lnTo>
                  <a:lnTo>
                    <a:pt x="50" y="36"/>
                  </a:lnTo>
                  <a:lnTo>
                    <a:pt x="66" y="22"/>
                  </a:lnTo>
                  <a:lnTo>
                    <a:pt x="80" y="12"/>
                  </a:lnTo>
                  <a:lnTo>
                    <a:pt x="94" y="4"/>
                  </a:lnTo>
                  <a:lnTo>
                    <a:pt x="94" y="4"/>
                  </a:lnTo>
                  <a:lnTo>
                    <a:pt x="100" y="0"/>
                  </a:lnTo>
                  <a:lnTo>
                    <a:pt x="104" y="2"/>
                  </a:lnTo>
                  <a:lnTo>
                    <a:pt x="106" y="6"/>
                  </a:lnTo>
                  <a:lnTo>
                    <a:pt x="106" y="6"/>
                  </a:lnTo>
                  <a:lnTo>
                    <a:pt x="110" y="14"/>
                  </a:lnTo>
                  <a:lnTo>
                    <a:pt x="114" y="24"/>
                  </a:lnTo>
                  <a:lnTo>
                    <a:pt x="114" y="46"/>
                  </a:lnTo>
                  <a:lnTo>
                    <a:pt x="110" y="88"/>
                  </a:lnTo>
                  <a:lnTo>
                    <a:pt x="110" y="88"/>
                  </a:lnTo>
                  <a:lnTo>
                    <a:pt x="102" y="134"/>
                  </a:lnTo>
                  <a:lnTo>
                    <a:pt x="72" y="400"/>
                  </a:lnTo>
                  <a:lnTo>
                    <a:pt x="72" y="400"/>
                  </a:lnTo>
                  <a:lnTo>
                    <a:pt x="72" y="404"/>
                  </a:lnTo>
                  <a:lnTo>
                    <a:pt x="72" y="404"/>
                  </a:lnTo>
                  <a:lnTo>
                    <a:pt x="78" y="430"/>
                  </a:lnTo>
                  <a:lnTo>
                    <a:pt x="86" y="468"/>
                  </a:lnTo>
                  <a:lnTo>
                    <a:pt x="98" y="522"/>
                  </a:lnTo>
                  <a:lnTo>
                    <a:pt x="98" y="522"/>
                  </a:lnTo>
                  <a:lnTo>
                    <a:pt x="98" y="528"/>
                  </a:lnTo>
                </a:path>
              </a:pathLst>
            </a:custGeom>
            <a:solidFill>
              <a:schemeClr val="bg1"/>
            </a:solidFill>
            <a:ln w="8">
              <a:solidFill>
                <a:srgbClr val="71CED6"/>
              </a:solidFill>
              <a:prstDash val="solid"/>
              <a:round/>
              <a:headEnd/>
              <a:tailEnd/>
            </a:ln>
          </p:spPr>
          <p:txBody>
            <a:bodyPr vert="horz" wrap="square" lIns="91440" tIns="45720" rIns="91440" bIns="45720" numCol="1" anchor="t" anchorCtr="0" compatLnSpc="1">
              <a:prstTxWarp prst="textNoShape">
                <a:avLst/>
              </a:prstTxWarp>
            </a:bodyPr>
            <a:lstStyle/>
            <a:p>
              <a:pPr defTabSz="457144"/>
              <a:endParaRPr lang="fr-FR">
                <a:solidFill>
                  <a:srgbClr val="4D4D4D"/>
                </a:solidFill>
              </a:endParaRPr>
            </a:p>
          </p:txBody>
        </p:sp>
        <p:sp>
          <p:nvSpPr>
            <p:cNvPr id="13" name="Freeform 9"/>
            <p:cNvSpPr>
              <a:spLocks/>
            </p:cNvSpPr>
            <p:nvPr/>
          </p:nvSpPr>
          <p:spPr bwMode="auto">
            <a:xfrm>
              <a:off x="3901171" y="3516471"/>
              <a:ext cx="133350" cy="625476"/>
            </a:xfrm>
            <a:custGeom>
              <a:avLst/>
              <a:gdLst/>
              <a:ahLst/>
              <a:cxnLst>
                <a:cxn ang="0">
                  <a:pos x="84" y="0"/>
                </a:cxn>
                <a:cxn ang="0">
                  <a:pos x="84" y="0"/>
                </a:cxn>
                <a:cxn ang="0">
                  <a:pos x="82" y="10"/>
                </a:cxn>
                <a:cxn ang="0">
                  <a:pos x="78" y="22"/>
                </a:cxn>
                <a:cxn ang="0">
                  <a:pos x="68" y="40"/>
                </a:cxn>
                <a:cxn ang="0">
                  <a:pos x="68" y="40"/>
                </a:cxn>
                <a:cxn ang="0">
                  <a:pos x="46" y="72"/>
                </a:cxn>
                <a:cxn ang="0">
                  <a:pos x="32" y="96"/>
                </a:cxn>
                <a:cxn ang="0">
                  <a:pos x="22" y="120"/>
                </a:cxn>
                <a:cxn ang="0">
                  <a:pos x="22" y="120"/>
                </a:cxn>
                <a:cxn ang="0">
                  <a:pos x="16" y="142"/>
                </a:cxn>
                <a:cxn ang="0">
                  <a:pos x="12" y="158"/>
                </a:cxn>
                <a:cxn ang="0">
                  <a:pos x="12" y="172"/>
                </a:cxn>
                <a:cxn ang="0">
                  <a:pos x="10" y="182"/>
                </a:cxn>
                <a:cxn ang="0">
                  <a:pos x="10" y="182"/>
                </a:cxn>
                <a:cxn ang="0">
                  <a:pos x="4" y="208"/>
                </a:cxn>
                <a:cxn ang="0">
                  <a:pos x="0" y="224"/>
                </a:cxn>
                <a:cxn ang="0">
                  <a:pos x="0" y="234"/>
                </a:cxn>
                <a:cxn ang="0">
                  <a:pos x="0" y="234"/>
                </a:cxn>
                <a:cxn ang="0">
                  <a:pos x="2" y="242"/>
                </a:cxn>
                <a:cxn ang="0">
                  <a:pos x="6" y="250"/>
                </a:cxn>
                <a:cxn ang="0">
                  <a:pos x="10" y="258"/>
                </a:cxn>
                <a:cxn ang="0">
                  <a:pos x="10" y="258"/>
                </a:cxn>
                <a:cxn ang="0">
                  <a:pos x="10" y="268"/>
                </a:cxn>
                <a:cxn ang="0">
                  <a:pos x="12" y="274"/>
                </a:cxn>
                <a:cxn ang="0">
                  <a:pos x="14" y="282"/>
                </a:cxn>
                <a:cxn ang="0">
                  <a:pos x="14" y="282"/>
                </a:cxn>
                <a:cxn ang="0">
                  <a:pos x="20" y="292"/>
                </a:cxn>
                <a:cxn ang="0">
                  <a:pos x="24" y="296"/>
                </a:cxn>
                <a:cxn ang="0">
                  <a:pos x="24" y="300"/>
                </a:cxn>
                <a:cxn ang="0">
                  <a:pos x="24" y="300"/>
                </a:cxn>
                <a:cxn ang="0">
                  <a:pos x="32" y="346"/>
                </a:cxn>
                <a:cxn ang="0">
                  <a:pos x="40" y="394"/>
                </a:cxn>
              </a:cxnLst>
              <a:rect l="0" t="0" r="r" b="b"/>
              <a:pathLst>
                <a:path w="84" h="394">
                  <a:moveTo>
                    <a:pt x="84" y="0"/>
                  </a:moveTo>
                  <a:lnTo>
                    <a:pt x="84" y="0"/>
                  </a:lnTo>
                  <a:lnTo>
                    <a:pt x="82" y="10"/>
                  </a:lnTo>
                  <a:lnTo>
                    <a:pt x="78" y="22"/>
                  </a:lnTo>
                  <a:lnTo>
                    <a:pt x="68" y="40"/>
                  </a:lnTo>
                  <a:lnTo>
                    <a:pt x="68" y="40"/>
                  </a:lnTo>
                  <a:lnTo>
                    <a:pt x="46" y="72"/>
                  </a:lnTo>
                  <a:lnTo>
                    <a:pt x="32" y="96"/>
                  </a:lnTo>
                  <a:lnTo>
                    <a:pt x="22" y="120"/>
                  </a:lnTo>
                  <a:lnTo>
                    <a:pt x="22" y="120"/>
                  </a:lnTo>
                  <a:lnTo>
                    <a:pt x="16" y="142"/>
                  </a:lnTo>
                  <a:lnTo>
                    <a:pt x="12" y="158"/>
                  </a:lnTo>
                  <a:lnTo>
                    <a:pt x="12" y="172"/>
                  </a:lnTo>
                  <a:lnTo>
                    <a:pt x="10" y="182"/>
                  </a:lnTo>
                  <a:lnTo>
                    <a:pt x="10" y="182"/>
                  </a:lnTo>
                  <a:lnTo>
                    <a:pt x="4" y="208"/>
                  </a:lnTo>
                  <a:lnTo>
                    <a:pt x="0" y="224"/>
                  </a:lnTo>
                  <a:lnTo>
                    <a:pt x="0" y="234"/>
                  </a:lnTo>
                  <a:lnTo>
                    <a:pt x="0" y="234"/>
                  </a:lnTo>
                  <a:lnTo>
                    <a:pt x="2" y="242"/>
                  </a:lnTo>
                  <a:lnTo>
                    <a:pt x="6" y="250"/>
                  </a:lnTo>
                  <a:lnTo>
                    <a:pt x="10" y="258"/>
                  </a:lnTo>
                  <a:lnTo>
                    <a:pt x="10" y="258"/>
                  </a:lnTo>
                  <a:lnTo>
                    <a:pt x="10" y="268"/>
                  </a:lnTo>
                  <a:lnTo>
                    <a:pt x="12" y="274"/>
                  </a:lnTo>
                  <a:lnTo>
                    <a:pt x="14" y="282"/>
                  </a:lnTo>
                  <a:lnTo>
                    <a:pt x="14" y="282"/>
                  </a:lnTo>
                  <a:lnTo>
                    <a:pt x="20" y="292"/>
                  </a:lnTo>
                  <a:lnTo>
                    <a:pt x="24" y="296"/>
                  </a:lnTo>
                  <a:lnTo>
                    <a:pt x="24" y="300"/>
                  </a:lnTo>
                  <a:lnTo>
                    <a:pt x="24" y="300"/>
                  </a:lnTo>
                  <a:lnTo>
                    <a:pt x="32" y="346"/>
                  </a:lnTo>
                  <a:lnTo>
                    <a:pt x="40" y="394"/>
                  </a:lnTo>
                </a:path>
              </a:pathLst>
            </a:custGeom>
            <a:noFill/>
            <a:ln w="4">
              <a:solidFill>
                <a:srgbClr val="71CED6"/>
              </a:solidFill>
              <a:prstDash val="solid"/>
              <a:round/>
              <a:headEnd/>
              <a:tailEnd/>
            </a:ln>
          </p:spPr>
          <p:txBody>
            <a:bodyPr vert="horz" wrap="square" lIns="91440" tIns="45720" rIns="91440" bIns="45720" numCol="1" anchor="t" anchorCtr="0" compatLnSpc="1">
              <a:prstTxWarp prst="textNoShape">
                <a:avLst/>
              </a:prstTxWarp>
            </a:bodyPr>
            <a:lstStyle/>
            <a:p>
              <a:pPr defTabSz="457144"/>
              <a:endParaRPr lang="fr-FR">
                <a:solidFill>
                  <a:srgbClr val="4D4D4D"/>
                </a:solidFill>
              </a:endParaRPr>
            </a:p>
          </p:txBody>
        </p:sp>
      </p:grpSp>
      <p:grpSp>
        <p:nvGrpSpPr>
          <p:cNvPr id="14" name="Groupe 17"/>
          <p:cNvGrpSpPr/>
          <p:nvPr userDrawn="1"/>
        </p:nvGrpSpPr>
        <p:grpSpPr>
          <a:xfrm>
            <a:off x="8086849" y="5900561"/>
            <a:ext cx="415885" cy="637376"/>
            <a:chOff x="8016186" y="2709861"/>
            <a:chExt cx="1120774" cy="1717674"/>
          </a:xfrm>
        </p:grpSpPr>
        <p:sp>
          <p:nvSpPr>
            <p:cNvPr id="15" name="Freeform 10"/>
            <p:cNvSpPr>
              <a:spLocks/>
            </p:cNvSpPr>
            <p:nvPr/>
          </p:nvSpPr>
          <p:spPr bwMode="auto">
            <a:xfrm>
              <a:off x="8016186" y="2709861"/>
              <a:ext cx="1120774" cy="1717674"/>
            </a:xfrm>
            <a:custGeom>
              <a:avLst/>
              <a:gdLst/>
              <a:ahLst/>
              <a:cxnLst>
                <a:cxn ang="0">
                  <a:pos x="340" y="1082"/>
                </a:cxn>
                <a:cxn ang="0">
                  <a:pos x="336" y="1056"/>
                </a:cxn>
                <a:cxn ang="0">
                  <a:pos x="338" y="1014"/>
                </a:cxn>
                <a:cxn ang="0">
                  <a:pos x="334" y="982"/>
                </a:cxn>
                <a:cxn ang="0">
                  <a:pos x="320" y="932"/>
                </a:cxn>
                <a:cxn ang="0">
                  <a:pos x="322" y="930"/>
                </a:cxn>
                <a:cxn ang="0">
                  <a:pos x="328" y="930"/>
                </a:cxn>
                <a:cxn ang="0">
                  <a:pos x="336" y="932"/>
                </a:cxn>
                <a:cxn ang="0">
                  <a:pos x="324" y="698"/>
                </a:cxn>
                <a:cxn ang="0">
                  <a:pos x="322" y="626"/>
                </a:cxn>
                <a:cxn ang="0">
                  <a:pos x="320" y="614"/>
                </a:cxn>
                <a:cxn ang="0">
                  <a:pos x="308" y="572"/>
                </a:cxn>
                <a:cxn ang="0">
                  <a:pos x="292" y="532"/>
                </a:cxn>
                <a:cxn ang="0">
                  <a:pos x="230" y="408"/>
                </a:cxn>
                <a:cxn ang="0">
                  <a:pos x="162" y="290"/>
                </a:cxn>
                <a:cxn ang="0">
                  <a:pos x="126" y="230"/>
                </a:cxn>
                <a:cxn ang="0">
                  <a:pos x="94" y="174"/>
                </a:cxn>
                <a:cxn ang="0">
                  <a:pos x="82" y="162"/>
                </a:cxn>
                <a:cxn ang="0">
                  <a:pos x="60" y="134"/>
                </a:cxn>
                <a:cxn ang="0">
                  <a:pos x="30" y="90"/>
                </a:cxn>
                <a:cxn ang="0">
                  <a:pos x="14" y="50"/>
                </a:cxn>
                <a:cxn ang="0">
                  <a:pos x="6" y="12"/>
                </a:cxn>
                <a:cxn ang="0">
                  <a:pos x="0" y="0"/>
                </a:cxn>
                <a:cxn ang="0">
                  <a:pos x="24" y="14"/>
                </a:cxn>
                <a:cxn ang="0">
                  <a:pos x="110" y="84"/>
                </a:cxn>
                <a:cxn ang="0">
                  <a:pos x="202" y="168"/>
                </a:cxn>
                <a:cxn ang="0">
                  <a:pos x="226" y="192"/>
                </a:cxn>
                <a:cxn ang="0">
                  <a:pos x="276" y="256"/>
                </a:cxn>
                <a:cxn ang="0">
                  <a:pos x="308" y="310"/>
                </a:cxn>
                <a:cxn ang="0">
                  <a:pos x="326" y="348"/>
                </a:cxn>
                <a:cxn ang="0">
                  <a:pos x="332" y="364"/>
                </a:cxn>
                <a:cxn ang="0">
                  <a:pos x="362" y="308"/>
                </a:cxn>
                <a:cxn ang="0">
                  <a:pos x="384" y="278"/>
                </a:cxn>
                <a:cxn ang="0">
                  <a:pos x="418" y="242"/>
                </a:cxn>
                <a:cxn ang="0">
                  <a:pos x="506" y="168"/>
                </a:cxn>
                <a:cxn ang="0">
                  <a:pos x="530" y="148"/>
                </a:cxn>
                <a:cxn ang="0">
                  <a:pos x="694" y="50"/>
                </a:cxn>
                <a:cxn ang="0">
                  <a:pos x="700" y="46"/>
                </a:cxn>
                <a:cxn ang="0">
                  <a:pos x="704" y="46"/>
                </a:cxn>
                <a:cxn ang="0">
                  <a:pos x="704" y="56"/>
                </a:cxn>
                <a:cxn ang="0">
                  <a:pos x="702" y="58"/>
                </a:cxn>
                <a:cxn ang="0">
                  <a:pos x="696" y="84"/>
                </a:cxn>
                <a:cxn ang="0">
                  <a:pos x="676" y="122"/>
                </a:cxn>
                <a:cxn ang="0">
                  <a:pos x="666" y="138"/>
                </a:cxn>
                <a:cxn ang="0">
                  <a:pos x="558" y="262"/>
                </a:cxn>
                <a:cxn ang="0">
                  <a:pos x="464" y="372"/>
                </a:cxn>
                <a:cxn ang="0">
                  <a:pos x="446" y="398"/>
                </a:cxn>
                <a:cxn ang="0">
                  <a:pos x="390" y="496"/>
                </a:cxn>
                <a:cxn ang="0">
                  <a:pos x="360" y="568"/>
                </a:cxn>
                <a:cxn ang="0">
                  <a:pos x="356" y="586"/>
                </a:cxn>
                <a:cxn ang="0">
                  <a:pos x="348" y="644"/>
                </a:cxn>
                <a:cxn ang="0">
                  <a:pos x="348" y="676"/>
                </a:cxn>
                <a:cxn ang="0">
                  <a:pos x="352" y="688"/>
                </a:cxn>
                <a:cxn ang="0">
                  <a:pos x="356" y="702"/>
                </a:cxn>
                <a:cxn ang="0">
                  <a:pos x="350" y="718"/>
                </a:cxn>
                <a:cxn ang="0">
                  <a:pos x="350" y="738"/>
                </a:cxn>
                <a:cxn ang="0">
                  <a:pos x="352" y="764"/>
                </a:cxn>
                <a:cxn ang="0">
                  <a:pos x="360" y="956"/>
                </a:cxn>
                <a:cxn ang="0">
                  <a:pos x="362" y="958"/>
                </a:cxn>
                <a:cxn ang="0">
                  <a:pos x="360" y="958"/>
                </a:cxn>
                <a:cxn ang="0">
                  <a:pos x="366" y="1052"/>
                </a:cxn>
                <a:cxn ang="0">
                  <a:pos x="372" y="1082"/>
                </a:cxn>
              </a:cxnLst>
              <a:rect l="0" t="0" r="r" b="b"/>
              <a:pathLst>
                <a:path w="706" h="1082">
                  <a:moveTo>
                    <a:pt x="340" y="1082"/>
                  </a:moveTo>
                  <a:lnTo>
                    <a:pt x="340" y="1082"/>
                  </a:lnTo>
                  <a:lnTo>
                    <a:pt x="336" y="1056"/>
                  </a:lnTo>
                  <a:lnTo>
                    <a:pt x="336" y="1056"/>
                  </a:lnTo>
                  <a:lnTo>
                    <a:pt x="336" y="1038"/>
                  </a:lnTo>
                  <a:lnTo>
                    <a:pt x="338" y="1014"/>
                  </a:lnTo>
                  <a:lnTo>
                    <a:pt x="338" y="1014"/>
                  </a:lnTo>
                  <a:lnTo>
                    <a:pt x="334" y="982"/>
                  </a:lnTo>
                  <a:lnTo>
                    <a:pt x="328" y="956"/>
                  </a:lnTo>
                  <a:lnTo>
                    <a:pt x="320" y="932"/>
                  </a:lnTo>
                  <a:lnTo>
                    <a:pt x="320" y="932"/>
                  </a:lnTo>
                  <a:lnTo>
                    <a:pt x="322" y="930"/>
                  </a:lnTo>
                  <a:lnTo>
                    <a:pt x="322" y="930"/>
                  </a:lnTo>
                  <a:lnTo>
                    <a:pt x="328" y="930"/>
                  </a:lnTo>
                  <a:lnTo>
                    <a:pt x="336" y="932"/>
                  </a:lnTo>
                  <a:lnTo>
                    <a:pt x="336" y="932"/>
                  </a:lnTo>
                  <a:lnTo>
                    <a:pt x="330" y="820"/>
                  </a:lnTo>
                  <a:lnTo>
                    <a:pt x="324" y="698"/>
                  </a:lnTo>
                  <a:lnTo>
                    <a:pt x="324" y="698"/>
                  </a:lnTo>
                  <a:lnTo>
                    <a:pt x="322" y="626"/>
                  </a:lnTo>
                  <a:lnTo>
                    <a:pt x="322" y="626"/>
                  </a:lnTo>
                  <a:lnTo>
                    <a:pt x="320" y="614"/>
                  </a:lnTo>
                  <a:lnTo>
                    <a:pt x="316" y="598"/>
                  </a:lnTo>
                  <a:lnTo>
                    <a:pt x="308" y="572"/>
                  </a:lnTo>
                  <a:lnTo>
                    <a:pt x="292" y="532"/>
                  </a:lnTo>
                  <a:lnTo>
                    <a:pt x="292" y="532"/>
                  </a:lnTo>
                  <a:lnTo>
                    <a:pt x="266" y="476"/>
                  </a:lnTo>
                  <a:lnTo>
                    <a:pt x="230" y="408"/>
                  </a:lnTo>
                  <a:lnTo>
                    <a:pt x="192" y="342"/>
                  </a:lnTo>
                  <a:lnTo>
                    <a:pt x="162" y="290"/>
                  </a:lnTo>
                  <a:lnTo>
                    <a:pt x="162" y="290"/>
                  </a:lnTo>
                  <a:lnTo>
                    <a:pt x="126" y="230"/>
                  </a:lnTo>
                  <a:lnTo>
                    <a:pt x="110" y="200"/>
                  </a:lnTo>
                  <a:lnTo>
                    <a:pt x="94" y="174"/>
                  </a:lnTo>
                  <a:lnTo>
                    <a:pt x="94" y="174"/>
                  </a:lnTo>
                  <a:lnTo>
                    <a:pt x="82" y="162"/>
                  </a:lnTo>
                  <a:lnTo>
                    <a:pt x="60" y="134"/>
                  </a:lnTo>
                  <a:lnTo>
                    <a:pt x="60" y="134"/>
                  </a:lnTo>
                  <a:lnTo>
                    <a:pt x="44" y="112"/>
                  </a:lnTo>
                  <a:lnTo>
                    <a:pt x="30" y="90"/>
                  </a:lnTo>
                  <a:lnTo>
                    <a:pt x="20" y="68"/>
                  </a:lnTo>
                  <a:lnTo>
                    <a:pt x="14" y="50"/>
                  </a:lnTo>
                  <a:lnTo>
                    <a:pt x="8" y="24"/>
                  </a:lnTo>
                  <a:lnTo>
                    <a:pt x="6" y="12"/>
                  </a:lnTo>
                  <a:lnTo>
                    <a:pt x="0" y="0"/>
                  </a:lnTo>
                  <a:lnTo>
                    <a:pt x="0" y="0"/>
                  </a:lnTo>
                  <a:lnTo>
                    <a:pt x="24" y="14"/>
                  </a:lnTo>
                  <a:lnTo>
                    <a:pt x="24" y="14"/>
                  </a:lnTo>
                  <a:lnTo>
                    <a:pt x="54" y="36"/>
                  </a:lnTo>
                  <a:lnTo>
                    <a:pt x="110" y="84"/>
                  </a:lnTo>
                  <a:lnTo>
                    <a:pt x="174" y="142"/>
                  </a:lnTo>
                  <a:lnTo>
                    <a:pt x="202" y="168"/>
                  </a:lnTo>
                  <a:lnTo>
                    <a:pt x="226" y="192"/>
                  </a:lnTo>
                  <a:lnTo>
                    <a:pt x="226" y="192"/>
                  </a:lnTo>
                  <a:lnTo>
                    <a:pt x="252" y="224"/>
                  </a:lnTo>
                  <a:lnTo>
                    <a:pt x="276" y="256"/>
                  </a:lnTo>
                  <a:lnTo>
                    <a:pt x="294" y="284"/>
                  </a:lnTo>
                  <a:lnTo>
                    <a:pt x="308" y="310"/>
                  </a:lnTo>
                  <a:lnTo>
                    <a:pt x="318" y="332"/>
                  </a:lnTo>
                  <a:lnTo>
                    <a:pt x="326" y="348"/>
                  </a:lnTo>
                  <a:lnTo>
                    <a:pt x="332" y="364"/>
                  </a:lnTo>
                  <a:lnTo>
                    <a:pt x="332" y="364"/>
                  </a:lnTo>
                  <a:lnTo>
                    <a:pt x="346" y="336"/>
                  </a:lnTo>
                  <a:lnTo>
                    <a:pt x="362" y="308"/>
                  </a:lnTo>
                  <a:lnTo>
                    <a:pt x="384" y="278"/>
                  </a:lnTo>
                  <a:lnTo>
                    <a:pt x="384" y="278"/>
                  </a:lnTo>
                  <a:lnTo>
                    <a:pt x="400" y="260"/>
                  </a:lnTo>
                  <a:lnTo>
                    <a:pt x="418" y="242"/>
                  </a:lnTo>
                  <a:lnTo>
                    <a:pt x="464" y="202"/>
                  </a:lnTo>
                  <a:lnTo>
                    <a:pt x="506" y="168"/>
                  </a:lnTo>
                  <a:lnTo>
                    <a:pt x="530" y="148"/>
                  </a:lnTo>
                  <a:lnTo>
                    <a:pt x="530" y="148"/>
                  </a:lnTo>
                  <a:lnTo>
                    <a:pt x="614" y="98"/>
                  </a:lnTo>
                  <a:lnTo>
                    <a:pt x="694" y="50"/>
                  </a:lnTo>
                  <a:lnTo>
                    <a:pt x="694" y="50"/>
                  </a:lnTo>
                  <a:lnTo>
                    <a:pt x="700" y="46"/>
                  </a:lnTo>
                  <a:lnTo>
                    <a:pt x="702" y="44"/>
                  </a:lnTo>
                  <a:lnTo>
                    <a:pt x="704" y="46"/>
                  </a:lnTo>
                  <a:lnTo>
                    <a:pt x="706" y="48"/>
                  </a:lnTo>
                  <a:lnTo>
                    <a:pt x="704" y="56"/>
                  </a:lnTo>
                  <a:lnTo>
                    <a:pt x="702" y="58"/>
                  </a:lnTo>
                  <a:lnTo>
                    <a:pt x="702" y="58"/>
                  </a:lnTo>
                  <a:lnTo>
                    <a:pt x="702" y="66"/>
                  </a:lnTo>
                  <a:lnTo>
                    <a:pt x="696" y="84"/>
                  </a:lnTo>
                  <a:lnTo>
                    <a:pt x="684" y="108"/>
                  </a:lnTo>
                  <a:lnTo>
                    <a:pt x="676" y="122"/>
                  </a:lnTo>
                  <a:lnTo>
                    <a:pt x="666" y="138"/>
                  </a:lnTo>
                  <a:lnTo>
                    <a:pt x="666" y="138"/>
                  </a:lnTo>
                  <a:lnTo>
                    <a:pt x="624" y="186"/>
                  </a:lnTo>
                  <a:lnTo>
                    <a:pt x="558" y="262"/>
                  </a:lnTo>
                  <a:lnTo>
                    <a:pt x="490" y="340"/>
                  </a:lnTo>
                  <a:lnTo>
                    <a:pt x="464" y="372"/>
                  </a:lnTo>
                  <a:lnTo>
                    <a:pt x="446" y="398"/>
                  </a:lnTo>
                  <a:lnTo>
                    <a:pt x="446" y="398"/>
                  </a:lnTo>
                  <a:lnTo>
                    <a:pt x="418" y="444"/>
                  </a:lnTo>
                  <a:lnTo>
                    <a:pt x="390" y="496"/>
                  </a:lnTo>
                  <a:lnTo>
                    <a:pt x="368" y="548"/>
                  </a:lnTo>
                  <a:lnTo>
                    <a:pt x="360" y="568"/>
                  </a:lnTo>
                  <a:lnTo>
                    <a:pt x="356" y="586"/>
                  </a:lnTo>
                  <a:lnTo>
                    <a:pt x="356" y="586"/>
                  </a:lnTo>
                  <a:lnTo>
                    <a:pt x="350" y="618"/>
                  </a:lnTo>
                  <a:lnTo>
                    <a:pt x="348" y="644"/>
                  </a:lnTo>
                  <a:lnTo>
                    <a:pt x="348" y="676"/>
                  </a:lnTo>
                  <a:lnTo>
                    <a:pt x="348" y="676"/>
                  </a:lnTo>
                  <a:lnTo>
                    <a:pt x="348" y="682"/>
                  </a:lnTo>
                  <a:lnTo>
                    <a:pt x="352" y="688"/>
                  </a:lnTo>
                  <a:lnTo>
                    <a:pt x="354" y="694"/>
                  </a:lnTo>
                  <a:lnTo>
                    <a:pt x="356" y="702"/>
                  </a:lnTo>
                  <a:lnTo>
                    <a:pt x="356" y="702"/>
                  </a:lnTo>
                  <a:lnTo>
                    <a:pt x="350" y="718"/>
                  </a:lnTo>
                  <a:lnTo>
                    <a:pt x="348" y="728"/>
                  </a:lnTo>
                  <a:lnTo>
                    <a:pt x="350" y="738"/>
                  </a:lnTo>
                  <a:lnTo>
                    <a:pt x="350" y="738"/>
                  </a:lnTo>
                  <a:lnTo>
                    <a:pt x="352" y="764"/>
                  </a:lnTo>
                  <a:lnTo>
                    <a:pt x="354" y="818"/>
                  </a:lnTo>
                  <a:lnTo>
                    <a:pt x="360" y="956"/>
                  </a:lnTo>
                  <a:lnTo>
                    <a:pt x="360" y="956"/>
                  </a:lnTo>
                  <a:lnTo>
                    <a:pt x="362" y="958"/>
                  </a:lnTo>
                  <a:lnTo>
                    <a:pt x="360" y="958"/>
                  </a:lnTo>
                  <a:lnTo>
                    <a:pt x="360" y="958"/>
                  </a:lnTo>
                  <a:lnTo>
                    <a:pt x="364" y="1020"/>
                  </a:lnTo>
                  <a:lnTo>
                    <a:pt x="366" y="1052"/>
                  </a:lnTo>
                  <a:lnTo>
                    <a:pt x="366" y="1052"/>
                  </a:lnTo>
                  <a:lnTo>
                    <a:pt x="372" y="1082"/>
                  </a:lnTo>
                </a:path>
              </a:pathLst>
            </a:custGeom>
            <a:noFill/>
            <a:ln w="8">
              <a:solidFill>
                <a:srgbClr val="71CED6"/>
              </a:solidFill>
              <a:prstDash val="solid"/>
              <a:round/>
              <a:headEnd/>
              <a:tailEnd/>
            </a:ln>
          </p:spPr>
          <p:txBody>
            <a:bodyPr vert="horz" wrap="square" lIns="91440" tIns="45720" rIns="91440" bIns="45720" numCol="1" anchor="t" anchorCtr="0" compatLnSpc="1">
              <a:prstTxWarp prst="textNoShape">
                <a:avLst/>
              </a:prstTxWarp>
            </a:bodyPr>
            <a:lstStyle/>
            <a:p>
              <a:pPr defTabSz="457144"/>
              <a:endParaRPr lang="fr-FR">
                <a:solidFill>
                  <a:srgbClr val="4D4D4D"/>
                </a:solidFill>
              </a:endParaRPr>
            </a:p>
          </p:txBody>
        </p:sp>
        <p:sp>
          <p:nvSpPr>
            <p:cNvPr id="16" name="Freeform 11"/>
            <p:cNvSpPr>
              <a:spLocks/>
            </p:cNvSpPr>
            <p:nvPr/>
          </p:nvSpPr>
          <p:spPr bwMode="auto">
            <a:xfrm>
              <a:off x="8508311" y="2786062"/>
              <a:ext cx="622300" cy="863600"/>
            </a:xfrm>
            <a:custGeom>
              <a:avLst/>
              <a:gdLst/>
              <a:ahLst/>
              <a:cxnLst>
                <a:cxn ang="0">
                  <a:pos x="392" y="0"/>
                </a:cxn>
                <a:cxn ang="0">
                  <a:pos x="392" y="0"/>
                </a:cxn>
                <a:cxn ang="0">
                  <a:pos x="392" y="4"/>
                </a:cxn>
                <a:cxn ang="0">
                  <a:pos x="390" y="8"/>
                </a:cxn>
                <a:cxn ang="0">
                  <a:pos x="384" y="14"/>
                </a:cxn>
                <a:cxn ang="0">
                  <a:pos x="384" y="14"/>
                </a:cxn>
                <a:cxn ang="0">
                  <a:pos x="304" y="86"/>
                </a:cxn>
                <a:cxn ang="0">
                  <a:pos x="250" y="136"/>
                </a:cxn>
                <a:cxn ang="0">
                  <a:pos x="218" y="164"/>
                </a:cxn>
                <a:cxn ang="0">
                  <a:pos x="218" y="164"/>
                </a:cxn>
                <a:cxn ang="0">
                  <a:pos x="160" y="210"/>
                </a:cxn>
                <a:cxn ang="0">
                  <a:pos x="122" y="240"/>
                </a:cxn>
                <a:cxn ang="0">
                  <a:pos x="94" y="270"/>
                </a:cxn>
                <a:cxn ang="0">
                  <a:pos x="94" y="270"/>
                </a:cxn>
                <a:cxn ang="0">
                  <a:pos x="50" y="322"/>
                </a:cxn>
                <a:cxn ang="0">
                  <a:pos x="20" y="360"/>
                </a:cxn>
                <a:cxn ang="0">
                  <a:pos x="20" y="360"/>
                </a:cxn>
                <a:cxn ang="0">
                  <a:pos x="10" y="374"/>
                </a:cxn>
                <a:cxn ang="0">
                  <a:pos x="6" y="386"/>
                </a:cxn>
                <a:cxn ang="0">
                  <a:pos x="2" y="398"/>
                </a:cxn>
                <a:cxn ang="0">
                  <a:pos x="0" y="412"/>
                </a:cxn>
                <a:cxn ang="0">
                  <a:pos x="2" y="426"/>
                </a:cxn>
                <a:cxn ang="0">
                  <a:pos x="6" y="440"/>
                </a:cxn>
                <a:cxn ang="0">
                  <a:pos x="16" y="452"/>
                </a:cxn>
                <a:cxn ang="0">
                  <a:pos x="16" y="452"/>
                </a:cxn>
                <a:cxn ang="0">
                  <a:pos x="32" y="470"/>
                </a:cxn>
                <a:cxn ang="0">
                  <a:pos x="36" y="474"/>
                </a:cxn>
                <a:cxn ang="0">
                  <a:pos x="36" y="472"/>
                </a:cxn>
                <a:cxn ang="0">
                  <a:pos x="34" y="470"/>
                </a:cxn>
                <a:cxn ang="0">
                  <a:pos x="34" y="472"/>
                </a:cxn>
                <a:cxn ang="0">
                  <a:pos x="34" y="472"/>
                </a:cxn>
                <a:cxn ang="0">
                  <a:pos x="28" y="514"/>
                </a:cxn>
                <a:cxn ang="0">
                  <a:pos x="28" y="514"/>
                </a:cxn>
                <a:cxn ang="0">
                  <a:pos x="28" y="520"/>
                </a:cxn>
                <a:cxn ang="0">
                  <a:pos x="28" y="526"/>
                </a:cxn>
                <a:cxn ang="0">
                  <a:pos x="28" y="526"/>
                </a:cxn>
                <a:cxn ang="0">
                  <a:pos x="26" y="538"/>
                </a:cxn>
                <a:cxn ang="0">
                  <a:pos x="26" y="544"/>
                </a:cxn>
                <a:cxn ang="0">
                  <a:pos x="26" y="544"/>
                </a:cxn>
                <a:cxn ang="0">
                  <a:pos x="24" y="540"/>
                </a:cxn>
                <a:cxn ang="0">
                  <a:pos x="18" y="520"/>
                </a:cxn>
                <a:cxn ang="0">
                  <a:pos x="18" y="520"/>
                </a:cxn>
                <a:cxn ang="0">
                  <a:pos x="10" y="478"/>
                </a:cxn>
                <a:cxn ang="0">
                  <a:pos x="8" y="460"/>
                </a:cxn>
                <a:cxn ang="0">
                  <a:pos x="8" y="452"/>
                </a:cxn>
                <a:cxn ang="0">
                  <a:pos x="8" y="452"/>
                </a:cxn>
                <a:cxn ang="0">
                  <a:pos x="12" y="448"/>
                </a:cxn>
              </a:cxnLst>
              <a:rect l="0" t="0" r="r" b="b"/>
              <a:pathLst>
                <a:path w="392" h="544">
                  <a:moveTo>
                    <a:pt x="392" y="0"/>
                  </a:moveTo>
                  <a:lnTo>
                    <a:pt x="392" y="0"/>
                  </a:lnTo>
                  <a:lnTo>
                    <a:pt x="392" y="4"/>
                  </a:lnTo>
                  <a:lnTo>
                    <a:pt x="390" y="8"/>
                  </a:lnTo>
                  <a:lnTo>
                    <a:pt x="384" y="14"/>
                  </a:lnTo>
                  <a:lnTo>
                    <a:pt x="384" y="14"/>
                  </a:lnTo>
                  <a:lnTo>
                    <a:pt x="304" y="86"/>
                  </a:lnTo>
                  <a:lnTo>
                    <a:pt x="250" y="136"/>
                  </a:lnTo>
                  <a:lnTo>
                    <a:pt x="218" y="164"/>
                  </a:lnTo>
                  <a:lnTo>
                    <a:pt x="218" y="164"/>
                  </a:lnTo>
                  <a:lnTo>
                    <a:pt x="160" y="210"/>
                  </a:lnTo>
                  <a:lnTo>
                    <a:pt x="122" y="240"/>
                  </a:lnTo>
                  <a:lnTo>
                    <a:pt x="94" y="270"/>
                  </a:lnTo>
                  <a:lnTo>
                    <a:pt x="94" y="270"/>
                  </a:lnTo>
                  <a:lnTo>
                    <a:pt x="50" y="322"/>
                  </a:lnTo>
                  <a:lnTo>
                    <a:pt x="20" y="360"/>
                  </a:lnTo>
                  <a:lnTo>
                    <a:pt x="20" y="360"/>
                  </a:lnTo>
                  <a:lnTo>
                    <a:pt x="10" y="374"/>
                  </a:lnTo>
                  <a:lnTo>
                    <a:pt x="6" y="386"/>
                  </a:lnTo>
                  <a:lnTo>
                    <a:pt x="2" y="398"/>
                  </a:lnTo>
                  <a:lnTo>
                    <a:pt x="0" y="412"/>
                  </a:lnTo>
                  <a:lnTo>
                    <a:pt x="2" y="426"/>
                  </a:lnTo>
                  <a:lnTo>
                    <a:pt x="6" y="440"/>
                  </a:lnTo>
                  <a:lnTo>
                    <a:pt x="16" y="452"/>
                  </a:lnTo>
                  <a:lnTo>
                    <a:pt x="16" y="452"/>
                  </a:lnTo>
                  <a:lnTo>
                    <a:pt x="32" y="470"/>
                  </a:lnTo>
                  <a:lnTo>
                    <a:pt x="36" y="474"/>
                  </a:lnTo>
                  <a:lnTo>
                    <a:pt x="36" y="472"/>
                  </a:lnTo>
                  <a:lnTo>
                    <a:pt x="34" y="470"/>
                  </a:lnTo>
                  <a:lnTo>
                    <a:pt x="34" y="472"/>
                  </a:lnTo>
                  <a:lnTo>
                    <a:pt x="34" y="472"/>
                  </a:lnTo>
                  <a:lnTo>
                    <a:pt x="28" y="514"/>
                  </a:lnTo>
                  <a:lnTo>
                    <a:pt x="28" y="514"/>
                  </a:lnTo>
                  <a:lnTo>
                    <a:pt x="28" y="520"/>
                  </a:lnTo>
                  <a:lnTo>
                    <a:pt x="28" y="526"/>
                  </a:lnTo>
                  <a:lnTo>
                    <a:pt x="28" y="526"/>
                  </a:lnTo>
                  <a:lnTo>
                    <a:pt x="26" y="538"/>
                  </a:lnTo>
                  <a:lnTo>
                    <a:pt x="26" y="544"/>
                  </a:lnTo>
                  <a:lnTo>
                    <a:pt x="26" y="544"/>
                  </a:lnTo>
                  <a:lnTo>
                    <a:pt x="24" y="540"/>
                  </a:lnTo>
                  <a:lnTo>
                    <a:pt x="18" y="520"/>
                  </a:lnTo>
                  <a:lnTo>
                    <a:pt x="18" y="520"/>
                  </a:lnTo>
                  <a:lnTo>
                    <a:pt x="10" y="478"/>
                  </a:lnTo>
                  <a:lnTo>
                    <a:pt x="8" y="460"/>
                  </a:lnTo>
                  <a:lnTo>
                    <a:pt x="8" y="452"/>
                  </a:lnTo>
                  <a:lnTo>
                    <a:pt x="8" y="452"/>
                  </a:lnTo>
                  <a:lnTo>
                    <a:pt x="12" y="448"/>
                  </a:lnTo>
                </a:path>
              </a:pathLst>
            </a:custGeom>
            <a:noFill/>
            <a:ln w="4">
              <a:solidFill>
                <a:srgbClr val="71CED6"/>
              </a:solidFill>
              <a:prstDash val="solid"/>
              <a:round/>
              <a:headEnd/>
              <a:tailEnd/>
            </a:ln>
          </p:spPr>
          <p:txBody>
            <a:bodyPr vert="horz" wrap="square" lIns="91440" tIns="45720" rIns="91440" bIns="45720" numCol="1" anchor="t" anchorCtr="0" compatLnSpc="1">
              <a:prstTxWarp prst="textNoShape">
                <a:avLst/>
              </a:prstTxWarp>
            </a:bodyPr>
            <a:lstStyle/>
            <a:p>
              <a:pPr defTabSz="457144"/>
              <a:endParaRPr lang="fr-FR">
                <a:solidFill>
                  <a:srgbClr val="4D4D4D"/>
                </a:solidFill>
              </a:endParaRPr>
            </a:p>
          </p:txBody>
        </p:sp>
        <p:sp>
          <p:nvSpPr>
            <p:cNvPr id="17" name="Freeform 12"/>
            <p:cNvSpPr>
              <a:spLocks/>
            </p:cNvSpPr>
            <p:nvPr/>
          </p:nvSpPr>
          <p:spPr bwMode="auto">
            <a:xfrm>
              <a:off x="8028886" y="2728911"/>
              <a:ext cx="511175" cy="628650"/>
            </a:xfrm>
            <a:custGeom>
              <a:avLst/>
              <a:gdLst/>
              <a:ahLst/>
              <a:cxnLst>
                <a:cxn ang="0">
                  <a:pos x="0" y="0"/>
                </a:cxn>
                <a:cxn ang="0">
                  <a:pos x="0" y="0"/>
                </a:cxn>
                <a:cxn ang="0">
                  <a:pos x="2" y="14"/>
                </a:cxn>
                <a:cxn ang="0">
                  <a:pos x="6" y="20"/>
                </a:cxn>
                <a:cxn ang="0">
                  <a:pos x="14" y="32"/>
                </a:cxn>
                <a:cxn ang="0">
                  <a:pos x="14" y="32"/>
                </a:cxn>
                <a:cxn ang="0">
                  <a:pos x="32" y="52"/>
                </a:cxn>
                <a:cxn ang="0">
                  <a:pos x="60" y="82"/>
                </a:cxn>
                <a:cxn ang="0">
                  <a:pos x="118" y="140"/>
                </a:cxn>
                <a:cxn ang="0">
                  <a:pos x="118" y="140"/>
                </a:cxn>
                <a:cxn ang="0">
                  <a:pos x="148" y="168"/>
                </a:cxn>
                <a:cxn ang="0">
                  <a:pos x="188" y="204"/>
                </a:cxn>
                <a:cxn ang="0">
                  <a:pos x="210" y="228"/>
                </a:cxn>
                <a:cxn ang="0">
                  <a:pos x="234" y="252"/>
                </a:cxn>
                <a:cxn ang="0">
                  <a:pos x="256" y="280"/>
                </a:cxn>
                <a:cxn ang="0">
                  <a:pos x="278" y="310"/>
                </a:cxn>
                <a:cxn ang="0">
                  <a:pos x="278" y="310"/>
                </a:cxn>
                <a:cxn ang="0">
                  <a:pos x="294" y="336"/>
                </a:cxn>
                <a:cxn ang="0">
                  <a:pos x="308" y="364"/>
                </a:cxn>
                <a:cxn ang="0">
                  <a:pos x="322" y="396"/>
                </a:cxn>
              </a:cxnLst>
              <a:rect l="0" t="0" r="r" b="b"/>
              <a:pathLst>
                <a:path w="322" h="396">
                  <a:moveTo>
                    <a:pt x="0" y="0"/>
                  </a:moveTo>
                  <a:lnTo>
                    <a:pt x="0" y="0"/>
                  </a:lnTo>
                  <a:lnTo>
                    <a:pt x="2" y="14"/>
                  </a:lnTo>
                  <a:lnTo>
                    <a:pt x="6" y="20"/>
                  </a:lnTo>
                  <a:lnTo>
                    <a:pt x="14" y="32"/>
                  </a:lnTo>
                  <a:lnTo>
                    <a:pt x="14" y="32"/>
                  </a:lnTo>
                  <a:lnTo>
                    <a:pt x="32" y="52"/>
                  </a:lnTo>
                  <a:lnTo>
                    <a:pt x="60" y="82"/>
                  </a:lnTo>
                  <a:lnTo>
                    <a:pt x="118" y="140"/>
                  </a:lnTo>
                  <a:lnTo>
                    <a:pt x="118" y="140"/>
                  </a:lnTo>
                  <a:lnTo>
                    <a:pt x="148" y="168"/>
                  </a:lnTo>
                  <a:lnTo>
                    <a:pt x="188" y="204"/>
                  </a:lnTo>
                  <a:lnTo>
                    <a:pt x="210" y="228"/>
                  </a:lnTo>
                  <a:lnTo>
                    <a:pt x="234" y="252"/>
                  </a:lnTo>
                  <a:lnTo>
                    <a:pt x="256" y="280"/>
                  </a:lnTo>
                  <a:lnTo>
                    <a:pt x="278" y="310"/>
                  </a:lnTo>
                  <a:lnTo>
                    <a:pt x="278" y="310"/>
                  </a:lnTo>
                  <a:lnTo>
                    <a:pt x="294" y="336"/>
                  </a:lnTo>
                  <a:lnTo>
                    <a:pt x="308" y="364"/>
                  </a:lnTo>
                  <a:lnTo>
                    <a:pt x="322" y="396"/>
                  </a:lnTo>
                </a:path>
              </a:pathLst>
            </a:custGeom>
            <a:noFill/>
            <a:ln w="4">
              <a:solidFill>
                <a:srgbClr val="71CED6"/>
              </a:solidFill>
              <a:prstDash val="solid"/>
              <a:round/>
              <a:headEnd/>
              <a:tailEnd/>
            </a:ln>
          </p:spPr>
          <p:txBody>
            <a:bodyPr vert="horz" wrap="square" lIns="91440" tIns="45720" rIns="91440" bIns="45720" numCol="1" anchor="t" anchorCtr="0" compatLnSpc="1">
              <a:prstTxWarp prst="textNoShape">
                <a:avLst/>
              </a:prstTxWarp>
            </a:bodyPr>
            <a:lstStyle/>
            <a:p>
              <a:pPr defTabSz="457144"/>
              <a:endParaRPr lang="fr-FR">
                <a:solidFill>
                  <a:srgbClr val="4D4D4D"/>
                </a:solidFill>
              </a:endParaRPr>
            </a:p>
          </p:txBody>
        </p:sp>
        <p:sp>
          <p:nvSpPr>
            <p:cNvPr id="18" name="Freeform 13"/>
            <p:cNvSpPr>
              <a:spLocks/>
            </p:cNvSpPr>
            <p:nvPr/>
          </p:nvSpPr>
          <p:spPr bwMode="auto">
            <a:xfrm>
              <a:off x="8524185" y="3287711"/>
              <a:ext cx="19050" cy="38099"/>
            </a:xfrm>
            <a:custGeom>
              <a:avLst/>
              <a:gdLst/>
              <a:ahLst/>
              <a:cxnLst>
                <a:cxn ang="0">
                  <a:pos x="12" y="0"/>
                </a:cxn>
                <a:cxn ang="0">
                  <a:pos x="12" y="0"/>
                </a:cxn>
                <a:cxn ang="0">
                  <a:pos x="6" y="14"/>
                </a:cxn>
                <a:cxn ang="0">
                  <a:pos x="6" y="14"/>
                </a:cxn>
                <a:cxn ang="0">
                  <a:pos x="0" y="24"/>
                </a:cxn>
              </a:cxnLst>
              <a:rect l="0" t="0" r="r" b="b"/>
              <a:pathLst>
                <a:path w="12" h="24">
                  <a:moveTo>
                    <a:pt x="12" y="0"/>
                  </a:moveTo>
                  <a:lnTo>
                    <a:pt x="12" y="0"/>
                  </a:lnTo>
                  <a:lnTo>
                    <a:pt x="6" y="14"/>
                  </a:lnTo>
                  <a:lnTo>
                    <a:pt x="6" y="14"/>
                  </a:lnTo>
                  <a:lnTo>
                    <a:pt x="0" y="24"/>
                  </a:lnTo>
                </a:path>
              </a:pathLst>
            </a:custGeom>
            <a:noFill/>
            <a:ln w="4">
              <a:solidFill>
                <a:srgbClr val="71CED6"/>
              </a:solidFill>
              <a:prstDash val="solid"/>
              <a:round/>
              <a:headEnd/>
              <a:tailEnd/>
            </a:ln>
          </p:spPr>
          <p:txBody>
            <a:bodyPr vert="horz" wrap="square" lIns="91440" tIns="45720" rIns="91440" bIns="45720" numCol="1" anchor="t" anchorCtr="0" compatLnSpc="1">
              <a:prstTxWarp prst="textNoShape">
                <a:avLst/>
              </a:prstTxWarp>
            </a:bodyPr>
            <a:lstStyle/>
            <a:p>
              <a:pPr defTabSz="457144"/>
              <a:endParaRPr lang="fr-FR">
                <a:solidFill>
                  <a:srgbClr val="4D4D4D"/>
                </a:solidFill>
              </a:endParaRPr>
            </a:p>
          </p:txBody>
        </p:sp>
      </p:grpSp>
      <p:grpSp>
        <p:nvGrpSpPr>
          <p:cNvPr id="19" name="Groupe 20"/>
          <p:cNvGrpSpPr/>
          <p:nvPr userDrawn="1"/>
        </p:nvGrpSpPr>
        <p:grpSpPr>
          <a:xfrm>
            <a:off x="5833487" y="6142526"/>
            <a:ext cx="73074" cy="325093"/>
            <a:chOff x="2187575" y="3706813"/>
            <a:chExt cx="127000" cy="564996"/>
          </a:xfrm>
        </p:grpSpPr>
        <p:sp>
          <p:nvSpPr>
            <p:cNvPr id="20" name="Freeform 14"/>
            <p:cNvSpPr>
              <a:spLocks/>
            </p:cNvSpPr>
            <p:nvPr/>
          </p:nvSpPr>
          <p:spPr bwMode="auto">
            <a:xfrm>
              <a:off x="2187575" y="3716184"/>
              <a:ext cx="127000" cy="555625"/>
            </a:xfrm>
            <a:custGeom>
              <a:avLst/>
              <a:gdLst/>
              <a:ahLst/>
              <a:cxnLst>
                <a:cxn ang="0">
                  <a:pos x="34" y="350"/>
                </a:cxn>
                <a:cxn ang="0">
                  <a:pos x="34" y="350"/>
                </a:cxn>
                <a:cxn ang="0">
                  <a:pos x="34" y="340"/>
                </a:cxn>
                <a:cxn ang="0">
                  <a:pos x="34" y="340"/>
                </a:cxn>
                <a:cxn ang="0">
                  <a:pos x="32" y="328"/>
                </a:cxn>
                <a:cxn ang="0">
                  <a:pos x="30" y="320"/>
                </a:cxn>
                <a:cxn ang="0">
                  <a:pos x="30" y="320"/>
                </a:cxn>
                <a:cxn ang="0">
                  <a:pos x="22" y="310"/>
                </a:cxn>
                <a:cxn ang="0">
                  <a:pos x="18" y="306"/>
                </a:cxn>
                <a:cxn ang="0">
                  <a:pos x="18" y="306"/>
                </a:cxn>
                <a:cxn ang="0">
                  <a:pos x="20" y="294"/>
                </a:cxn>
                <a:cxn ang="0">
                  <a:pos x="22" y="276"/>
                </a:cxn>
                <a:cxn ang="0">
                  <a:pos x="22" y="276"/>
                </a:cxn>
                <a:cxn ang="0">
                  <a:pos x="20" y="260"/>
                </a:cxn>
                <a:cxn ang="0">
                  <a:pos x="18" y="218"/>
                </a:cxn>
                <a:cxn ang="0">
                  <a:pos x="18" y="218"/>
                </a:cxn>
                <a:cxn ang="0">
                  <a:pos x="14" y="182"/>
                </a:cxn>
                <a:cxn ang="0">
                  <a:pos x="8" y="148"/>
                </a:cxn>
                <a:cxn ang="0">
                  <a:pos x="0" y="100"/>
                </a:cxn>
                <a:cxn ang="0">
                  <a:pos x="0" y="100"/>
                </a:cxn>
                <a:cxn ang="0">
                  <a:pos x="0" y="92"/>
                </a:cxn>
                <a:cxn ang="0">
                  <a:pos x="2" y="84"/>
                </a:cxn>
                <a:cxn ang="0">
                  <a:pos x="6" y="76"/>
                </a:cxn>
                <a:cxn ang="0">
                  <a:pos x="10" y="68"/>
                </a:cxn>
                <a:cxn ang="0">
                  <a:pos x="22" y="50"/>
                </a:cxn>
                <a:cxn ang="0">
                  <a:pos x="36" y="36"/>
                </a:cxn>
                <a:cxn ang="0">
                  <a:pos x="64" y="10"/>
                </a:cxn>
                <a:cxn ang="0">
                  <a:pos x="76" y="0"/>
                </a:cxn>
                <a:cxn ang="0">
                  <a:pos x="76" y="0"/>
                </a:cxn>
                <a:cxn ang="0">
                  <a:pos x="78" y="2"/>
                </a:cxn>
                <a:cxn ang="0">
                  <a:pos x="80" y="4"/>
                </a:cxn>
                <a:cxn ang="0">
                  <a:pos x="80" y="10"/>
                </a:cxn>
                <a:cxn ang="0">
                  <a:pos x="80" y="10"/>
                </a:cxn>
                <a:cxn ang="0">
                  <a:pos x="70" y="82"/>
                </a:cxn>
                <a:cxn ang="0">
                  <a:pos x="60" y="154"/>
                </a:cxn>
                <a:cxn ang="0">
                  <a:pos x="60" y="154"/>
                </a:cxn>
                <a:cxn ang="0">
                  <a:pos x="56" y="222"/>
                </a:cxn>
                <a:cxn ang="0">
                  <a:pos x="54" y="270"/>
                </a:cxn>
                <a:cxn ang="0">
                  <a:pos x="54" y="270"/>
                </a:cxn>
                <a:cxn ang="0">
                  <a:pos x="52" y="294"/>
                </a:cxn>
                <a:cxn ang="0">
                  <a:pos x="50" y="318"/>
                </a:cxn>
                <a:cxn ang="0">
                  <a:pos x="50" y="318"/>
                </a:cxn>
                <a:cxn ang="0">
                  <a:pos x="52" y="350"/>
                </a:cxn>
              </a:cxnLst>
              <a:rect l="0" t="0" r="r" b="b"/>
              <a:pathLst>
                <a:path w="80" h="350">
                  <a:moveTo>
                    <a:pt x="34" y="350"/>
                  </a:moveTo>
                  <a:lnTo>
                    <a:pt x="34" y="350"/>
                  </a:lnTo>
                  <a:lnTo>
                    <a:pt x="34" y="340"/>
                  </a:lnTo>
                  <a:lnTo>
                    <a:pt x="34" y="340"/>
                  </a:lnTo>
                  <a:lnTo>
                    <a:pt x="32" y="328"/>
                  </a:lnTo>
                  <a:lnTo>
                    <a:pt x="30" y="320"/>
                  </a:lnTo>
                  <a:lnTo>
                    <a:pt x="30" y="320"/>
                  </a:lnTo>
                  <a:lnTo>
                    <a:pt x="22" y="310"/>
                  </a:lnTo>
                  <a:lnTo>
                    <a:pt x="18" y="306"/>
                  </a:lnTo>
                  <a:lnTo>
                    <a:pt x="18" y="306"/>
                  </a:lnTo>
                  <a:lnTo>
                    <a:pt x="20" y="294"/>
                  </a:lnTo>
                  <a:lnTo>
                    <a:pt x="22" y="276"/>
                  </a:lnTo>
                  <a:lnTo>
                    <a:pt x="22" y="276"/>
                  </a:lnTo>
                  <a:lnTo>
                    <a:pt x="20" y="260"/>
                  </a:lnTo>
                  <a:lnTo>
                    <a:pt x="18" y="218"/>
                  </a:lnTo>
                  <a:lnTo>
                    <a:pt x="18" y="218"/>
                  </a:lnTo>
                  <a:lnTo>
                    <a:pt x="14" y="182"/>
                  </a:lnTo>
                  <a:lnTo>
                    <a:pt x="8" y="148"/>
                  </a:lnTo>
                  <a:lnTo>
                    <a:pt x="0" y="100"/>
                  </a:lnTo>
                  <a:lnTo>
                    <a:pt x="0" y="100"/>
                  </a:lnTo>
                  <a:lnTo>
                    <a:pt x="0" y="92"/>
                  </a:lnTo>
                  <a:lnTo>
                    <a:pt x="2" y="84"/>
                  </a:lnTo>
                  <a:lnTo>
                    <a:pt x="6" y="76"/>
                  </a:lnTo>
                  <a:lnTo>
                    <a:pt x="10" y="68"/>
                  </a:lnTo>
                  <a:lnTo>
                    <a:pt x="22" y="50"/>
                  </a:lnTo>
                  <a:lnTo>
                    <a:pt x="36" y="36"/>
                  </a:lnTo>
                  <a:lnTo>
                    <a:pt x="64" y="10"/>
                  </a:lnTo>
                  <a:lnTo>
                    <a:pt x="76" y="0"/>
                  </a:lnTo>
                  <a:lnTo>
                    <a:pt x="76" y="0"/>
                  </a:lnTo>
                  <a:lnTo>
                    <a:pt x="78" y="2"/>
                  </a:lnTo>
                  <a:lnTo>
                    <a:pt x="80" y="4"/>
                  </a:lnTo>
                  <a:lnTo>
                    <a:pt x="80" y="10"/>
                  </a:lnTo>
                  <a:lnTo>
                    <a:pt x="80" y="10"/>
                  </a:lnTo>
                  <a:lnTo>
                    <a:pt x="70" y="82"/>
                  </a:lnTo>
                  <a:lnTo>
                    <a:pt x="60" y="154"/>
                  </a:lnTo>
                  <a:lnTo>
                    <a:pt x="60" y="154"/>
                  </a:lnTo>
                  <a:lnTo>
                    <a:pt x="56" y="222"/>
                  </a:lnTo>
                  <a:lnTo>
                    <a:pt x="54" y="270"/>
                  </a:lnTo>
                  <a:lnTo>
                    <a:pt x="54" y="270"/>
                  </a:lnTo>
                  <a:lnTo>
                    <a:pt x="52" y="294"/>
                  </a:lnTo>
                  <a:lnTo>
                    <a:pt x="50" y="318"/>
                  </a:lnTo>
                  <a:lnTo>
                    <a:pt x="50" y="318"/>
                  </a:lnTo>
                  <a:lnTo>
                    <a:pt x="52" y="350"/>
                  </a:lnTo>
                </a:path>
              </a:pathLst>
            </a:custGeom>
            <a:solidFill>
              <a:schemeClr val="bg1"/>
            </a:solidFill>
            <a:ln w="8">
              <a:solidFill>
                <a:srgbClr val="71CED6"/>
              </a:solidFill>
              <a:prstDash val="solid"/>
              <a:round/>
              <a:headEnd/>
              <a:tailEnd/>
            </a:ln>
          </p:spPr>
          <p:txBody>
            <a:bodyPr vert="horz" wrap="square" lIns="91440" tIns="45720" rIns="91440" bIns="45720" numCol="1" anchor="t" anchorCtr="0" compatLnSpc="1">
              <a:prstTxWarp prst="textNoShape">
                <a:avLst/>
              </a:prstTxWarp>
            </a:bodyPr>
            <a:lstStyle/>
            <a:p>
              <a:pPr defTabSz="457144"/>
              <a:endParaRPr lang="fr-FR">
                <a:solidFill>
                  <a:srgbClr val="4D4D4D"/>
                </a:solidFill>
              </a:endParaRPr>
            </a:p>
          </p:txBody>
        </p:sp>
        <p:sp>
          <p:nvSpPr>
            <p:cNvPr id="21" name="Freeform 15"/>
            <p:cNvSpPr>
              <a:spLocks/>
            </p:cNvSpPr>
            <p:nvPr/>
          </p:nvSpPr>
          <p:spPr bwMode="auto">
            <a:xfrm>
              <a:off x="2203450" y="3706813"/>
              <a:ext cx="88900" cy="542925"/>
            </a:xfrm>
            <a:custGeom>
              <a:avLst/>
              <a:gdLst/>
              <a:ahLst/>
              <a:cxnLst>
                <a:cxn ang="0">
                  <a:pos x="56" y="0"/>
                </a:cxn>
                <a:cxn ang="0">
                  <a:pos x="56" y="0"/>
                </a:cxn>
                <a:cxn ang="0">
                  <a:pos x="42" y="14"/>
                </a:cxn>
                <a:cxn ang="0">
                  <a:pos x="22" y="36"/>
                </a:cxn>
                <a:cxn ang="0">
                  <a:pos x="14" y="48"/>
                </a:cxn>
                <a:cxn ang="0">
                  <a:pos x="6" y="60"/>
                </a:cxn>
                <a:cxn ang="0">
                  <a:pos x="2" y="72"/>
                </a:cxn>
                <a:cxn ang="0">
                  <a:pos x="0" y="82"/>
                </a:cxn>
                <a:cxn ang="0">
                  <a:pos x="0" y="82"/>
                </a:cxn>
                <a:cxn ang="0">
                  <a:pos x="6" y="108"/>
                </a:cxn>
                <a:cxn ang="0">
                  <a:pos x="14" y="140"/>
                </a:cxn>
                <a:cxn ang="0">
                  <a:pos x="30" y="194"/>
                </a:cxn>
                <a:cxn ang="0">
                  <a:pos x="30" y="194"/>
                </a:cxn>
                <a:cxn ang="0">
                  <a:pos x="32" y="204"/>
                </a:cxn>
                <a:cxn ang="0">
                  <a:pos x="32" y="216"/>
                </a:cxn>
                <a:cxn ang="0">
                  <a:pos x="28" y="242"/>
                </a:cxn>
                <a:cxn ang="0">
                  <a:pos x="24" y="264"/>
                </a:cxn>
                <a:cxn ang="0">
                  <a:pos x="22" y="276"/>
                </a:cxn>
                <a:cxn ang="0">
                  <a:pos x="22" y="276"/>
                </a:cxn>
                <a:cxn ang="0">
                  <a:pos x="20" y="280"/>
                </a:cxn>
                <a:cxn ang="0">
                  <a:pos x="20" y="284"/>
                </a:cxn>
                <a:cxn ang="0">
                  <a:pos x="24" y="294"/>
                </a:cxn>
                <a:cxn ang="0">
                  <a:pos x="24" y="294"/>
                </a:cxn>
                <a:cxn ang="0">
                  <a:pos x="24" y="322"/>
                </a:cxn>
                <a:cxn ang="0">
                  <a:pos x="24" y="342"/>
                </a:cxn>
              </a:cxnLst>
              <a:rect l="0" t="0" r="r" b="b"/>
              <a:pathLst>
                <a:path w="56" h="342">
                  <a:moveTo>
                    <a:pt x="56" y="0"/>
                  </a:moveTo>
                  <a:lnTo>
                    <a:pt x="56" y="0"/>
                  </a:lnTo>
                  <a:lnTo>
                    <a:pt x="42" y="14"/>
                  </a:lnTo>
                  <a:lnTo>
                    <a:pt x="22" y="36"/>
                  </a:lnTo>
                  <a:lnTo>
                    <a:pt x="14" y="48"/>
                  </a:lnTo>
                  <a:lnTo>
                    <a:pt x="6" y="60"/>
                  </a:lnTo>
                  <a:lnTo>
                    <a:pt x="2" y="72"/>
                  </a:lnTo>
                  <a:lnTo>
                    <a:pt x="0" y="82"/>
                  </a:lnTo>
                  <a:lnTo>
                    <a:pt x="0" y="82"/>
                  </a:lnTo>
                  <a:lnTo>
                    <a:pt x="6" y="108"/>
                  </a:lnTo>
                  <a:lnTo>
                    <a:pt x="14" y="140"/>
                  </a:lnTo>
                  <a:lnTo>
                    <a:pt x="30" y="194"/>
                  </a:lnTo>
                  <a:lnTo>
                    <a:pt x="30" y="194"/>
                  </a:lnTo>
                  <a:lnTo>
                    <a:pt x="32" y="204"/>
                  </a:lnTo>
                  <a:lnTo>
                    <a:pt x="32" y="216"/>
                  </a:lnTo>
                  <a:lnTo>
                    <a:pt x="28" y="242"/>
                  </a:lnTo>
                  <a:lnTo>
                    <a:pt x="24" y="264"/>
                  </a:lnTo>
                  <a:lnTo>
                    <a:pt x="22" y="276"/>
                  </a:lnTo>
                  <a:lnTo>
                    <a:pt x="22" y="276"/>
                  </a:lnTo>
                  <a:lnTo>
                    <a:pt x="20" y="280"/>
                  </a:lnTo>
                  <a:lnTo>
                    <a:pt x="20" y="284"/>
                  </a:lnTo>
                  <a:lnTo>
                    <a:pt x="24" y="294"/>
                  </a:lnTo>
                  <a:lnTo>
                    <a:pt x="24" y="294"/>
                  </a:lnTo>
                  <a:lnTo>
                    <a:pt x="24" y="322"/>
                  </a:lnTo>
                  <a:lnTo>
                    <a:pt x="24" y="342"/>
                  </a:lnTo>
                </a:path>
              </a:pathLst>
            </a:custGeom>
            <a:noFill/>
            <a:ln w="4">
              <a:solidFill>
                <a:srgbClr val="71CED6"/>
              </a:solidFill>
              <a:prstDash val="solid"/>
              <a:round/>
              <a:headEnd/>
              <a:tailEnd/>
            </a:ln>
          </p:spPr>
          <p:txBody>
            <a:bodyPr vert="horz" wrap="square" lIns="91440" tIns="45720" rIns="91440" bIns="45720" numCol="1" anchor="t" anchorCtr="0" compatLnSpc="1">
              <a:prstTxWarp prst="textNoShape">
                <a:avLst/>
              </a:prstTxWarp>
            </a:bodyPr>
            <a:lstStyle/>
            <a:p>
              <a:pPr defTabSz="457144"/>
              <a:endParaRPr lang="fr-FR">
                <a:solidFill>
                  <a:srgbClr val="4D4D4D"/>
                </a:solidFill>
              </a:endParaRPr>
            </a:p>
          </p:txBody>
        </p:sp>
      </p:grpSp>
      <p:sp>
        <p:nvSpPr>
          <p:cNvPr id="7" name="Freeform 30"/>
          <p:cNvSpPr>
            <a:spLocks/>
          </p:cNvSpPr>
          <p:nvPr userDrawn="1"/>
        </p:nvSpPr>
        <p:spPr bwMode="auto">
          <a:xfrm>
            <a:off x="0" y="6448321"/>
            <a:ext cx="9144000" cy="147107"/>
          </a:xfrm>
          <a:custGeom>
            <a:avLst/>
            <a:gdLst/>
            <a:ahLst/>
            <a:cxnLst>
              <a:cxn ang="0">
                <a:pos x="0" y="190"/>
              </a:cxn>
              <a:cxn ang="0">
                <a:pos x="171" y="192"/>
              </a:cxn>
              <a:cxn ang="0">
                <a:pos x="258" y="190"/>
              </a:cxn>
              <a:cxn ang="0">
                <a:pos x="777" y="169"/>
              </a:cxn>
              <a:cxn ang="0">
                <a:pos x="1031" y="156"/>
              </a:cxn>
              <a:cxn ang="0">
                <a:pos x="1296" y="144"/>
              </a:cxn>
              <a:cxn ang="0">
                <a:pos x="1758" y="136"/>
              </a:cxn>
              <a:cxn ang="0">
                <a:pos x="1916" y="133"/>
              </a:cxn>
              <a:cxn ang="0">
                <a:pos x="1937" y="133"/>
              </a:cxn>
              <a:cxn ang="0">
                <a:pos x="2027" y="140"/>
              </a:cxn>
              <a:cxn ang="0">
                <a:pos x="2139" y="156"/>
              </a:cxn>
              <a:cxn ang="0">
                <a:pos x="2202" y="159"/>
              </a:cxn>
              <a:cxn ang="0">
                <a:pos x="2227" y="159"/>
              </a:cxn>
              <a:cxn ang="0">
                <a:pos x="2414" y="152"/>
              </a:cxn>
              <a:cxn ang="0">
                <a:pos x="2552" y="146"/>
              </a:cxn>
              <a:cxn ang="0">
                <a:pos x="2828" y="125"/>
              </a:cxn>
              <a:cxn ang="0">
                <a:pos x="2966" y="109"/>
              </a:cxn>
              <a:cxn ang="0">
                <a:pos x="3110" y="92"/>
              </a:cxn>
              <a:cxn ang="0">
                <a:pos x="3326" y="69"/>
              </a:cxn>
              <a:cxn ang="0">
                <a:pos x="3468" y="48"/>
              </a:cxn>
              <a:cxn ang="0">
                <a:pos x="3539" y="36"/>
              </a:cxn>
              <a:cxn ang="0">
                <a:pos x="3610" y="27"/>
              </a:cxn>
              <a:cxn ang="0">
                <a:pos x="3684" y="25"/>
              </a:cxn>
              <a:cxn ang="0">
                <a:pos x="3832" y="33"/>
              </a:cxn>
              <a:cxn ang="0">
                <a:pos x="3878" y="35"/>
              </a:cxn>
              <a:cxn ang="0">
                <a:pos x="4022" y="33"/>
              </a:cxn>
              <a:cxn ang="0">
                <a:pos x="4212" y="29"/>
              </a:cxn>
              <a:cxn ang="0">
                <a:pos x="4368" y="27"/>
              </a:cxn>
              <a:cxn ang="0">
                <a:pos x="4680" y="17"/>
              </a:cxn>
              <a:cxn ang="0">
                <a:pos x="4836" y="6"/>
              </a:cxn>
              <a:cxn ang="0">
                <a:pos x="4922" y="2"/>
              </a:cxn>
              <a:cxn ang="0">
                <a:pos x="5015" y="2"/>
              </a:cxn>
              <a:cxn ang="0">
                <a:pos x="5107" y="10"/>
              </a:cxn>
              <a:cxn ang="0">
                <a:pos x="5192" y="25"/>
              </a:cxn>
              <a:cxn ang="0">
                <a:pos x="5230" y="35"/>
              </a:cxn>
              <a:cxn ang="0">
                <a:pos x="5307" y="46"/>
              </a:cxn>
              <a:cxn ang="0">
                <a:pos x="5384" y="52"/>
              </a:cxn>
              <a:cxn ang="0">
                <a:pos x="5503" y="52"/>
              </a:cxn>
              <a:cxn ang="0">
                <a:pos x="5740" y="46"/>
              </a:cxn>
              <a:cxn ang="0">
                <a:pos x="5817" y="48"/>
              </a:cxn>
              <a:cxn ang="0">
                <a:pos x="5953" y="52"/>
              </a:cxn>
              <a:cxn ang="0">
                <a:pos x="6090" y="52"/>
              </a:cxn>
              <a:cxn ang="0">
                <a:pos x="6153" y="56"/>
              </a:cxn>
              <a:cxn ang="0">
                <a:pos x="6276" y="71"/>
              </a:cxn>
              <a:cxn ang="0">
                <a:pos x="6340" y="75"/>
              </a:cxn>
              <a:cxn ang="0">
                <a:pos x="6392" y="79"/>
              </a:cxn>
              <a:cxn ang="0">
                <a:pos x="6573" y="98"/>
              </a:cxn>
              <a:cxn ang="0">
                <a:pos x="6730" y="117"/>
              </a:cxn>
              <a:cxn ang="0">
                <a:pos x="6767" y="121"/>
              </a:cxn>
              <a:cxn ang="0">
                <a:pos x="6861" y="121"/>
              </a:cxn>
              <a:cxn ang="0">
                <a:pos x="7146" y="109"/>
              </a:cxn>
              <a:cxn ang="0">
                <a:pos x="7259" y="106"/>
              </a:cxn>
              <a:cxn ang="0">
                <a:pos x="7355" y="111"/>
              </a:cxn>
              <a:cxn ang="0">
                <a:pos x="7565" y="142"/>
              </a:cxn>
              <a:cxn ang="0">
                <a:pos x="7644" y="148"/>
              </a:cxn>
            </a:cxnLst>
            <a:rect l="0" t="0" r="r" b="b"/>
            <a:pathLst>
              <a:path w="7644" h="192">
                <a:moveTo>
                  <a:pt x="0" y="190"/>
                </a:moveTo>
                <a:lnTo>
                  <a:pt x="0" y="190"/>
                </a:lnTo>
                <a:lnTo>
                  <a:pt x="100" y="192"/>
                </a:lnTo>
                <a:lnTo>
                  <a:pt x="171" y="192"/>
                </a:lnTo>
                <a:lnTo>
                  <a:pt x="258" y="190"/>
                </a:lnTo>
                <a:lnTo>
                  <a:pt x="258" y="190"/>
                </a:lnTo>
                <a:lnTo>
                  <a:pt x="556" y="179"/>
                </a:lnTo>
                <a:lnTo>
                  <a:pt x="777" y="169"/>
                </a:lnTo>
                <a:lnTo>
                  <a:pt x="1031" y="156"/>
                </a:lnTo>
                <a:lnTo>
                  <a:pt x="1031" y="156"/>
                </a:lnTo>
                <a:lnTo>
                  <a:pt x="1166" y="150"/>
                </a:lnTo>
                <a:lnTo>
                  <a:pt x="1296" y="144"/>
                </a:lnTo>
                <a:lnTo>
                  <a:pt x="1546" y="140"/>
                </a:lnTo>
                <a:lnTo>
                  <a:pt x="1758" y="136"/>
                </a:lnTo>
                <a:lnTo>
                  <a:pt x="1845" y="134"/>
                </a:lnTo>
                <a:lnTo>
                  <a:pt x="1916" y="133"/>
                </a:lnTo>
                <a:lnTo>
                  <a:pt x="1916" y="133"/>
                </a:lnTo>
                <a:lnTo>
                  <a:pt x="1937" y="133"/>
                </a:lnTo>
                <a:lnTo>
                  <a:pt x="1964" y="134"/>
                </a:lnTo>
                <a:lnTo>
                  <a:pt x="2027" y="140"/>
                </a:lnTo>
                <a:lnTo>
                  <a:pt x="2139" y="156"/>
                </a:lnTo>
                <a:lnTo>
                  <a:pt x="2139" y="156"/>
                </a:lnTo>
                <a:lnTo>
                  <a:pt x="2183" y="159"/>
                </a:lnTo>
                <a:lnTo>
                  <a:pt x="2202" y="159"/>
                </a:lnTo>
                <a:lnTo>
                  <a:pt x="2227" y="159"/>
                </a:lnTo>
                <a:lnTo>
                  <a:pt x="2227" y="159"/>
                </a:lnTo>
                <a:lnTo>
                  <a:pt x="2322" y="156"/>
                </a:lnTo>
                <a:lnTo>
                  <a:pt x="2414" y="152"/>
                </a:lnTo>
                <a:lnTo>
                  <a:pt x="2414" y="152"/>
                </a:lnTo>
                <a:lnTo>
                  <a:pt x="2552" y="146"/>
                </a:lnTo>
                <a:lnTo>
                  <a:pt x="2691" y="136"/>
                </a:lnTo>
                <a:lnTo>
                  <a:pt x="2828" y="125"/>
                </a:lnTo>
                <a:lnTo>
                  <a:pt x="2897" y="117"/>
                </a:lnTo>
                <a:lnTo>
                  <a:pt x="2966" y="109"/>
                </a:lnTo>
                <a:lnTo>
                  <a:pt x="2966" y="109"/>
                </a:lnTo>
                <a:lnTo>
                  <a:pt x="3110" y="92"/>
                </a:lnTo>
                <a:lnTo>
                  <a:pt x="3255" y="77"/>
                </a:lnTo>
                <a:lnTo>
                  <a:pt x="3326" y="69"/>
                </a:lnTo>
                <a:lnTo>
                  <a:pt x="3397" y="59"/>
                </a:lnTo>
                <a:lnTo>
                  <a:pt x="3468" y="48"/>
                </a:lnTo>
                <a:lnTo>
                  <a:pt x="3539" y="36"/>
                </a:lnTo>
                <a:lnTo>
                  <a:pt x="3539" y="36"/>
                </a:lnTo>
                <a:lnTo>
                  <a:pt x="3574" y="31"/>
                </a:lnTo>
                <a:lnTo>
                  <a:pt x="3610" y="27"/>
                </a:lnTo>
                <a:lnTo>
                  <a:pt x="3647" y="25"/>
                </a:lnTo>
                <a:lnTo>
                  <a:pt x="3684" y="25"/>
                </a:lnTo>
                <a:lnTo>
                  <a:pt x="3759" y="29"/>
                </a:lnTo>
                <a:lnTo>
                  <a:pt x="3832" y="33"/>
                </a:lnTo>
                <a:lnTo>
                  <a:pt x="3832" y="33"/>
                </a:lnTo>
                <a:lnTo>
                  <a:pt x="3878" y="35"/>
                </a:lnTo>
                <a:lnTo>
                  <a:pt x="3926" y="35"/>
                </a:lnTo>
                <a:lnTo>
                  <a:pt x="4022" y="33"/>
                </a:lnTo>
                <a:lnTo>
                  <a:pt x="4116" y="31"/>
                </a:lnTo>
                <a:lnTo>
                  <a:pt x="4212" y="29"/>
                </a:lnTo>
                <a:lnTo>
                  <a:pt x="4212" y="29"/>
                </a:lnTo>
                <a:lnTo>
                  <a:pt x="4368" y="27"/>
                </a:lnTo>
                <a:lnTo>
                  <a:pt x="4524" y="23"/>
                </a:lnTo>
                <a:lnTo>
                  <a:pt x="4680" y="17"/>
                </a:lnTo>
                <a:lnTo>
                  <a:pt x="4836" y="6"/>
                </a:lnTo>
                <a:lnTo>
                  <a:pt x="4836" y="6"/>
                </a:lnTo>
                <a:lnTo>
                  <a:pt x="4878" y="4"/>
                </a:lnTo>
                <a:lnTo>
                  <a:pt x="4922" y="2"/>
                </a:lnTo>
                <a:lnTo>
                  <a:pt x="4968" y="0"/>
                </a:lnTo>
                <a:lnTo>
                  <a:pt x="5015" y="2"/>
                </a:lnTo>
                <a:lnTo>
                  <a:pt x="5061" y="4"/>
                </a:lnTo>
                <a:lnTo>
                  <a:pt x="5107" y="10"/>
                </a:lnTo>
                <a:lnTo>
                  <a:pt x="5151" y="15"/>
                </a:lnTo>
                <a:lnTo>
                  <a:pt x="5192" y="25"/>
                </a:lnTo>
                <a:lnTo>
                  <a:pt x="5192" y="25"/>
                </a:lnTo>
                <a:lnTo>
                  <a:pt x="5230" y="35"/>
                </a:lnTo>
                <a:lnTo>
                  <a:pt x="5268" y="40"/>
                </a:lnTo>
                <a:lnTo>
                  <a:pt x="5307" y="46"/>
                </a:lnTo>
                <a:lnTo>
                  <a:pt x="5345" y="50"/>
                </a:lnTo>
                <a:lnTo>
                  <a:pt x="5384" y="52"/>
                </a:lnTo>
                <a:lnTo>
                  <a:pt x="5424" y="52"/>
                </a:lnTo>
                <a:lnTo>
                  <a:pt x="5503" y="52"/>
                </a:lnTo>
                <a:lnTo>
                  <a:pt x="5661" y="48"/>
                </a:lnTo>
                <a:lnTo>
                  <a:pt x="5740" y="46"/>
                </a:lnTo>
                <a:lnTo>
                  <a:pt x="5817" y="48"/>
                </a:lnTo>
                <a:lnTo>
                  <a:pt x="5817" y="48"/>
                </a:lnTo>
                <a:lnTo>
                  <a:pt x="5884" y="50"/>
                </a:lnTo>
                <a:lnTo>
                  <a:pt x="5953" y="52"/>
                </a:lnTo>
                <a:lnTo>
                  <a:pt x="6090" y="52"/>
                </a:lnTo>
                <a:lnTo>
                  <a:pt x="6090" y="52"/>
                </a:lnTo>
                <a:lnTo>
                  <a:pt x="6123" y="52"/>
                </a:lnTo>
                <a:lnTo>
                  <a:pt x="6153" y="56"/>
                </a:lnTo>
                <a:lnTo>
                  <a:pt x="6215" y="61"/>
                </a:lnTo>
                <a:lnTo>
                  <a:pt x="6276" y="71"/>
                </a:lnTo>
                <a:lnTo>
                  <a:pt x="6307" y="73"/>
                </a:lnTo>
                <a:lnTo>
                  <a:pt x="6340" y="75"/>
                </a:lnTo>
                <a:lnTo>
                  <a:pt x="6340" y="75"/>
                </a:lnTo>
                <a:lnTo>
                  <a:pt x="6392" y="79"/>
                </a:lnTo>
                <a:lnTo>
                  <a:pt x="6450" y="83"/>
                </a:lnTo>
                <a:lnTo>
                  <a:pt x="6573" y="98"/>
                </a:lnTo>
                <a:lnTo>
                  <a:pt x="6684" y="113"/>
                </a:lnTo>
                <a:lnTo>
                  <a:pt x="6730" y="117"/>
                </a:lnTo>
                <a:lnTo>
                  <a:pt x="6767" y="121"/>
                </a:lnTo>
                <a:lnTo>
                  <a:pt x="6767" y="121"/>
                </a:lnTo>
                <a:lnTo>
                  <a:pt x="6807" y="121"/>
                </a:lnTo>
                <a:lnTo>
                  <a:pt x="6861" y="121"/>
                </a:lnTo>
                <a:lnTo>
                  <a:pt x="7000" y="115"/>
                </a:lnTo>
                <a:lnTo>
                  <a:pt x="7146" y="109"/>
                </a:lnTo>
                <a:lnTo>
                  <a:pt x="7259" y="106"/>
                </a:lnTo>
                <a:lnTo>
                  <a:pt x="7259" y="106"/>
                </a:lnTo>
                <a:lnTo>
                  <a:pt x="7305" y="108"/>
                </a:lnTo>
                <a:lnTo>
                  <a:pt x="7355" y="111"/>
                </a:lnTo>
                <a:lnTo>
                  <a:pt x="7463" y="127"/>
                </a:lnTo>
                <a:lnTo>
                  <a:pt x="7565" y="142"/>
                </a:lnTo>
                <a:lnTo>
                  <a:pt x="7607" y="146"/>
                </a:lnTo>
                <a:lnTo>
                  <a:pt x="7644" y="148"/>
                </a:lnTo>
              </a:path>
            </a:pathLst>
          </a:custGeom>
          <a:solidFill>
            <a:schemeClr val="bg1"/>
          </a:solidFill>
          <a:ln w="6">
            <a:solidFill>
              <a:srgbClr val="71CED6"/>
            </a:solidFill>
            <a:prstDash val="solid"/>
            <a:round/>
            <a:headEnd/>
            <a:tailEnd/>
          </a:ln>
        </p:spPr>
        <p:txBody>
          <a:bodyPr vert="horz" wrap="square" lIns="91440" tIns="45720" rIns="91440" bIns="45720" numCol="1" anchor="t" anchorCtr="0" compatLnSpc="1">
            <a:prstTxWarp prst="textNoShape">
              <a:avLst/>
            </a:prstTxWarp>
          </a:bodyPr>
          <a:lstStyle/>
          <a:p>
            <a:pPr defTabSz="457144"/>
            <a:endParaRPr lang="fr-FR">
              <a:solidFill>
                <a:srgbClr val="4D4D4D"/>
              </a:solidFill>
            </a:endParaRPr>
          </a:p>
        </p:txBody>
      </p:sp>
      <p:sp>
        <p:nvSpPr>
          <p:cNvPr id="2" name="Rectangle 1"/>
          <p:cNvSpPr/>
          <p:nvPr userDrawn="1"/>
        </p:nvSpPr>
        <p:spPr bwMode="auto">
          <a:xfrm>
            <a:off x="5652120" y="6525345"/>
            <a:ext cx="504056" cy="33265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fontAlgn="base" hangingPunct="0">
              <a:lnSpc>
                <a:spcPct val="101000"/>
              </a:lnSpc>
              <a:spcBef>
                <a:spcPct val="0"/>
              </a:spcBef>
              <a:spcAft>
                <a:spcPct val="0"/>
              </a:spcAft>
              <a:buClr>
                <a:srgbClr val="000000"/>
              </a:buClr>
              <a:buSzPct val="45000"/>
              <a:buFont typeface="StarSymbol" charset="0"/>
              <a:buNone/>
            </a:pPr>
            <a:endParaRPr lang="fr-FR">
              <a:solidFill>
                <a:srgbClr val="FFFFFF"/>
              </a:solidFill>
              <a:latin typeface="Ecofont" charset="0"/>
            </a:endParaRPr>
          </a:p>
        </p:txBody>
      </p:sp>
    </p:spTree>
    <p:extLst>
      <p:ext uri="{BB962C8B-B14F-4D97-AF65-F5344CB8AC3E}">
        <p14:creationId xmlns:p14="http://schemas.microsoft.com/office/powerpoint/2010/main" val="404728669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2113" y="1196752"/>
            <a:ext cx="8228012" cy="5256584"/>
          </a:xfrm>
          <a:ln>
            <a:noFill/>
          </a:ln>
        </p:spPr>
        <p:txBody>
          <a:bodyPr/>
          <a:lstStyle>
            <a:lvl1pPr>
              <a:defRPr baseline="0">
                <a:solidFill>
                  <a:schemeClr val="tx1">
                    <a:lumMod val="50000"/>
                  </a:schemeClr>
                </a:solidFill>
              </a:defRPr>
            </a:lvl1pPr>
            <a:lvl2pPr>
              <a:buClr>
                <a:schemeClr val="accent4"/>
              </a:buClr>
              <a:defRPr>
                <a:solidFill>
                  <a:schemeClr val="tx2">
                    <a:lumMod val="75000"/>
                  </a:schemeClr>
                </a:solidFill>
              </a:defRPr>
            </a:lvl2pPr>
            <a:lvl3pPr>
              <a:buClr>
                <a:schemeClr val="accent5"/>
              </a:buClr>
              <a:defRPr>
                <a:solidFill>
                  <a:schemeClr val="tx1">
                    <a:lumMod val="50000"/>
                  </a:schemeClr>
                </a:solidFill>
              </a:defRPr>
            </a:lvl3pPr>
            <a:lvl4pPr>
              <a:buClr>
                <a:schemeClr val="accent2"/>
              </a:buClr>
              <a:defRPr>
                <a:solidFill>
                  <a:schemeClr val="tx2">
                    <a:lumMod val="75000"/>
                  </a:schemeClr>
                </a:solidFill>
              </a:defRPr>
            </a:lvl4pPr>
            <a:lvl5pPr>
              <a:buClr>
                <a:schemeClr val="accent1"/>
              </a:buClr>
              <a:defRPr>
                <a:solidFill>
                  <a:schemeClr val="tx1">
                    <a:lumMod val="50000"/>
                  </a:schemeClr>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Rectangle 1"/>
          <p:cNvSpPr>
            <a:spLocks noGrp="1" noChangeArrowheads="1"/>
          </p:cNvSpPr>
          <p:nvPr>
            <p:ph type="title"/>
          </p:nvPr>
        </p:nvSpPr>
        <p:spPr bwMode="auto">
          <a:xfrm>
            <a:off x="633593" y="397319"/>
            <a:ext cx="8228013" cy="576064"/>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en-GB" dirty="0" err="1"/>
              <a:t>Cliquez</a:t>
            </a:r>
            <a:r>
              <a:rPr lang="en-GB" dirty="0"/>
              <a:t> pour </a:t>
            </a:r>
            <a:r>
              <a:rPr lang="en-GB" dirty="0" err="1"/>
              <a:t>éditer</a:t>
            </a:r>
            <a:r>
              <a:rPr lang="en-GB" dirty="0"/>
              <a:t> le format du </a:t>
            </a:r>
            <a:r>
              <a:rPr lang="en-GB" dirty="0" err="1"/>
              <a:t>texte</a:t>
            </a:r>
            <a:r>
              <a:rPr lang="en-GB" dirty="0"/>
              <a:t>-titre</a:t>
            </a:r>
          </a:p>
        </p:txBody>
      </p:sp>
      <p:sp>
        <p:nvSpPr>
          <p:cNvPr id="9" name="Espace réservé du pied de page 9"/>
          <p:cNvSpPr>
            <a:spLocks noGrp="1"/>
          </p:cNvSpPr>
          <p:nvPr>
            <p:ph type="ftr" sz="quarter" idx="3"/>
          </p:nvPr>
        </p:nvSpPr>
        <p:spPr>
          <a:xfrm>
            <a:off x="4139952" y="6526960"/>
            <a:ext cx="1080120" cy="302235"/>
          </a:xfrm>
          <a:prstGeom prst="rect">
            <a:avLst/>
          </a:prstGeom>
          <a:ln>
            <a:noFill/>
          </a:ln>
        </p:spPr>
        <p:txBody>
          <a:bodyPr vert="horz" lIns="91428" tIns="45715" rIns="91428" bIns="45715" rtlCol="0" anchor="ctr"/>
          <a:lstStyle>
            <a:lvl1pPr algn="ctr">
              <a:defRPr sz="1100">
                <a:solidFill>
                  <a:schemeClr val="tx1">
                    <a:tint val="75000"/>
                  </a:schemeClr>
                </a:solidFill>
                <a:latin typeface="Century Gothic" charset="0"/>
                <a:ea typeface="Century Gothic" charset="0"/>
                <a:cs typeface="Century Gothic" charset="0"/>
              </a:defRPr>
            </a:lvl1pPr>
          </a:lstStyle>
          <a:p>
            <a:pPr algn="l"/>
            <a:r>
              <a:rPr lang="fr-FR">
                <a:solidFill>
                  <a:srgbClr val="4D4D4D">
                    <a:tint val="75000"/>
                  </a:srgbClr>
                </a:solidFill>
              </a:rPr>
              <a:t>Gingko</a:t>
            </a:r>
            <a:r>
              <a:rPr lang="fr-FR" dirty="0">
                <a:solidFill>
                  <a:srgbClr val="4D4D4D">
                    <a:tint val="75000"/>
                  </a:srgbClr>
                </a:solidFill>
              </a:rPr>
              <a:t> 21</a:t>
            </a:r>
            <a:endParaRPr lang="en-US" dirty="0">
              <a:solidFill>
                <a:srgbClr val="4D4D4D">
                  <a:tint val="75000"/>
                </a:srgbClr>
              </a:solidFill>
            </a:endParaRPr>
          </a:p>
        </p:txBody>
      </p:sp>
    </p:spTree>
    <p:extLst>
      <p:ext uri="{BB962C8B-B14F-4D97-AF65-F5344CB8AC3E}">
        <p14:creationId xmlns:p14="http://schemas.microsoft.com/office/powerpoint/2010/main" val="336938465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880" y="4406866"/>
            <a:ext cx="7771680" cy="1362383"/>
          </a:xfrm>
        </p:spPr>
        <p:txBody>
          <a:bodyPr/>
          <a:lstStyle>
            <a:lvl1pPr algn="ctr">
              <a:defRPr sz="3300" b="0" cap="none" baseline="0">
                <a:solidFill>
                  <a:schemeClr val="accent3"/>
                </a:solidFill>
              </a:defRPr>
            </a:lvl1pPr>
          </a:lstStyle>
          <a:p>
            <a:r>
              <a:rPr lang="fr-FR" dirty="0"/>
              <a:t>Cliquez pour modifier le style du titre</a:t>
            </a:r>
          </a:p>
        </p:txBody>
      </p:sp>
      <p:sp>
        <p:nvSpPr>
          <p:cNvPr id="3" name="Espace réservé du texte 2"/>
          <p:cNvSpPr>
            <a:spLocks noGrp="1"/>
          </p:cNvSpPr>
          <p:nvPr>
            <p:ph type="body" idx="1"/>
          </p:nvPr>
        </p:nvSpPr>
        <p:spPr>
          <a:xfrm>
            <a:off x="722880" y="2906226"/>
            <a:ext cx="7771680" cy="1500639"/>
          </a:xfrm>
        </p:spPr>
        <p:txBody>
          <a:bodyPr anchor="b"/>
          <a:lstStyle>
            <a:lvl1pPr marL="0" indent="0" algn="ctr">
              <a:buNone/>
              <a:defRPr sz="2200">
                <a:solidFill>
                  <a:schemeClr val="tx1"/>
                </a:solidFill>
              </a:defRPr>
            </a:lvl1pPr>
            <a:lvl2pPr marL="414632" indent="0">
              <a:buNone/>
              <a:defRPr sz="1600"/>
            </a:lvl2pPr>
            <a:lvl3pPr marL="829264" indent="0">
              <a:buNone/>
              <a:defRPr sz="1500"/>
            </a:lvl3pPr>
            <a:lvl4pPr marL="1243895" indent="0">
              <a:buNone/>
              <a:defRPr sz="1300"/>
            </a:lvl4pPr>
            <a:lvl5pPr marL="1658527" indent="0">
              <a:buNone/>
              <a:defRPr sz="1300"/>
            </a:lvl5pPr>
            <a:lvl6pPr marL="2073160" indent="0">
              <a:buNone/>
              <a:defRPr sz="1300"/>
            </a:lvl6pPr>
            <a:lvl7pPr marL="2487791" indent="0">
              <a:buNone/>
              <a:defRPr sz="1300"/>
            </a:lvl7pPr>
            <a:lvl8pPr marL="2902423" indent="0">
              <a:buNone/>
              <a:defRPr sz="1300"/>
            </a:lvl8pPr>
            <a:lvl9pPr marL="3317055" indent="0">
              <a:buNone/>
              <a:defRPr sz="1300"/>
            </a:lvl9pPr>
          </a:lstStyle>
          <a:p>
            <a:pPr lvl="0"/>
            <a:r>
              <a:rPr lang="fr-FR" dirty="0"/>
              <a:t>Cliquez pour modifier les styles du texte du masque</a:t>
            </a:r>
          </a:p>
        </p:txBody>
      </p:sp>
      <p:sp>
        <p:nvSpPr>
          <p:cNvPr id="9" name="Espace réservé du pied de page 9"/>
          <p:cNvSpPr>
            <a:spLocks noGrp="1"/>
          </p:cNvSpPr>
          <p:nvPr>
            <p:ph type="ftr" sz="quarter" idx="3"/>
          </p:nvPr>
        </p:nvSpPr>
        <p:spPr>
          <a:xfrm>
            <a:off x="4139952" y="6526960"/>
            <a:ext cx="1080120" cy="302235"/>
          </a:xfrm>
          <a:prstGeom prst="rect">
            <a:avLst/>
          </a:prstGeom>
          <a:ln>
            <a:noFill/>
          </a:ln>
        </p:spPr>
        <p:txBody>
          <a:bodyPr vert="horz" lIns="91428" tIns="45715" rIns="91428" bIns="45715" rtlCol="0" anchor="ctr"/>
          <a:lstStyle>
            <a:lvl1pPr algn="ctr">
              <a:defRPr sz="1100">
                <a:solidFill>
                  <a:schemeClr val="tx1">
                    <a:tint val="75000"/>
                  </a:schemeClr>
                </a:solidFill>
                <a:latin typeface="Century Gothic" charset="0"/>
                <a:ea typeface="Century Gothic" charset="0"/>
                <a:cs typeface="Century Gothic" charset="0"/>
              </a:defRPr>
            </a:lvl1pPr>
          </a:lstStyle>
          <a:p>
            <a:pPr algn="l"/>
            <a:r>
              <a:rPr lang="fr-FR">
                <a:solidFill>
                  <a:srgbClr val="4D4D4D">
                    <a:tint val="75000"/>
                  </a:srgbClr>
                </a:solidFill>
              </a:rPr>
              <a:t>Gingko</a:t>
            </a:r>
            <a:r>
              <a:rPr lang="fr-FR" dirty="0">
                <a:solidFill>
                  <a:srgbClr val="4D4D4D">
                    <a:tint val="75000"/>
                  </a:srgbClr>
                </a:solidFill>
              </a:rPr>
              <a:t> 21</a:t>
            </a:r>
            <a:endParaRPr lang="en-US" dirty="0">
              <a:solidFill>
                <a:srgbClr val="4D4D4D">
                  <a:tint val="75000"/>
                </a:srgbClr>
              </a:solidFill>
            </a:endParaRPr>
          </a:p>
        </p:txBody>
      </p:sp>
    </p:spTree>
    <p:extLst>
      <p:ext uri="{BB962C8B-B14F-4D97-AF65-F5344CB8AC3E}">
        <p14:creationId xmlns:p14="http://schemas.microsoft.com/office/powerpoint/2010/main" val="145132812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391680" y="1404149"/>
            <a:ext cx="4044960" cy="470353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4574882" y="1404149"/>
            <a:ext cx="4044960" cy="470353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pied de page 9"/>
          <p:cNvSpPr txBox="1">
            <a:spLocks/>
          </p:cNvSpPr>
          <p:nvPr userDrawn="1"/>
        </p:nvSpPr>
        <p:spPr>
          <a:xfrm>
            <a:off x="4139952" y="6526960"/>
            <a:ext cx="1080120" cy="302235"/>
          </a:xfrm>
          <a:prstGeom prst="rect">
            <a:avLst/>
          </a:prstGeom>
          <a:ln>
            <a:noFill/>
          </a:ln>
        </p:spPr>
        <p:txBody>
          <a:bodyPr vert="horz" lIns="91428" tIns="45715" rIns="91428" bIns="45715" rtlCol="0" anchor="ctr"/>
          <a:lstStyle>
            <a:defPPr>
              <a:defRPr lang="fr-FR"/>
            </a:defPPr>
            <a:lvl1pPr marL="0" algn="ctr" defTabSz="457144" rtl="0" eaLnBrk="1" latinLnBrk="0" hangingPunct="1">
              <a:defRPr sz="1100" kern="1200">
                <a:solidFill>
                  <a:schemeClr val="tx1">
                    <a:tint val="75000"/>
                  </a:schemeClr>
                </a:solidFill>
                <a:latin typeface="Century Gothic" charset="0"/>
                <a:ea typeface="Century Gothic" charset="0"/>
                <a:cs typeface="Century Gothic" charset="0"/>
              </a:defRPr>
            </a:lvl1pPr>
            <a:lvl2pPr marL="457144" algn="l" defTabSz="457144" rtl="0" eaLnBrk="1" latinLnBrk="0" hangingPunct="1">
              <a:defRPr sz="1800" kern="1200">
                <a:solidFill>
                  <a:schemeClr val="tx1"/>
                </a:solidFill>
                <a:latin typeface="+mn-lt"/>
                <a:ea typeface="+mn-ea"/>
                <a:cs typeface="+mn-cs"/>
              </a:defRPr>
            </a:lvl2pPr>
            <a:lvl3pPr marL="914287" algn="l" defTabSz="457144" rtl="0" eaLnBrk="1" latinLnBrk="0" hangingPunct="1">
              <a:defRPr sz="1800" kern="1200">
                <a:solidFill>
                  <a:schemeClr val="tx1"/>
                </a:solidFill>
                <a:latin typeface="+mn-lt"/>
                <a:ea typeface="+mn-ea"/>
                <a:cs typeface="+mn-cs"/>
              </a:defRPr>
            </a:lvl3pPr>
            <a:lvl4pPr marL="1371431" algn="l" defTabSz="457144" rtl="0" eaLnBrk="1" latinLnBrk="0" hangingPunct="1">
              <a:defRPr sz="1800" kern="1200">
                <a:solidFill>
                  <a:schemeClr val="tx1"/>
                </a:solidFill>
                <a:latin typeface="+mn-lt"/>
                <a:ea typeface="+mn-ea"/>
                <a:cs typeface="+mn-cs"/>
              </a:defRPr>
            </a:lvl4pPr>
            <a:lvl5pPr marL="1828574" algn="l" defTabSz="457144" rtl="0" eaLnBrk="1" latinLnBrk="0" hangingPunct="1">
              <a:defRPr sz="1800" kern="1200">
                <a:solidFill>
                  <a:schemeClr val="tx1"/>
                </a:solidFill>
                <a:latin typeface="+mn-lt"/>
                <a:ea typeface="+mn-ea"/>
                <a:cs typeface="+mn-cs"/>
              </a:defRPr>
            </a:lvl5pPr>
            <a:lvl6pPr marL="2285717" algn="l" defTabSz="457144" rtl="0" eaLnBrk="1" latinLnBrk="0" hangingPunct="1">
              <a:defRPr sz="1800" kern="1200">
                <a:solidFill>
                  <a:schemeClr val="tx1"/>
                </a:solidFill>
                <a:latin typeface="+mn-lt"/>
                <a:ea typeface="+mn-ea"/>
                <a:cs typeface="+mn-cs"/>
              </a:defRPr>
            </a:lvl6pPr>
            <a:lvl7pPr marL="2742861" algn="l" defTabSz="457144" rtl="0" eaLnBrk="1" latinLnBrk="0" hangingPunct="1">
              <a:defRPr sz="1800" kern="1200">
                <a:solidFill>
                  <a:schemeClr val="tx1"/>
                </a:solidFill>
                <a:latin typeface="+mn-lt"/>
                <a:ea typeface="+mn-ea"/>
                <a:cs typeface="+mn-cs"/>
              </a:defRPr>
            </a:lvl7pPr>
            <a:lvl8pPr marL="3200004" algn="l" defTabSz="457144" rtl="0" eaLnBrk="1" latinLnBrk="0" hangingPunct="1">
              <a:defRPr sz="1800" kern="1200">
                <a:solidFill>
                  <a:schemeClr val="tx1"/>
                </a:solidFill>
                <a:latin typeface="+mn-lt"/>
                <a:ea typeface="+mn-ea"/>
                <a:cs typeface="+mn-cs"/>
              </a:defRPr>
            </a:lvl8pPr>
            <a:lvl9pPr marL="3657148" algn="l" defTabSz="457144" rtl="0" eaLnBrk="1" latinLnBrk="0" hangingPunct="1">
              <a:defRPr sz="1800" kern="1200">
                <a:solidFill>
                  <a:schemeClr val="tx1"/>
                </a:solidFill>
                <a:latin typeface="+mn-lt"/>
                <a:ea typeface="+mn-ea"/>
                <a:cs typeface="+mn-cs"/>
              </a:defRPr>
            </a:lvl9pPr>
          </a:lstStyle>
          <a:p>
            <a:pPr algn="l"/>
            <a:r>
              <a:rPr lang="fr-FR">
                <a:solidFill>
                  <a:srgbClr val="4D4D4D">
                    <a:tint val="75000"/>
                  </a:srgbClr>
                </a:solidFill>
              </a:rPr>
              <a:t>Gingko 21</a:t>
            </a:r>
            <a:endParaRPr lang="en-US" dirty="0">
              <a:solidFill>
                <a:srgbClr val="4D4D4D">
                  <a:tint val="75000"/>
                </a:srgbClr>
              </a:solidFill>
            </a:endParaRPr>
          </a:p>
        </p:txBody>
      </p:sp>
    </p:spTree>
    <p:extLst>
      <p:ext uri="{BB962C8B-B14F-4D97-AF65-F5344CB8AC3E}">
        <p14:creationId xmlns:p14="http://schemas.microsoft.com/office/powerpoint/2010/main" val="317126474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457920" y="917365"/>
            <a:ext cx="4039200" cy="639427"/>
          </a:xfrm>
        </p:spPr>
        <p:txBody>
          <a:bodyPr anchor="b"/>
          <a:lstStyle>
            <a:lvl1pPr marL="0" indent="0">
              <a:buNone/>
              <a:defRPr sz="2200" b="0"/>
            </a:lvl1pPr>
            <a:lvl2pPr marL="414632" indent="0">
              <a:buNone/>
              <a:defRPr sz="1800" b="1"/>
            </a:lvl2pPr>
            <a:lvl3pPr marL="829264" indent="0">
              <a:buNone/>
              <a:defRPr sz="1600" b="1"/>
            </a:lvl3pPr>
            <a:lvl4pPr marL="1243895" indent="0">
              <a:buNone/>
              <a:defRPr sz="1500" b="1"/>
            </a:lvl4pPr>
            <a:lvl5pPr marL="1658527" indent="0">
              <a:buNone/>
              <a:defRPr sz="1500" b="1"/>
            </a:lvl5pPr>
            <a:lvl6pPr marL="2073160" indent="0">
              <a:buNone/>
              <a:defRPr sz="1500" b="1"/>
            </a:lvl6pPr>
            <a:lvl7pPr marL="2487791" indent="0">
              <a:buNone/>
              <a:defRPr sz="1500" b="1"/>
            </a:lvl7pPr>
            <a:lvl8pPr marL="2902423" indent="0">
              <a:buNone/>
              <a:defRPr sz="1500" b="1"/>
            </a:lvl8pPr>
            <a:lvl9pPr marL="3317055" indent="0">
              <a:buNone/>
              <a:defRPr sz="1500" b="1"/>
            </a:lvl9pPr>
          </a:lstStyle>
          <a:p>
            <a:pPr lvl="0"/>
            <a:r>
              <a:rPr lang="fr-FR" dirty="0"/>
              <a:t>Cliquez pour modifier les styles du texte du masque</a:t>
            </a:r>
          </a:p>
        </p:txBody>
      </p:sp>
      <p:sp>
        <p:nvSpPr>
          <p:cNvPr id="4" name="Espace réservé du contenu 3"/>
          <p:cNvSpPr>
            <a:spLocks noGrp="1"/>
          </p:cNvSpPr>
          <p:nvPr>
            <p:ph sz="half" idx="2"/>
          </p:nvPr>
        </p:nvSpPr>
        <p:spPr>
          <a:xfrm>
            <a:off x="457920" y="1556792"/>
            <a:ext cx="4039200" cy="4569613"/>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442" y="917365"/>
            <a:ext cx="4042080" cy="639427"/>
          </a:xfrm>
        </p:spPr>
        <p:txBody>
          <a:bodyPr anchor="b"/>
          <a:lstStyle>
            <a:lvl1pPr marL="0" indent="0">
              <a:buNone/>
              <a:defRPr sz="2200" b="0"/>
            </a:lvl1pPr>
            <a:lvl2pPr marL="414632" indent="0">
              <a:buNone/>
              <a:defRPr sz="1800" b="1"/>
            </a:lvl2pPr>
            <a:lvl3pPr marL="829264" indent="0">
              <a:buNone/>
              <a:defRPr sz="1600" b="1"/>
            </a:lvl3pPr>
            <a:lvl4pPr marL="1243895" indent="0">
              <a:buNone/>
              <a:defRPr sz="1500" b="1"/>
            </a:lvl4pPr>
            <a:lvl5pPr marL="1658527" indent="0">
              <a:buNone/>
              <a:defRPr sz="1500" b="1"/>
            </a:lvl5pPr>
            <a:lvl6pPr marL="2073160" indent="0">
              <a:buNone/>
              <a:defRPr sz="1500" b="1"/>
            </a:lvl6pPr>
            <a:lvl7pPr marL="2487791" indent="0">
              <a:buNone/>
              <a:defRPr sz="1500" b="1"/>
            </a:lvl7pPr>
            <a:lvl8pPr marL="2902423" indent="0">
              <a:buNone/>
              <a:defRPr sz="1500" b="1"/>
            </a:lvl8pPr>
            <a:lvl9pPr marL="3317055" indent="0">
              <a:buNone/>
              <a:defRPr sz="1500" b="1"/>
            </a:lvl9pPr>
          </a:lstStyle>
          <a:p>
            <a:pPr lvl="0"/>
            <a:r>
              <a:rPr lang="fr-FR" dirty="0"/>
              <a:t>Cliquez pour modifier les styles du texte du masque</a:t>
            </a:r>
          </a:p>
        </p:txBody>
      </p:sp>
      <p:sp>
        <p:nvSpPr>
          <p:cNvPr id="6" name="Espace réservé du contenu 5"/>
          <p:cNvSpPr>
            <a:spLocks noGrp="1"/>
          </p:cNvSpPr>
          <p:nvPr>
            <p:ph sz="quarter" idx="4"/>
          </p:nvPr>
        </p:nvSpPr>
        <p:spPr>
          <a:xfrm>
            <a:off x="4645442" y="1556792"/>
            <a:ext cx="4042080" cy="4569613"/>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Rectangle 1"/>
          <p:cNvSpPr>
            <a:spLocks noGrp="1" noChangeArrowheads="1"/>
          </p:cNvSpPr>
          <p:nvPr>
            <p:ph type="title"/>
          </p:nvPr>
        </p:nvSpPr>
        <p:spPr bwMode="auto">
          <a:xfrm>
            <a:off x="381003" y="188641"/>
            <a:ext cx="8228013" cy="504056"/>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en-GB" dirty="0" err="1"/>
              <a:t>Cliquez</a:t>
            </a:r>
            <a:r>
              <a:rPr lang="en-GB" dirty="0"/>
              <a:t> pour </a:t>
            </a:r>
            <a:r>
              <a:rPr lang="en-GB" dirty="0" err="1"/>
              <a:t>éditer</a:t>
            </a:r>
            <a:r>
              <a:rPr lang="en-GB" dirty="0"/>
              <a:t> le format du </a:t>
            </a:r>
            <a:r>
              <a:rPr lang="en-GB" dirty="0" err="1"/>
              <a:t>texte</a:t>
            </a:r>
            <a:r>
              <a:rPr lang="en-GB" dirty="0"/>
              <a:t>-titre</a:t>
            </a:r>
          </a:p>
        </p:txBody>
      </p:sp>
      <p:sp>
        <p:nvSpPr>
          <p:cNvPr id="12" name="Espace réservé du pied de page 9"/>
          <p:cNvSpPr txBox="1">
            <a:spLocks/>
          </p:cNvSpPr>
          <p:nvPr userDrawn="1"/>
        </p:nvSpPr>
        <p:spPr>
          <a:xfrm>
            <a:off x="4139952" y="6526960"/>
            <a:ext cx="1080120" cy="302235"/>
          </a:xfrm>
          <a:prstGeom prst="rect">
            <a:avLst/>
          </a:prstGeom>
          <a:ln>
            <a:noFill/>
          </a:ln>
        </p:spPr>
        <p:txBody>
          <a:bodyPr vert="horz" lIns="91428" tIns="45715" rIns="91428" bIns="45715" rtlCol="0" anchor="ctr"/>
          <a:lstStyle>
            <a:defPPr>
              <a:defRPr lang="fr-FR"/>
            </a:defPPr>
            <a:lvl1pPr marL="0" algn="ctr" defTabSz="457144" rtl="0" eaLnBrk="1" latinLnBrk="0" hangingPunct="1">
              <a:defRPr sz="1100" kern="1200">
                <a:solidFill>
                  <a:schemeClr val="tx1">
                    <a:tint val="75000"/>
                  </a:schemeClr>
                </a:solidFill>
                <a:latin typeface="Century Gothic" charset="0"/>
                <a:ea typeface="Century Gothic" charset="0"/>
                <a:cs typeface="Century Gothic" charset="0"/>
              </a:defRPr>
            </a:lvl1pPr>
            <a:lvl2pPr marL="457144" algn="l" defTabSz="457144" rtl="0" eaLnBrk="1" latinLnBrk="0" hangingPunct="1">
              <a:defRPr sz="1800" kern="1200">
                <a:solidFill>
                  <a:schemeClr val="tx1"/>
                </a:solidFill>
                <a:latin typeface="+mn-lt"/>
                <a:ea typeface="+mn-ea"/>
                <a:cs typeface="+mn-cs"/>
              </a:defRPr>
            </a:lvl2pPr>
            <a:lvl3pPr marL="914287" algn="l" defTabSz="457144" rtl="0" eaLnBrk="1" latinLnBrk="0" hangingPunct="1">
              <a:defRPr sz="1800" kern="1200">
                <a:solidFill>
                  <a:schemeClr val="tx1"/>
                </a:solidFill>
                <a:latin typeface="+mn-lt"/>
                <a:ea typeface="+mn-ea"/>
                <a:cs typeface="+mn-cs"/>
              </a:defRPr>
            </a:lvl3pPr>
            <a:lvl4pPr marL="1371431" algn="l" defTabSz="457144" rtl="0" eaLnBrk="1" latinLnBrk="0" hangingPunct="1">
              <a:defRPr sz="1800" kern="1200">
                <a:solidFill>
                  <a:schemeClr val="tx1"/>
                </a:solidFill>
                <a:latin typeface="+mn-lt"/>
                <a:ea typeface="+mn-ea"/>
                <a:cs typeface="+mn-cs"/>
              </a:defRPr>
            </a:lvl4pPr>
            <a:lvl5pPr marL="1828574" algn="l" defTabSz="457144" rtl="0" eaLnBrk="1" latinLnBrk="0" hangingPunct="1">
              <a:defRPr sz="1800" kern="1200">
                <a:solidFill>
                  <a:schemeClr val="tx1"/>
                </a:solidFill>
                <a:latin typeface="+mn-lt"/>
                <a:ea typeface="+mn-ea"/>
                <a:cs typeface="+mn-cs"/>
              </a:defRPr>
            </a:lvl5pPr>
            <a:lvl6pPr marL="2285717" algn="l" defTabSz="457144" rtl="0" eaLnBrk="1" latinLnBrk="0" hangingPunct="1">
              <a:defRPr sz="1800" kern="1200">
                <a:solidFill>
                  <a:schemeClr val="tx1"/>
                </a:solidFill>
                <a:latin typeface="+mn-lt"/>
                <a:ea typeface="+mn-ea"/>
                <a:cs typeface="+mn-cs"/>
              </a:defRPr>
            </a:lvl6pPr>
            <a:lvl7pPr marL="2742861" algn="l" defTabSz="457144" rtl="0" eaLnBrk="1" latinLnBrk="0" hangingPunct="1">
              <a:defRPr sz="1800" kern="1200">
                <a:solidFill>
                  <a:schemeClr val="tx1"/>
                </a:solidFill>
                <a:latin typeface="+mn-lt"/>
                <a:ea typeface="+mn-ea"/>
                <a:cs typeface="+mn-cs"/>
              </a:defRPr>
            </a:lvl7pPr>
            <a:lvl8pPr marL="3200004" algn="l" defTabSz="457144" rtl="0" eaLnBrk="1" latinLnBrk="0" hangingPunct="1">
              <a:defRPr sz="1800" kern="1200">
                <a:solidFill>
                  <a:schemeClr val="tx1"/>
                </a:solidFill>
                <a:latin typeface="+mn-lt"/>
                <a:ea typeface="+mn-ea"/>
                <a:cs typeface="+mn-cs"/>
              </a:defRPr>
            </a:lvl8pPr>
            <a:lvl9pPr marL="3657148" algn="l" defTabSz="457144" rtl="0" eaLnBrk="1" latinLnBrk="0" hangingPunct="1">
              <a:defRPr sz="1800" kern="1200">
                <a:solidFill>
                  <a:schemeClr val="tx1"/>
                </a:solidFill>
                <a:latin typeface="+mn-lt"/>
                <a:ea typeface="+mn-ea"/>
                <a:cs typeface="+mn-cs"/>
              </a:defRPr>
            </a:lvl9pPr>
          </a:lstStyle>
          <a:p>
            <a:pPr algn="l"/>
            <a:r>
              <a:rPr lang="fr-FR">
                <a:solidFill>
                  <a:srgbClr val="4D4D4D">
                    <a:tint val="75000"/>
                  </a:srgbClr>
                </a:solidFill>
              </a:rPr>
              <a:t>Gingko 21</a:t>
            </a:r>
            <a:endParaRPr lang="en-US" dirty="0">
              <a:solidFill>
                <a:srgbClr val="4D4D4D">
                  <a:tint val="75000"/>
                </a:srgbClr>
              </a:solidFill>
            </a:endParaRPr>
          </a:p>
        </p:txBody>
      </p:sp>
    </p:spTree>
    <p:extLst>
      <p:ext uri="{BB962C8B-B14F-4D97-AF65-F5344CB8AC3E}">
        <p14:creationId xmlns:p14="http://schemas.microsoft.com/office/powerpoint/2010/main" val="346122235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2"/>
            <a:ext cx="7772400" cy="1362074"/>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FC66280A-CA97-404F-A19D-86F05248E305}" type="datetimeFigureOut">
              <a:rPr lang="fr-FR" smtClean="0"/>
              <a:pPr/>
              <a:t>16/05/2019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395D7E5-C71C-4E5F-B8C1-439F2C3C3296}" type="slidenum">
              <a:rPr lang="fr-FR" smtClean="0"/>
              <a:pPr/>
              <a:t>‹N°›</a:t>
            </a:fld>
            <a:endParaRPr lang="fr-FR"/>
          </a:p>
        </p:txBody>
      </p:sp>
    </p:spTree>
    <p:extLst>
      <p:ext uri="{BB962C8B-B14F-4D97-AF65-F5344CB8AC3E}">
        <p14:creationId xmlns:p14="http://schemas.microsoft.com/office/powerpoint/2010/main" val="32978843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7" name="Rectangle 1"/>
          <p:cNvSpPr>
            <a:spLocks noGrp="1" noChangeArrowheads="1"/>
          </p:cNvSpPr>
          <p:nvPr>
            <p:ph type="title"/>
          </p:nvPr>
        </p:nvSpPr>
        <p:spPr bwMode="auto">
          <a:xfrm>
            <a:off x="381003" y="188641"/>
            <a:ext cx="8228013" cy="504056"/>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en-GB" dirty="0" err="1"/>
              <a:t>Cliquez</a:t>
            </a:r>
            <a:r>
              <a:rPr lang="en-GB" dirty="0"/>
              <a:t> pour </a:t>
            </a:r>
            <a:r>
              <a:rPr lang="en-GB" dirty="0" err="1"/>
              <a:t>éditer</a:t>
            </a:r>
            <a:r>
              <a:rPr lang="en-GB" dirty="0"/>
              <a:t> le format du </a:t>
            </a:r>
            <a:r>
              <a:rPr lang="en-GB" dirty="0" err="1"/>
              <a:t>texte</a:t>
            </a:r>
            <a:r>
              <a:rPr lang="en-GB" dirty="0"/>
              <a:t>-titre</a:t>
            </a:r>
          </a:p>
        </p:txBody>
      </p:sp>
      <p:sp>
        <p:nvSpPr>
          <p:cNvPr id="6" name="Espace réservé du pied de page 9"/>
          <p:cNvSpPr txBox="1">
            <a:spLocks/>
          </p:cNvSpPr>
          <p:nvPr userDrawn="1"/>
        </p:nvSpPr>
        <p:spPr>
          <a:xfrm>
            <a:off x="4139952" y="6526960"/>
            <a:ext cx="1080120" cy="302235"/>
          </a:xfrm>
          <a:prstGeom prst="rect">
            <a:avLst/>
          </a:prstGeom>
          <a:ln>
            <a:noFill/>
          </a:ln>
        </p:spPr>
        <p:txBody>
          <a:bodyPr vert="horz" lIns="91428" tIns="45715" rIns="91428" bIns="45715" rtlCol="0" anchor="ctr"/>
          <a:lstStyle>
            <a:defPPr>
              <a:defRPr lang="fr-FR"/>
            </a:defPPr>
            <a:lvl1pPr marL="0" algn="ctr" defTabSz="457144" rtl="0" eaLnBrk="1" latinLnBrk="0" hangingPunct="1">
              <a:defRPr sz="1100" kern="1200">
                <a:solidFill>
                  <a:schemeClr val="tx1">
                    <a:tint val="75000"/>
                  </a:schemeClr>
                </a:solidFill>
                <a:latin typeface="Century Gothic" charset="0"/>
                <a:ea typeface="Century Gothic" charset="0"/>
                <a:cs typeface="Century Gothic" charset="0"/>
              </a:defRPr>
            </a:lvl1pPr>
            <a:lvl2pPr marL="457144" algn="l" defTabSz="457144" rtl="0" eaLnBrk="1" latinLnBrk="0" hangingPunct="1">
              <a:defRPr sz="1800" kern="1200">
                <a:solidFill>
                  <a:schemeClr val="tx1"/>
                </a:solidFill>
                <a:latin typeface="+mn-lt"/>
                <a:ea typeface="+mn-ea"/>
                <a:cs typeface="+mn-cs"/>
              </a:defRPr>
            </a:lvl2pPr>
            <a:lvl3pPr marL="914287" algn="l" defTabSz="457144" rtl="0" eaLnBrk="1" latinLnBrk="0" hangingPunct="1">
              <a:defRPr sz="1800" kern="1200">
                <a:solidFill>
                  <a:schemeClr val="tx1"/>
                </a:solidFill>
                <a:latin typeface="+mn-lt"/>
                <a:ea typeface="+mn-ea"/>
                <a:cs typeface="+mn-cs"/>
              </a:defRPr>
            </a:lvl3pPr>
            <a:lvl4pPr marL="1371431" algn="l" defTabSz="457144" rtl="0" eaLnBrk="1" latinLnBrk="0" hangingPunct="1">
              <a:defRPr sz="1800" kern="1200">
                <a:solidFill>
                  <a:schemeClr val="tx1"/>
                </a:solidFill>
                <a:latin typeface="+mn-lt"/>
                <a:ea typeface="+mn-ea"/>
                <a:cs typeface="+mn-cs"/>
              </a:defRPr>
            </a:lvl4pPr>
            <a:lvl5pPr marL="1828574" algn="l" defTabSz="457144" rtl="0" eaLnBrk="1" latinLnBrk="0" hangingPunct="1">
              <a:defRPr sz="1800" kern="1200">
                <a:solidFill>
                  <a:schemeClr val="tx1"/>
                </a:solidFill>
                <a:latin typeface="+mn-lt"/>
                <a:ea typeface="+mn-ea"/>
                <a:cs typeface="+mn-cs"/>
              </a:defRPr>
            </a:lvl5pPr>
            <a:lvl6pPr marL="2285717" algn="l" defTabSz="457144" rtl="0" eaLnBrk="1" latinLnBrk="0" hangingPunct="1">
              <a:defRPr sz="1800" kern="1200">
                <a:solidFill>
                  <a:schemeClr val="tx1"/>
                </a:solidFill>
                <a:latin typeface="+mn-lt"/>
                <a:ea typeface="+mn-ea"/>
                <a:cs typeface="+mn-cs"/>
              </a:defRPr>
            </a:lvl6pPr>
            <a:lvl7pPr marL="2742861" algn="l" defTabSz="457144" rtl="0" eaLnBrk="1" latinLnBrk="0" hangingPunct="1">
              <a:defRPr sz="1800" kern="1200">
                <a:solidFill>
                  <a:schemeClr val="tx1"/>
                </a:solidFill>
                <a:latin typeface="+mn-lt"/>
                <a:ea typeface="+mn-ea"/>
                <a:cs typeface="+mn-cs"/>
              </a:defRPr>
            </a:lvl7pPr>
            <a:lvl8pPr marL="3200004" algn="l" defTabSz="457144" rtl="0" eaLnBrk="1" latinLnBrk="0" hangingPunct="1">
              <a:defRPr sz="1800" kern="1200">
                <a:solidFill>
                  <a:schemeClr val="tx1"/>
                </a:solidFill>
                <a:latin typeface="+mn-lt"/>
                <a:ea typeface="+mn-ea"/>
                <a:cs typeface="+mn-cs"/>
              </a:defRPr>
            </a:lvl8pPr>
            <a:lvl9pPr marL="3657148" algn="l" defTabSz="457144" rtl="0" eaLnBrk="1" latinLnBrk="0" hangingPunct="1">
              <a:defRPr sz="1800" kern="1200">
                <a:solidFill>
                  <a:schemeClr val="tx1"/>
                </a:solidFill>
                <a:latin typeface="+mn-lt"/>
                <a:ea typeface="+mn-ea"/>
                <a:cs typeface="+mn-cs"/>
              </a:defRPr>
            </a:lvl9pPr>
          </a:lstStyle>
          <a:p>
            <a:pPr algn="l"/>
            <a:r>
              <a:rPr lang="fr-FR">
                <a:solidFill>
                  <a:srgbClr val="4D4D4D">
                    <a:tint val="75000"/>
                  </a:srgbClr>
                </a:solidFill>
              </a:rPr>
              <a:t>Gingko 21</a:t>
            </a:r>
            <a:endParaRPr lang="en-US" dirty="0">
              <a:solidFill>
                <a:srgbClr val="4D4D4D">
                  <a:tint val="75000"/>
                </a:srgbClr>
              </a:solidFill>
            </a:endParaRPr>
          </a:p>
        </p:txBody>
      </p:sp>
    </p:spTree>
    <p:extLst>
      <p:ext uri="{BB962C8B-B14F-4D97-AF65-F5344CB8AC3E}">
        <p14:creationId xmlns:p14="http://schemas.microsoft.com/office/powerpoint/2010/main" val="349305262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6" name="Espace réservé du pied de page 9"/>
          <p:cNvSpPr>
            <a:spLocks noGrp="1"/>
          </p:cNvSpPr>
          <p:nvPr>
            <p:ph type="ftr" sz="quarter" idx="3"/>
          </p:nvPr>
        </p:nvSpPr>
        <p:spPr>
          <a:xfrm>
            <a:off x="4139952" y="6526960"/>
            <a:ext cx="1080120" cy="302235"/>
          </a:xfrm>
          <a:prstGeom prst="rect">
            <a:avLst/>
          </a:prstGeom>
          <a:ln>
            <a:noFill/>
          </a:ln>
        </p:spPr>
        <p:txBody>
          <a:bodyPr vert="horz" lIns="91428" tIns="45715" rIns="91428" bIns="45715" rtlCol="0" anchor="ctr"/>
          <a:lstStyle>
            <a:lvl1pPr algn="ctr">
              <a:defRPr sz="1100">
                <a:solidFill>
                  <a:schemeClr val="tx1">
                    <a:tint val="75000"/>
                  </a:schemeClr>
                </a:solidFill>
                <a:latin typeface="Century Gothic" charset="0"/>
                <a:ea typeface="Century Gothic" charset="0"/>
                <a:cs typeface="Century Gothic" charset="0"/>
              </a:defRPr>
            </a:lvl1pPr>
          </a:lstStyle>
          <a:p>
            <a:pPr algn="l"/>
            <a:r>
              <a:rPr lang="fr-FR">
                <a:solidFill>
                  <a:srgbClr val="4D4D4D">
                    <a:tint val="75000"/>
                  </a:srgbClr>
                </a:solidFill>
              </a:rPr>
              <a:t>Gingko</a:t>
            </a:r>
            <a:r>
              <a:rPr lang="fr-FR" dirty="0">
                <a:solidFill>
                  <a:srgbClr val="4D4D4D">
                    <a:tint val="75000"/>
                  </a:srgbClr>
                </a:solidFill>
              </a:rPr>
              <a:t> 21</a:t>
            </a:r>
            <a:endParaRPr lang="en-US" dirty="0">
              <a:solidFill>
                <a:srgbClr val="4D4D4D">
                  <a:tint val="75000"/>
                </a:srgbClr>
              </a:solidFill>
            </a:endParaRPr>
          </a:p>
        </p:txBody>
      </p:sp>
    </p:spTree>
    <p:extLst>
      <p:ext uri="{BB962C8B-B14F-4D97-AF65-F5344CB8AC3E}">
        <p14:creationId xmlns:p14="http://schemas.microsoft.com/office/powerpoint/2010/main" val="35406468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1" cy="2387600"/>
          </a:xfrm>
        </p:spPr>
        <p:txBody>
          <a:bodyPr anchor="b"/>
          <a:lstStyle>
            <a:lvl1pPr algn="ctr">
              <a:defRPr sz="3375"/>
            </a:lvl1pPr>
          </a:lstStyle>
          <a:p>
            <a:r>
              <a:rPr lang="fr-FR" smtClean="0"/>
              <a:t>Modifiez le style du titre</a:t>
            </a:r>
            <a:endParaRPr lang="en-US" dirty="0"/>
          </a:p>
        </p:txBody>
      </p:sp>
      <p:sp>
        <p:nvSpPr>
          <p:cNvPr id="3" name="Subtitle 2"/>
          <p:cNvSpPr>
            <a:spLocks noGrp="1"/>
          </p:cNvSpPr>
          <p:nvPr>
            <p:ph type="subTitle" idx="1"/>
          </p:nvPr>
        </p:nvSpPr>
        <p:spPr>
          <a:xfrm>
            <a:off x="1143001" y="3602039"/>
            <a:ext cx="6858000" cy="1655762"/>
          </a:xfrm>
        </p:spPr>
        <p:txBody>
          <a:bodyPr/>
          <a:lstStyle>
            <a:lvl1pPr marL="0" indent="0" algn="ctr">
              <a:buNone/>
              <a:defRPr sz="1350"/>
            </a:lvl1pPr>
            <a:lvl2pPr marL="257167" indent="0" algn="ctr">
              <a:buNone/>
              <a:defRPr sz="1125"/>
            </a:lvl2pPr>
            <a:lvl3pPr marL="514332" indent="0" algn="ctr">
              <a:buNone/>
              <a:defRPr sz="1012"/>
            </a:lvl3pPr>
            <a:lvl4pPr marL="771499" indent="0" algn="ctr">
              <a:buNone/>
              <a:defRPr sz="900"/>
            </a:lvl4pPr>
            <a:lvl5pPr marL="1028665" indent="0" algn="ctr">
              <a:buNone/>
              <a:defRPr sz="900"/>
            </a:lvl5pPr>
            <a:lvl6pPr marL="1285831" indent="0" algn="ctr">
              <a:buNone/>
              <a:defRPr sz="900"/>
            </a:lvl6pPr>
            <a:lvl7pPr marL="1542998" indent="0" algn="ctr">
              <a:buNone/>
              <a:defRPr sz="900"/>
            </a:lvl7pPr>
            <a:lvl8pPr marL="1800163" indent="0" algn="ctr">
              <a:buNone/>
              <a:defRPr sz="900"/>
            </a:lvl8pPr>
            <a:lvl9pPr marL="2057330" indent="0" algn="ctr">
              <a:buNone/>
              <a:defRPr sz="9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0F683C67-1D8F-4092-A873-140927AD24E9}" type="datetime1">
              <a:rPr lang="fr-FR" smtClean="0">
                <a:solidFill>
                  <a:prstClr val="black">
                    <a:tint val="75000"/>
                  </a:prstClr>
                </a:solidFill>
              </a:rPr>
              <a:pPr/>
              <a:t>16/05/2019</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4CA71B3A-1364-4554-9ACB-9888F84CAC9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204579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024334DE-235D-4BE1-8454-0A81F38D9D13}" type="datetime1">
              <a:rPr lang="fr-FR" smtClean="0">
                <a:solidFill>
                  <a:prstClr val="black">
                    <a:tint val="75000"/>
                  </a:prstClr>
                </a:solidFill>
              </a:rPr>
              <a:pPr/>
              <a:t>16/05/2019</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4CA71B3A-1364-4554-9ACB-9888F84CAC9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8368239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699" cy="2852737"/>
          </a:xfrm>
        </p:spPr>
        <p:txBody>
          <a:bodyPr anchor="b"/>
          <a:lstStyle>
            <a:lvl1pPr>
              <a:defRPr sz="3375"/>
            </a:lvl1pPr>
          </a:lstStyle>
          <a:p>
            <a:r>
              <a:rPr lang="fr-FR" smtClean="0"/>
              <a:t>Modifiez le style du titre</a:t>
            </a:r>
            <a:endParaRPr lang="en-US" dirty="0"/>
          </a:p>
        </p:txBody>
      </p:sp>
      <p:sp>
        <p:nvSpPr>
          <p:cNvPr id="3" name="Text Placeholder 2"/>
          <p:cNvSpPr>
            <a:spLocks noGrp="1"/>
          </p:cNvSpPr>
          <p:nvPr>
            <p:ph type="body" idx="1"/>
          </p:nvPr>
        </p:nvSpPr>
        <p:spPr>
          <a:xfrm>
            <a:off x="623888" y="4589465"/>
            <a:ext cx="7886699" cy="1500187"/>
          </a:xfrm>
        </p:spPr>
        <p:txBody>
          <a:bodyPr/>
          <a:lstStyle>
            <a:lvl1pPr marL="0" indent="0">
              <a:buNone/>
              <a:defRPr sz="1350">
                <a:solidFill>
                  <a:schemeClr val="tx1"/>
                </a:solidFill>
              </a:defRPr>
            </a:lvl1pPr>
            <a:lvl2pPr marL="257167" indent="0">
              <a:buNone/>
              <a:defRPr sz="1125">
                <a:solidFill>
                  <a:schemeClr val="tx1">
                    <a:tint val="75000"/>
                  </a:schemeClr>
                </a:solidFill>
              </a:defRPr>
            </a:lvl2pPr>
            <a:lvl3pPr marL="514332" indent="0">
              <a:buNone/>
              <a:defRPr sz="1012">
                <a:solidFill>
                  <a:schemeClr val="tx1">
                    <a:tint val="75000"/>
                  </a:schemeClr>
                </a:solidFill>
              </a:defRPr>
            </a:lvl3pPr>
            <a:lvl4pPr marL="771499" indent="0">
              <a:buNone/>
              <a:defRPr sz="900">
                <a:solidFill>
                  <a:schemeClr val="tx1">
                    <a:tint val="75000"/>
                  </a:schemeClr>
                </a:solidFill>
              </a:defRPr>
            </a:lvl4pPr>
            <a:lvl5pPr marL="1028665" indent="0">
              <a:buNone/>
              <a:defRPr sz="900">
                <a:solidFill>
                  <a:schemeClr val="tx1">
                    <a:tint val="75000"/>
                  </a:schemeClr>
                </a:solidFill>
              </a:defRPr>
            </a:lvl5pPr>
            <a:lvl6pPr marL="1285831" indent="0">
              <a:buNone/>
              <a:defRPr sz="900">
                <a:solidFill>
                  <a:schemeClr val="tx1">
                    <a:tint val="75000"/>
                  </a:schemeClr>
                </a:solidFill>
              </a:defRPr>
            </a:lvl6pPr>
            <a:lvl7pPr marL="1542998" indent="0">
              <a:buNone/>
              <a:defRPr sz="900">
                <a:solidFill>
                  <a:schemeClr val="tx1">
                    <a:tint val="75000"/>
                  </a:schemeClr>
                </a:solidFill>
              </a:defRPr>
            </a:lvl7pPr>
            <a:lvl8pPr marL="1800163" indent="0">
              <a:buNone/>
              <a:defRPr sz="900">
                <a:solidFill>
                  <a:schemeClr val="tx1">
                    <a:tint val="75000"/>
                  </a:schemeClr>
                </a:solidFill>
              </a:defRPr>
            </a:lvl8pPr>
            <a:lvl9pPr marL="2057330" indent="0">
              <a:buNone/>
              <a:defRPr sz="9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8FBECC3D-AEF3-40DA-B569-C4AB29D2E71F}" type="datetime1">
              <a:rPr lang="fr-FR" smtClean="0">
                <a:solidFill>
                  <a:prstClr val="black">
                    <a:tint val="75000"/>
                  </a:prstClr>
                </a:solidFill>
              </a:rPr>
              <a:pPr/>
              <a:t>16/05/2019</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4CA71B3A-1364-4554-9ACB-9888F84CAC9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505301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6943638F-94A9-4414-A605-5AD6AF97DF99}" type="datetime1">
              <a:rPr lang="fr-FR" smtClean="0">
                <a:solidFill>
                  <a:prstClr val="black">
                    <a:tint val="75000"/>
                  </a:prstClr>
                </a:solidFill>
              </a:rPr>
              <a:pPr/>
              <a:t>16/05/2019</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4CA71B3A-1364-4554-9ACB-9888F84CAC9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362400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7"/>
            <a:ext cx="7886699"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3" y="1681163"/>
            <a:ext cx="3868340" cy="823912"/>
          </a:xfrm>
        </p:spPr>
        <p:txBody>
          <a:bodyPr anchor="b"/>
          <a:lstStyle>
            <a:lvl1pPr marL="0" indent="0">
              <a:buNone/>
              <a:defRPr sz="1350" b="1"/>
            </a:lvl1pPr>
            <a:lvl2pPr marL="257167" indent="0">
              <a:buNone/>
              <a:defRPr sz="1125" b="1"/>
            </a:lvl2pPr>
            <a:lvl3pPr marL="514332" indent="0">
              <a:buNone/>
              <a:defRPr sz="1012" b="1"/>
            </a:lvl3pPr>
            <a:lvl4pPr marL="771499" indent="0">
              <a:buNone/>
              <a:defRPr sz="900" b="1"/>
            </a:lvl4pPr>
            <a:lvl5pPr marL="1028665" indent="0">
              <a:buNone/>
              <a:defRPr sz="900" b="1"/>
            </a:lvl5pPr>
            <a:lvl6pPr marL="1285831" indent="0">
              <a:buNone/>
              <a:defRPr sz="900" b="1"/>
            </a:lvl6pPr>
            <a:lvl7pPr marL="1542998" indent="0">
              <a:buNone/>
              <a:defRPr sz="900" b="1"/>
            </a:lvl7pPr>
            <a:lvl8pPr marL="1800163" indent="0">
              <a:buNone/>
              <a:defRPr sz="900" b="1"/>
            </a:lvl8pPr>
            <a:lvl9pPr marL="2057330" indent="0">
              <a:buNone/>
              <a:defRPr sz="900" b="1"/>
            </a:lvl9pPr>
          </a:lstStyle>
          <a:p>
            <a:pPr lvl="0"/>
            <a:r>
              <a:rPr lang="fr-FR" smtClean="0"/>
              <a:t>Modifiez les styles du texte du masque</a:t>
            </a:r>
          </a:p>
        </p:txBody>
      </p:sp>
      <p:sp>
        <p:nvSpPr>
          <p:cNvPr id="4" name="Content Placeholder 3"/>
          <p:cNvSpPr>
            <a:spLocks noGrp="1"/>
          </p:cNvSpPr>
          <p:nvPr>
            <p:ph sz="half" idx="2"/>
          </p:nvPr>
        </p:nvSpPr>
        <p:spPr>
          <a:xfrm>
            <a:off x="629843"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350" b="1"/>
            </a:lvl1pPr>
            <a:lvl2pPr marL="257167" indent="0">
              <a:buNone/>
              <a:defRPr sz="1125" b="1"/>
            </a:lvl2pPr>
            <a:lvl3pPr marL="514332" indent="0">
              <a:buNone/>
              <a:defRPr sz="1012" b="1"/>
            </a:lvl3pPr>
            <a:lvl4pPr marL="771499" indent="0">
              <a:buNone/>
              <a:defRPr sz="900" b="1"/>
            </a:lvl4pPr>
            <a:lvl5pPr marL="1028665" indent="0">
              <a:buNone/>
              <a:defRPr sz="900" b="1"/>
            </a:lvl5pPr>
            <a:lvl6pPr marL="1285831" indent="0">
              <a:buNone/>
              <a:defRPr sz="900" b="1"/>
            </a:lvl6pPr>
            <a:lvl7pPr marL="1542998" indent="0">
              <a:buNone/>
              <a:defRPr sz="900" b="1"/>
            </a:lvl7pPr>
            <a:lvl8pPr marL="1800163" indent="0">
              <a:buNone/>
              <a:defRPr sz="900" b="1"/>
            </a:lvl8pPr>
            <a:lvl9pPr marL="2057330" indent="0">
              <a:buNone/>
              <a:defRPr sz="900" b="1"/>
            </a:lvl9pPr>
          </a:lstStyle>
          <a:p>
            <a:pPr lvl="0"/>
            <a:r>
              <a:rPr lang="fr-FR" smtClean="0"/>
              <a:t>Modifiez les styles du texte du masque</a:t>
            </a:r>
          </a:p>
        </p:txBody>
      </p:sp>
      <p:sp>
        <p:nvSpPr>
          <p:cNvPr id="6" name="Content Placeholder 5"/>
          <p:cNvSpPr>
            <a:spLocks noGrp="1"/>
          </p:cNvSpPr>
          <p:nvPr>
            <p:ph sz="quarter" idx="4"/>
          </p:nvPr>
        </p:nvSpPr>
        <p:spPr>
          <a:xfrm>
            <a:off x="4629151"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6C06EC02-83BB-4B21-838F-FDAC3D78CB51}" type="datetime1">
              <a:rPr lang="fr-FR" smtClean="0">
                <a:solidFill>
                  <a:prstClr val="black">
                    <a:tint val="75000"/>
                  </a:prstClr>
                </a:solidFill>
              </a:rPr>
              <a:pPr/>
              <a:t>16/05/2019</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fld id="{4CA71B3A-1364-4554-9ACB-9888F84CAC9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3393622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233A8B6E-6E7A-4AA2-AE2F-3E9D415532BD}" type="datetime1">
              <a:rPr lang="fr-FR" smtClean="0">
                <a:solidFill>
                  <a:prstClr val="black">
                    <a:tint val="75000"/>
                  </a:prstClr>
                </a:solidFill>
              </a:rPr>
              <a:pPr/>
              <a:t>16/05/2019</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4CA71B3A-1364-4554-9ACB-9888F84CAC9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4552215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72606-E2FB-4F4F-B371-310FBBC325DA}" type="datetime1">
              <a:rPr lang="fr-FR" smtClean="0">
                <a:solidFill>
                  <a:prstClr val="black">
                    <a:tint val="75000"/>
                  </a:prstClr>
                </a:solidFill>
              </a:rPr>
              <a:pPr/>
              <a:t>16/05/2019</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4CA71B3A-1364-4554-9ACB-9888F84CAC9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0737397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fr-FR" smtClean="0"/>
              <a:t>Modifiez le style du titre</a:t>
            </a:r>
            <a:endParaRPr lang="en-US" dirty="0"/>
          </a:p>
        </p:txBody>
      </p:sp>
      <p:sp>
        <p:nvSpPr>
          <p:cNvPr id="3" name="Content Placeholder 2"/>
          <p:cNvSpPr>
            <a:spLocks noGrp="1"/>
          </p:cNvSpPr>
          <p:nvPr>
            <p:ph idx="1"/>
          </p:nvPr>
        </p:nvSpPr>
        <p:spPr>
          <a:xfrm>
            <a:off x="3887392" y="987427"/>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67" indent="0">
              <a:buNone/>
              <a:defRPr sz="787"/>
            </a:lvl2pPr>
            <a:lvl3pPr marL="514332" indent="0">
              <a:buNone/>
              <a:defRPr sz="675"/>
            </a:lvl3pPr>
            <a:lvl4pPr marL="771499" indent="0">
              <a:buNone/>
              <a:defRPr sz="562"/>
            </a:lvl4pPr>
            <a:lvl5pPr marL="1028665" indent="0">
              <a:buNone/>
              <a:defRPr sz="562"/>
            </a:lvl5pPr>
            <a:lvl6pPr marL="1285831" indent="0">
              <a:buNone/>
              <a:defRPr sz="562"/>
            </a:lvl6pPr>
            <a:lvl7pPr marL="1542998" indent="0">
              <a:buNone/>
              <a:defRPr sz="562"/>
            </a:lvl7pPr>
            <a:lvl8pPr marL="1800163" indent="0">
              <a:buNone/>
              <a:defRPr sz="562"/>
            </a:lvl8pPr>
            <a:lvl9pPr marL="2057330" indent="0">
              <a:buNone/>
              <a:defRPr sz="562"/>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2A672A8-D378-4C44-89A6-A42695B39DE7}" type="datetime1">
              <a:rPr lang="fr-FR" smtClean="0">
                <a:solidFill>
                  <a:prstClr val="black">
                    <a:tint val="75000"/>
                  </a:prstClr>
                </a:solidFill>
              </a:rPr>
              <a:pPr/>
              <a:t>16/05/2019</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4CA71B3A-1364-4554-9ACB-9888F84CAC9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830626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FC66280A-CA97-404F-A19D-86F05248E305}" type="datetimeFigureOut">
              <a:rPr lang="fr-FR" smtClean="0"/>
              <a:pPr/>
              <a:t>16/05/2019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395D7E5-C71C-4E5F-B8C1-439F2C3C3296}" type="slidenum">
              <a:rPr lang="fr-FR" smtClean="0"/>
              <a:pPr/>
              <a:t>‹N°›</a:t>
            </a:fld>
            <a:endParaRPr lang="fr-FR"/>
          </a:p>
        </p:txBody>
      </p:sp>
    </p:spTree>
    <p:extLst>
      <p:ext uri="{BB962C8B-B14F-4D97-AF65-F5344CB8AC3E}">
        <p14:creationId xmlns:p14="http://schemas.microsoft.com/office/powerpoint/2010/main" val="4090997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2" y="987427"/>
            <a:ext cx="4629150" cy="4873625"/>
          </a:xfrm>
        </p:spPr>
        <p:txBody>
          <a:bodyPr anchor="t"/>
          <a:lstStyle>
            <a:lvl1pPr marL="0" indent="0">
              <a:buNone/>
              <a:defRPr sz="1800"/>
            </a:lvl1pPr>
            <a:lvl2pPr marL="257167" indent="0">
              <a:buNone/>
              <a:defRPr sz="1575"/>
            </a:lvl2pPr>
            <a:lvl3pPr marL="514332" indent="0">
              <a:buNone/>
              <a:defRPr sz="1350"/>
            </a:lvl3pPr>
            <a:lvl4pPr marL="771499" indent="0">
              <a:buNone/>
              <a:defRPr sz="1125"/>
            </a:lvl4pPr>
            <a:lvl5pPr marL="1028665" indent="0">
              <a:buNone/>
              <a:defRPr sz="1125"/>
            </a:lvl5pPr>
            <a:lvl6pPr marL="1285831" indent="0">
              <a:buNone/>
              <a:defRPr sz="1125"/>
            </a:lvl6pPr>
            <a:lvl7pPr marL="1542998" indent="0">
              <a:buNone/>
              <a:defRPr sz="1125"/>
            </a:lvl7pPr>
            <a:lvl8pPr marL="1800163" indent="0">
              <a:buNone/>
              <a:defRPr sz="1125"/>
            </a:lvl8pPr>
            <a:lvl9pPr marL="2057330" indent="0">
              <a:buNone/>
              <a:defRPr sz="1125"/>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67" indent="0">
              <a:buNone/>
              <a:defRPr sz="787"/>
            </a:lvl2pPr>
            <a:lvl3pPr marL="514332" indent="0">
              <a:buNone/>
              <a:defRPr sz="675"/>
            </a:lvl3pPr>
            <a:lvl4pPr marL="771499" indent="0">
              <a:buNone/>
              <a:defRPr sz="562"/>
            </a:lvl4pPr>
            <a:lvl5pPr marL="1028665" indent="0">
              <a:buNone/>
              <a:defRPr sz="562"/>
            </a:lvl5pPr>
            <a:lvl6pPr marL="1285831" indent="0">
              <a:buNone/>
              <a:defRPr sz="562"/>
            </a:lvl6pPr>
            <a:lvl7pPr marL="1542998" indent="0">
              <a:buNone/>
              <a:defRPr sz="562"/>
            </a:lvl7pPr>
            <a:lvl8pPr marL="1800163" indent="0">
              <a:buNone/>
              <a:defRPr sz="562"/>
            </a:lvl8pPr>
            <a:lvl9pPr marL="2057330" indent="0">
              <a:buNone/>
              <a:defRPr sz="562"/>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5A91F9AD-E84F-4A85-88DA-B6AEDC9D6169}" type="datetime1">
              <a:rPr lang="fr-FR" smtClean="0">
                <a:solidFill>
                  <a:prstClr val="black">
                    <a:tint val="75000"/>
                  </a:prstClr>
                </a:solidFill>
              </a:rPr>
              <a:pPr/>
              <a:t>16/05/2019</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4CA71B3A-1364-4554-9ACB-9888F84CAC9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4957796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AF5AC15E-5727-4D5E-A5A7-EAAF5E391876}" type="datetime1">
              <a:rPr lang="fr-FR" smtClean="0">
                <a:solidFill>
                  <a:prstClr val="black">
                    <a:tint val="75000"/>
                  </a:prstClr>
                </a:solidFill>
              </a:rPr>
              <a:pPr/>
              <a:t>16/05/2019</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4CA71B3A-1364-4554-9ACB-9888F84CAC9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0539657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2" y="365125"/>
            <a:ext cx="5800724"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CF3CE81F-1AD4-4814-8BEE-7DA15DA9D64C}" type="datetime1">
              <a:rPr lang="fr-FR" smtClean="0">
                <a:solidFill>
                  <a:prstClr val="black">
                    <a:tint val="75000"/>
                  </a:prstClr>
                </a:solidFill>
              </a:rPr>
              <a:pPr/>
              <a:t>16/05/2019</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4CA71B3A-1364-4554-9ACB-9888F84CAC9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2092921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3375"/>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350"/>
            </a:lvl1pPr>
            <a:lvl2pPr marL="257168" indent="0" algn="ctr">
              <a:buNone/>
              <a:defRPr sz="1125"/>
            </a:lvl2pPr>
            <a:lvl3pPr marL="514336" indent="0" algn="ctr">
              <a:buNone/>
              <a:defRPr sz="1012"/>
            </a:lvl3pPr>
            <a:lvl4pPr marL="771504" indent="0" algn="ctr">
              <a:buNone/>
              <a:defRPr sz="900"/>
            </a:lvl4pPr>
            <a:lvl5pPr marL="1028673" indent="0" algn="ctr">
              <a:buNone/>
              <a:defRPr sz="900"/>
            </a:lvl5pPr>
            <a:lvl6pPr marL="1285841" indent="0" algn="ctr">
              <a:buNone/>
              <a:defRPr sz="900"/>
            </a:lvl6pPr>
            <a:lvl7pPr marL="1543009" indent="0" algn="ctr">
              <a:buNone/>
              <a:defRPr sz="900"/>
            </a:lvl7pPr>
            <a:lvl8pPr marL="1800177" indent="0" algn="ctr">
              <a:buNone/>
              <a:defRPr sz="900"/>
            </a:lvl8pPr>
            <a:lvl9pPr marL="2057345" indent="0" algn="ctr">
              <a:buNone/>
              <a:defRPr sz="9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0F683C67-1D8F-4092-A873-140927AD24E9}" type="datetime1">
              <a:rPr lang="fr-FR" smtClean="0">
                <a:solidFill>
                  <a:prstClr val="black">
                    <a:tint val="75000"/>
                  </a:prstClr>
                </a:solidFill>
              </a:rPr>
              <a:pPr/>
              <a:t>16/05/2019</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4CA71B3A-1364-4554-9ACB-9888F84CAC9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3482023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024334DE-235D-4BE1-8454-0A81F38D9D13}" type="datetime1">
              <a:rPr lang="fr-FR" smtClean="0">
                <a:solidFill>
                  <a:prstClr val="black">
                    <a:tint val="75000"/>
                  </a:prstClr>
                </a:solidFill>
              </a:rPr>
              <a:pPr/>
              <a:t>16/05/2019</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4CA71B3A-1364-4554-9ACB-9888F84CAC9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8273078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3375"/>
            </a:lvl1pPr>
          </a:lstStyle>
          <a:p>
            <a:r>
              <a:rPr lang="fr-FR" smtClean="0"/>
              <a:t>Modifiez le style du titre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1350">
                <a:solidFill>
                  <a:schemeClr val="tx1"/>
                </a:solidFill>
              </a:defRPr>
            </a:lvl1pPr>
            <a:lvl2pPr marL="257168" indent="0">
              <a:buNone/>
              <a:defRPr sz="1125">
                <a:solidFill>
                  <a:schemeClr val="tx1">
                    <a:tint val="75000"/>
                  </a:schemeClr>
                </a:solidFill>
              </a:defRPr>
            </a:lvl2pPr>
            <a:lvl3pPr marL="514336" indent="0">
              <a:buNone/>
              <a:defRPr sz="1012">
                <a:solidFill>
                  <a:schemeClr val="tx1">
                    <a:tint val="75000"/>
                  </a:schemeClr>
                </a:solidFill>
              </a:defRPr>
            </a:lvl3pPr>
            <a:lvl4pPr marL="771504" indent="0">
              <a:buNone/>
              <a:defRPr sz="900">
                <a:solidFill>
                  <a:schemeClr val="tx1">
                    <a:tint val="75000"/>
                  </a:schemeClr>
                </a:solidFill>
              </a:defRPr>
            </a:lvl4pPr>
            <a:lvl5pPr marL="1028673" indent="0">
              <a:buNone/>
              <a:defRPr sz="900">
                <a:solidFill>
                  <a:schemeClr val="tx1">
                    <a:tint val="75000"/>
                  </a:schemeClr>
                </a:solidFill>
              </a:defRPr>
            </a:lvl5pPr>
            <a:lvl6pPr marL="1285841" indent="0">
              <a:buNone/>
              <a:defRPr sz="900">
                <a:solidFill>
                  <a:schemeClr val="tx1">
                    <a:tint val="75000"/>
                  </a:schemeClr>
                </a:solidFill>
              </a:defRPr>
            </a:lvl6pPr>
            <a:lvl7pPr marL="1543009" indent="0">
              <a:buNone/>
              <a:defRPr sz="900">
                <a:solidFill>
                  <a:schemeClr val="tx1">
                    <a:tint val="75000"/>
                  </a:schemeClr>
                </a:solidFill>
              </a:defRPr>
            </a:lvl7pPr>
            <a:lvl8pPr marL="1800177" indent="0">
              <a:buNone/>
              <a:defRPr sz="900">
                <a:solidFill>
                  <a:schemeClr val="tx1">
                    <a:tint val="75000"/>
                  </a:schemeClr>
                </a:solidFill>
              </a:defRPr>
            </a:lvl8pPr>
            <a:lvl9pPr marL="2057345" indent="0">
              <a:buNone/>
              <a:defRPr sz="9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8FBECC3D-AEF3-40DA-B569-C4AB29D2E71F}" type="datetime1">
              <a:rPr lang="fr-FR" smtClean="0">
                <a:solidFill>
                  <a:prstClr val="black">
                    <a:tint val="75000"/>
                  </a:prstClr>
                </a:solidFill>
              </a:rPr>
              <a:pPr/>
              <a:t>16/05/2019</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4CA71B3A-1364-4554-9ACB-9888F84CAC9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3513324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6943638F-94A9-4414-A605-5AD6AF97DF99}" type="datetime1">
              <a:rPr lang="fr-FR" smtClean="0">
                <a:solidFill>
                  <a:prstClr val="black">
                    <a:tint val="75000"/>
                  </a:prstClr>
                </a:solidFill>
              </a:rPr>
              <a:pPr/>
              <a:t>16/05/2019</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4CA71B3A-1364-4554-9ACB-9888F84CAC9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7969811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350" b="1"/>
            </a:lvl1pPr>
            <a:lvl2pPr marL="257168" indent="0">
              <a:buNone/>
              <a:defRPr sz="1125" b="1"/>
            </a:lvl2pPr>
            <a:lvl3pPr marL="514336" indent="0">
              <a:buNone/>
              <a:defRPr sz="1012" b="1"/>
            </a:lvl3pPr>
            <a:lvl4pPr marL="771504" indent="0">
              <a:buNone/>
              <a:defRPr sz="900" b="1"/>
            </a:lvl4pPr>
            <a:lvl5pPr marL="1028673" indent="0">
              <a:buNone/>
              <a:defRPr sz="900" b="1"/>
            </a:lvl5pPr>
            <a:lvl6pPr marL="1285841" indent="0">
              <a:buNone/>
              <a:defRPr sz="900" b="1"/>
            </a:lvl6pPr>
            <a:lvl7pPr marL="1543009" indent="0">
              <a:buNone/>
              <a:defRPr sz="900" b="1"/>
            </a:lvl7pPr>
            <a:lvl8pPr marL="1800177" indent="0">
              <a:buNone/>
              <a:defRPr sz="900" b="1"/>
            </a:lvl8pPr>
            <a:lvl9pPr marL="2057345" indent="0">
              <a:buNone/>
              <a:defRPr sz="9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350" b="1"/>
            </a:lvl1pPr>
            <a:lvl2pPr marL="257168" indent="0">
              <a:buNone/>
              <a:defRPr sz="1125" b="1"/>
            </a:lvl2pPr>
            <a:lvl3pPr marL="514336" indent="0">
              <a:buNone/>
              <a:defRPr sz="1012" b="1"/>
            </a:lvl3pPr>
            <a:lvl4pPr marL="771504" indent="0">
              <a:buNone/>
              <a:defRPr sz="900" b="1"/>
            </a:lvl4pPr>
            <a:lvl5pPr marL="1028673" indent="0">
              <a:buNone/>
              <a:defRPr sz="900" b="1"/>
            </a:lvl5pPr>
            <a:lvl6pPr marL="1285841" indent="0">
              <a:buNone/>
              <a:defRPr sz="900" b="1"/>
            </a:lvl6pPr>
            <a:lvl7pPr marL="1543009" indent="0">
              <a:buNone/>
              <a:defRPr sz="900" b="1"/>
            </a:lvl7pPr>
            <a:lvl8pPr marL="1800177" indent="0">
              <a:buNone/>
              <a:defRPr sz="900" b="1"/>
            </a:lvl8pPr>
            <a:lvl9pPr marL="2057345" indent="0">
              <a:buNone/>
              <a:defRPr sz="900" b="1"/>
            </a:lvl9pPr>
          </a:lstStyle>
          <a:p>
            <a:pPr lvl="0"/>
            <a:r>
              <a:rPr lang="fr-FR" smtClean="0"/>
              <a:t>Modifiez les styles du texte du masque</a:t>
            </a:r>
          </a:p>
        </p:txBody>
      </p:sp>
      <p:sp>
        <p:nvSpPr>
          <p:cNvPr id="6" name="Content Placeholder 5"/>
          <p:cNvSpPr>
            <a:spLocks noGrp="1"/>
          </p:cNvSpPr>
          <p:nvPr>
            <p:ph sz="quarter" idx="4"/>
          </p:nvPr>
        </p:nvSpPr>
        <p:spPr>
          <a:xfrm>
            <a:off x="4629151"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6C06EC02-83BB-4B21-838F-FDAC3D78CB51}" type="datetime1">
              <a:rPr lang="fr-FR" smtClean="0">
                <a:solidFill>
                  <a:prstClr val="black">
                    <a:tint val="75000"/>
                  </a:prstClr>
                </a:solidFill>
              </a:rPr>
              <a:pPr/>
              <a:t>16/05/2019</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fld id="{4CA71B3A-1364-4554-9ACB-9888F84CAC9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4521057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233A8B6E-6E7A-4AA2-AE2F-3E9D415532BD}" type="datetime1">
              <a:rPr lang="fr-FR" smtClean="0">
                <a:solidFill>
                  <a:prstClr val="black">
                    <a:tint val="75000"/>
                  </a:prstClr>
                </a:solidFill>
              </a:rPr>
              <a:pPr/>
              <a:t>16/05/2019</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4CA71B3A-1364-4554-9ACB-9888F84CAC9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0137526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72606-E2FB-4F4F-B371-310FBBC325DA}" type="datetime1">
              <a:rPr lang="fr-FR" smtClean="0">
                <a:solidFill>
                  <a:prstClr val="black">
                    <a:tint val="75000"/>
                  </a:prstClr>
                </a:solidFill>
              </a:rPr>
              <a:pPr/>
              <a:t>16/05/2019</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4CA71B3A-1364-4554-9ACB-9888F84CAC9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74536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1" y="1535114"/>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30" y="1535114"/>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FC66280A-CA97-404F-A19D-86F05248E305}" type="datetimeFigureOut">
              <a:rPr lang="fr-FR" smtClean="0"/>
              <a:pPr/>
              <a:t>16/05/2019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395D7E5-C71C-4E5F-B8C1-439F2C3C3296}" type="slidenum">
              <a:rPr lang="fr-FR" smtClean="0"/>
              <a:pPr/>
              <a:t>‹N°›</a:t>
            </a:fld>
            <a:endParaRPr lang="fr-FR"/>
          </a:p>
        </p:txBody>
      </p:sp>
    </p:spTree>
    <p:extLst>
      <p:ext uri="{BB962C8B-B14F-4D97-AF65-F5344CB8AC3E}">
        <p14:creationId xmlns:p14="http://schemas.microsoft.com/office/powerpoint/2010/main" val="15055187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fr-FR" smtClean="0"/>
              <a:t>Modifiez le style du titre</a:t>
            </a:r>
            <a:endParaRPr lang="en-US" dirty="0"/>
          </a:p>
        </p:txBody>
      </p:sp>
      <p:sp>
        <p:nvSpPr>
          <p:cNvPr id="3" name="Content Placeholder 2"/>
          <p:cNvSpPr>
            <a:spLocks noGrp="1"/>
          </p:cNvSpPr>
          <p:nvPr>
            <p:ph idx="1"/>
          </p:nvPr>
        </p:nvSpPr>
        <p:spPr>
          <a:xfrm>
            <a:off x="3887391" y="987427"/>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68" indent="0">
              <a:buNone/>
              <a:defRPr sz="787"/>
            </a:lvl2pPr>
            <a:lvl3pPr marL="514336" indent="0">
              <a:buNone/>
              <a:defRPr sz="675"/>
            </a:lvl3pPr>
            <a:lvl4pPr marL="771504" indent="0">
              <a:buNone/>
              <a:defRPr sz="562"/>
            </a:lvl4pPr>
            <a:lvl5pPr marL="1028673" indent="0">
              <a:buNone/>
              <a:defRPr sz="562"/>
            </a:lvl5pPr>
            <a:lvl6pPr marL="1285841" indent="0">
              <a:buNone/>
              <a:defRPr sz="562"/>
            </a:lvl6pPr>
            <a:lvl7pPr marL="1543009" indent="0">
              <a:buNone/>
              <a:defRPr sz="562"/>
            </a:lvl7pPr>
            <a:lvl8pPr marL="1800177" indent="0">
              <a:buNone/>
              <a:defRPr sz="562"/>
            </a:lvl8pPr>
            <a:lvl9pPr marL="2057345" indent="0">
              <a:buNone/>
              <a:defRPr sz="562"/>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2A672A8-D378-4C44-89A6-A42695B39DE7}" type="datetime1">
              <a:rPr lang="fr-FR" smtClean="0">
                <a:solidFill>
                  <a:prstClr val="black">
                    <a:tint val="75000"/>
                  </a:prstClr>
                </a:solidFill>
              </a:rPr>
              <a:pPr/>
              <a:t>16/05/2019</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4CA71B3A-1364-4554-9ACB-9888F84CAC9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9986017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7"/>
            <a:ext cx="4629150" cy="4873625"/>
          </a:xfrm>
        </p:spPr>
        <p:txBody>
          <a:bodyPr anchor="t"/>
          <a:lstStyle>
            <a:lvl1pPr marL="0" indent="0">
              <a:buNone/>
              <a:defRPr sz="1800"/>
            </a:lvl1pPr>
            <a:lvl2pPr marL="257168" indent="0">
              <a:buNone/>
              <a:defRPr sz="1575"/>
            </a:lvl2pPr>
            <a:lvl3pPr marL="514336" indent="0">
              <a:buNone/>
              <a:defRPr sz="1350"/>
            </a:lvl3pPr>
            <a:lvl4pPr marL="771504" indent="0">
              <a:buNone/>
              <a:defRPr sz="1125"/>
            </a:lvl4pPr>
            <a:lvl5pPr marL="1028673" indent="0">
              <a:buNone/>
              <a:defRPr sz="1125"/>
            </a:lvl5pPr>
            <a:lvl6pPr marL="1285841" indent="0">
              <a:buNone/>
              <a:defRPr sz="1125"/>
            </a:lvl6pPr>
            <a:lvl7pPr marL="1543009" indent="0">
              <a:buNone/>
              <a:defRPr sz="1125"/>
            </a:lvl7pPr>
            <a:lvl8pPr marL="1800177" indent="0">
              <a:buNone/>
              <a:defRPr sz="1125"/>
            </a:lvl8pPr>
            <a:lvl9pPr marL="2057345" indent="0">
              <a:buNone/>
              <a:defRPr sz="1125"/>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68" indent="0">
              <a:buNone/>
              <a:defRPr sz="787"/>
            </a:lvl2pPr>
            <a:lvl3pPr marL="514336" indent="0">
              <a:buNone/>
              <a:defRPr sz="675"/>
            </a:lvl3pPr>
            <a:lvl4pPr marL="771504" indent="0">
              <a:buNone/>
              <a:defRPr sz="562"/>
            </a:lvl4pPr>
            <a:lvl5pPr marL="1028673" indent="0">
              <a:buNone/>
              <a:defRPr sz="562"/>
            </a:lvl5pPr>
            <a:lvl6pPr marL="1285841" indent="0">
              <a:buNone/>
              <a:defRPr sz="562"/>
            </a:lvl6pPr>
            <a:lvl7pPr marL="1543009" indent="0">
              <a:buNone/>
              <a:defRPr sz="562"/>
            </a:lvl7pPr>
            <a:lvl8pPr marL="1800177" indent="0">
              <a:buNone/>
              <a:defRPr sz="562"/>
            </a:lvl8pPr>
            <a:lvl9pPr marL="2057345" indent="0">
              <a:buNone/>
              <a:defRPr sz="562"/>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5A91F9AD-E84F-4A85-88DA-B6AEDC9D6169}" type="datetime1">
              <a:rPr lang="fr-FR" smtClean="0">
                <a:solidFill>
                  <a:prstClr val="black">
                    <a:tint val="75000"/>
                  </a:prstClr>
                </a:solidFill>
              </a:rPr>
              <a:pPr/>
              <a:t>16/05/2019</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4CA71B3A-1364-4554-9ACB-9888F84CAC9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1600655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AF5AC15E-5727-4D5E-A5A7-EAAF5E391876}" type="datetime1">
              <a:rPr lang="fr-FR" smtClean="0">
                <a:solidFill>
                  <a:prstClr val="black">
                    <a:tint val="75000"/>
                  </a:prstClr>
                </a:solidFill>
              </a:rPr>
              <a:pPr/>
              <a:t>16/05/2019</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4CA71B3A-1364-4554-9ACB-9888F84CAC9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124195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CF3CE81F-1AD4-4814-8BEE-7DA15DA9D64C}" type="datetime1">
              <a:rPr lang="fr-FR" smtClean="0">
                <a:solidFill>
                  <a:prstClr val="black">
                    <a:tint val="75000"/>
                  </a:prstClr>
                </a:solidFill>
              </a:rPr>
              <a:pPr/>
              <a:t>16/05/2019</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4CA71B3A-1364-4554-9ACB-9888F84CAC9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5297882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pPr>
              <a:defRPr/>
            </a:pPr>
            <a:r>
              <a:rPr lang="fr-FR"/>
              <a:t>PRECO Toulouse 23 février 2017</a:t>
            </a:r>
            <a:endParaRPr lang="fr-BE"/>
          </a:p>
        </p:txBody>
      </p:sp>
      <p:sp>
        <p:nvSpPr>
          <p:cNvPr id="5" name="Footer Placeholder 4"/>
          <p:cNvSpPr>
            <a:spLocks noGrp="1"/>
          </p:cNvSpPr>
          <p:nvPr>
            <p:ph type="ftr" sz="quarter" idx="11"/>
          </p:nvPr>
        </p:nvSpPr>
        <p:spPr/>
        <p:txBody>
          <a:bodyPr/>
          <a:lstStyle/>
          <a:p>
            <a:pPr>
              <a:defRPr/>
            </a:pPr>
            <a:r>
              <a:rPr lang="fr-BE"/>
              <a:t>Sociocratie (C) Philippe Delstanche</a:t>
            </a:r>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pPr>
              <a:defRPr/>
            </a:pPr>
            <a:fld id="{3F31F699-CFCA-4751-97F2-0163DB45C1BF}" type="slidenum">
              <a:rPr lang="fr-BE" smtClean="0"/>
              <a:pPr>
                <a:defRPr/>
              </a:pPr>
              <a:t>‹N°›</a:t>
            </a:fld>
            <a:endParaRPr lang="fr-BE"/>
          </a:p>
        </p:txBody>
      </p:sp>
    </p:spTree>
    <p:extLst>
      <p:ext uri="{BB962C8B-B14F-4D97-AF65-F5344CB8AC3E}">
        <p14:creationId xmlns:p14="http://schemas.microsoft.com/office/powerpoint/2010/main" val="9227972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fr-FR"/>
              <a:t>Modifiez le style du titre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r>
              <a:rPr lang="fr-FR"/>
              <a:t>PRECO Toulouse 23 février 2017</a:t>
            </a:r>
            <a:endParaRPr lang="fr-BE"/>
          </a:p>
        </p:txBody>
      </p:sp>
      <p:sp>
        <p:nvSpPr>
          <p:cNvPr id="5" name="Footer Placeholder 4"/>
          <p:cNvSpPr>
            <a:spLocks noGrp="1"/>
          </p:cNvSpPr>
          <p:nvPr>
            <p:ph type="ftr" sz="quarter" idx="11"/>
          </p:nvPr>
        </p:nvSpPr>
        <p:spPr/>
        <p:txBody>
          <a:bodyPr/>
          <a:lstStyle/>
          <a:p>
            <a:pPr>
              <a:defRPr/>
            </a:pPr>
            <a:r>
              <a:rPr lang="fr-BE"/>
              <a:t>Sociocratie (C) Philippe Delstanche</a:t>
            </a: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22EC2C79-C589-44F5-A672-3A107B0F9E3B}" type="slidenum">
              <a:rPr lang="fr-BE" smtClean="0"/>
              <a:pPr>
                <a:defRPr/>
              </a:pPr>
              <a:t>‹N°›</a:t>
            </a:fld>
            <a:endParaRPr lang="fr-BE"/>
          </a:p>
        </p:txBody>
      </p:sp>
    </p:spTree>
    <p:extLst>
      <p:ext uri="{BB962C8B-B14F-4D97-AF65-F5344CB8AC3E}">
        <p14:creationId xmlns:p14="http://schemas.microsoft.com/office/powerpoint/2010/main" val="19340055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pPr>
              <a:defRPr/>
            </a:pPr>
            <a:r>
              <a:rPr lang="fr-FR"/>
              <a:t>PRECO Toulouse 23 février 2017</a:t>
            </a:r>
            <a:endParaRPr lang="fr-BE"/>
          </a:p>
        </p:txBody>
      </p:sp>
      <p:sp>
        <p:nvSpPr>
          <p:cNvPr id="5" name="Footer Placeholder 4"/>
          <p:cNvSpPr>
            <a:spLocks noGrp="1"/>
          </p:cNvSpPr>
          <p:nvPr>
            <p:ph type="ftr" sz="quarter" idx="11"/>
          </p:nvPr>
        </p:nvSpPr>
        <p:spPr/>
        <p:txBody>
          <a:bodyPr/>
          <a:lstStyle/>
          <a:p>
            <a:pPr>
              <a:defRPr/>
            </a:pPr>
            <a:r>
              <a:rPr lang="fr-BE"/>
              <a:t>Sociocratie (C) Philippe Delstanche</a:t>
            </a:r>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7B81DAAC-DAC0-4C21-AE89-F388F9727F4F}" type="slidenum">
              <a:rPr lang="fr-BE" smtClean="0"/>
              <a:pPr>
                <a:defRPr/>
              </a:pPr>
              <a:t>‹N°›</a:t>
            </a:fld>
            <a:endParaRPr lang="fr-BE"/>
          </a:p>
        </p:txBody>
      </p:sp>
    </p:spTree>
    <p:extLst>
      <p:ext uri="{BB962C8B-B14F-4D97-AF65-F5344CB8AC3E}">
        <p14:creationId xmlns:p14="http://schemas.microsoft.com/office/powerpoint/2010/main" val="3315077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pPr>
              <a:defRPr/>
            </a:pPr>
            <a:r>
              <a:rPr lang="fr-FR"/>
              <a:t>PRECO Toulouse 23 février 2017</a:t>
            </a:r>
            <a:endParaRPr lang="fr-BE"/>
          </a:p>
        </p:txBody>
      </p:sp>
      <p:sp>
        <p:nvSpPr>
          <p:cNvPr id="6" name="Footer Placeholder 5"/>
          <p:cNvSpPr>
            <a:spLocks noGrp="1"/>
          </p:cNvSpPr>
          <p:nvPr>
            <p:ph type="ftr" sz="quarter" idx="11"/>
          </p:nvPr>
        </p:nvSpPr>
        <p:spPr/>
        <p:txBody>
          <a:bodyPr/>
          <a:lstStyle/>
          <a:p>
            <a:pPr>
              <a:defRPr/>
            </a:pPr>
            <a:r>
              <a:rPr lang="fr-BE"/>
              <a:t>Sociocratie (C) Philippe Delstanche</a:t>
            </a:r>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pPr>
              <a:defRPr/>
            </a:pPr>
            <a:fld id="{09D353A9-E861-4EE0-9E6B-B27C23670D2C}" type="slidenum">
              <a:rPr lang="fr-BE" smtClean="0"/>
              <a:pPr>
                <a:defRPr/>
              </a:pPr>
              <a:t>‹N°›</a:t>
            </a:fld>
            <a:endParaRPr lang="fr-BE"/>
          </a:p>
        </p:txBody>
      </p:sp>
    </p:spTree>
    <p:extLst>
      <p:ext uri="{BB962C8B-B14F-4D97-AF65-F5344CB8AC3E}">
        <p14:creationId xmlns:p14="http://schemas.microsoft.com/office/powerpoint/2010/main" val="22510328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pPr>
              <a:defRPr/>
            </a:pPr>
            <a:r>
              <a:rPr lang="fr-FR"/>
              <a:t>PRECO Toulouse 23 février 2017</a:t>
            </a:r>
            <a:endParaRPr lang="fr-BE"/>
          </a:p>
        </p:txBody>
      </p:sp>
      <p:sp>
        <p:nvSpPr>
          <p:cNvPr id="8" name="Footer Placeholder 7"/>
          <p:cNvSpPr>
            <a:spLocks noGrp="1"/>
          </p:cNvSpPr>
          <p:nvPr>
            <p:ph type="ftr" sz="quarter" idx="11"/>
          </p:nvPr>
        </p:nvSpPr>
        <p:spPr/>
        <p:txBody>
          <a:bodyPr/>
          <a:lstStyle/>
          <a:p>
            <a:pPr>
              <a:defRPr/>
            </a:pPr>
            <a:r>
              <a:rPr lang="fr-BE"/>
              <a:t>Sociocratie (C) Philippe Delstanche</a:t>
            </a:r>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pPr>
              <a:defRPr/>
            </a:pPr>
            <a:fld id="{9E2B6233-9924-4978-8ACD-E9738255E939}" type="slidenum">
              <a:rPr lang="fr-BE" smtClean="0"/>
              <a:pPr>
                <a:defRPr/>
              </a:pPr>
              <a:t>‹N°›</a:t>
            </a:fld>
            <a:endParaRPr lang="fr-BE"/>
          </a:p>
        </p:txBody>
      </p:sp>
    </p:spTree>
    <p:extLst>
      <p:ext uri="{BB962C8B-B14F-4D97-AF65-F5344CB8AC3E}">
        <p14:creationId xmlns:p14="http://schemas.microsoft.com/office/powerpoint/2010/main" val="19485793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pPr>
              <a:defRPr/>
            </a:pPr>
            <a:r>
              <a:rPr lang="fr-FR"/>
              <a:t>PRECO Toulouse 23 février 2017</a:t>
            </a:r>
            <a:endParaRPr lang="fr-BE"/>
          </a:p>
        </p:txBody>
      </p:sp>
      <p:sp>
        <p:nvSpPr>
          <p:cNvPr id="4" name="Footer Placeholder 3"/>
          <p:cNvSpPr>
            <a:spLocks noGrp="1"/>
          </p:cNvSpPr>
          <p:nvPr>
            <p:ph type="ftr" sz="quarter" idx="11"/>
          </p:nvPr>
        </p:nvSpPr>
        <p:spPr/>
        <p:txBody>
          <a:bodyPr/>
          <a:lstStyle/>
          <a:p>
            <a:pPr>
              <a:defRPr/>
            </a:pPr>
            <a:r>
              <a:rPr lang="fr-BE"/>
              <a:t>Sociocratie (C) Philippe Delstanche</a:t>
            </a:r>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AC79609E-F68D-487F-B6CF-BBA3EC2BAAE6}" type="slidenum">
              <a:rPr lang="fr-BE" smtClean="0"/>
              <a:pPr>
                <a:defRPr/>
              </a:pPr>
              <a:t>‹N°›</a:t>
            </a:fld>
            <a:endParaRPr lang="fr-BE"/>
          </a:p>
        </p:txBody>
      </p:sp>
    </p:spTree>
    <p:extLst>
      <p:ext uri="{BB962C8B-B14F-4D97-AF65-F5344CB8AC3E}">
        <p14:creationId xmlns:p14="http://schemas.microsoft.com/office/powerpoint/2010/main" val="3380722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FC66280A-CA97-404F-A19D-86F05248E305}" type="datetimeFigureOut">
              <a:rPr lang="fr-FR" smtClean="0"/>
              <a:pPr/>
              <a:t>16/05/2019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395D7E5-C71C-4E5F-B8C1-439F2C3C3296}" type="slidenum">
              <a:rPr lang="fr-FR" smtClean="0"/>
              <a:pPr/>
              <a:t>‹N°›</a:t>
            </a:fld>
            <a:endParaRPr lang="fr-FR"/>
          </a:p>
        </p:txBody>
      </p:sp>
    </p:spTree>
    <p:extLst>
      <p:ext uri="{BB962C8B-B14F-4D97-AF65-F5344CB8AC3E}">
        <p14:creationId xmlns:p14="http://schemas.microsoft.com/office/powerpoint/2010/main" val="21925308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fr-FR"/>
              <a:t>PRECO Toulouse 23 février 2017</a:t>
            </a:r>
            <a:endParaRPr lang="fr-BE"/>
          </a:p>
        </p:txBody>
      </p:sp>
      <p:sp>
        <p:nvSpPr>
          <p:cNvPr id="3" name="Footer Placeholder 2"/>
          <p:cNvSpPr>
            <a:spLocks noGrp="1"/>
          </p:cNvSpPr>
          <p:nvPr>
            <p:ph type="ftr" sz="quarter" idx="11"/>
          </p:nvPr>
        </p:nvSpPr>
        <p:spPr/>
        <p:txBody>
          <a:bodyPr/>
          <a:lstStyle/>
          <a:p>
            <a:pPr>
              <a:defRPr/>
            </a:pPr>
            <a:r>
              <a:rPr lang="fr-BE"/>
              <a:t>Sociocratie (C) Philippe Delstanche</a:t>
            </a:r>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7000AEEC-D389-4B6E-8E91-B53F09FD7B53}" type="slidenum">
              <a:rPr lang="fr-BE" smtClean="0"/>
              <a:pPr>
                <a:defRPr/>
              </a:pPr>
              <a:t>‹N°›</a:t>
            </a:fld>
            <a:endParaRPr lang="fr-BE"/>
          </a:p>
        </p:txBody>
      </p:sp>
    </p:spTree>
    <p:extLst>
      <p:ext uri="{BB962C8B-B14F-4D97-AF65-F5344CB8AC3E}">
        <p14:creationId xmlns:p14="http://schemas.microsoft.com/office/powerpoint/2010/main" val="8987761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pPr>
              <a:defRPr/>
            </a:pPr>
            <a:r>
              <a:rPr lang="fr-FR"/>
              <a:t>PRECO Toulouse 23 février 2017</a:t>
            </a:r>
            <a:endParaRPr lang="fr-BE"/>
          </a:p>
        </p:txBody>
      </p:sp>
      <p:sp>
        <p:nvSpPr>
          <p:cNvPr id="6" name="Footer Placeholder 5"/>
          <p:cNvSpPr>
            <a:spLocks noGrp="1"/>
          </p:cNvSpPr>
          <p:nvPr>
            <p:ph type="ftr" sz="quarter" idx="11"/>
          </p:nvPr>
        </p:nvSpPr>
        <p:spPr/>
        <p:txBody>
          <a:bodyPr/>
          <a:lstStyle/>
          <a:p>
            <a:pPr>
              <a:defRPr/>
            </a:pPr>
            <a:r>
              <a:rPr lang="fr-BE"/>
              <a:t>Sociocratie (C) Philippe Delstanche</a:t>
            </a: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87478278-D829-414E-891F-7E8BD8207481}" type="slidenum">
              <a:rPr lang="fr-BE" smtClean="0"/>
              <a:pPr>
                <a:defRPr/>
              </a:pPr>
              <a:t>‹N°›</a:t>
            </a:fld>
            <a:endParaRPr lang="fr-BE"/>
          </a:p>
        </p:txBody>
      </p:sp>
    </p:spTree>
    <p:extLst>
      <p:ext uri="{BB962C8B-B14F-4D97-AF65-F5344CB8AC3E}">
        <p14:creationId xmlns:p14="http://schemas.microsoft.com/office/powerpoint/2010/main" val="20966172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pPr>
              <a:defRPr/>
            </a:pPr>
            <a:r>
              <a:rPr lang="fr-FR"/>
              <a:t>PRECO Toulouse 23 février 2017</a:t>
            </a:r>
            <a:endParaRPr lang="fr-BE"/>
          </a:p>
        </p:txBody>
      </p:sp>
      <p:sp>
        <p:nvSpPr>
          <p:cNvPr id="6" name="Footer Placeholder 5"/>
          <p:cNvSpPr>
            <a:spLocks noGrp="1"/>
          </p:cNvSpPr>
          <p:nvPr>
            <p:ph type="ftr" sz="quarter" idx="11"/>
          </p:nvPr>
        </p:nvSpPr>
        <p:spPr/>
        <p:txBody>
          <a:bodyPr/>
          <a:lstStyle/>
          <a:p>
            <a:pPr>
              <a:defRPr/>
            </a:pPr>
            <a:r>
              <a:rPr lang="fr-BE"/>
              <a:t>Sociocratie (C) Philippe Delstanche</a:t>
            </a: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85EBF220-DF49-4E83-9D22-FDD12F8B4AC7}" type="slidenum">
              <a:rPr lang="fr-BE" smtClean="0"/>
              <a:pPr>
                <a:defRPr/>
              </a:pPr>
              <a:t>‹N°›</a:t>
            </a:fld>
            <a:endParaRPr lang="fr-BE"/>
          </a:p>
        </p:txBody>
      </p:sp>
    </p:spTree>
    <p:extLst>
      <p:ext uri="{BB962C8B-B14F-4D97-AF65-F5344CB8AC3E}">
        <p14:creationId xmlns:p14="http://schemas.microsoft.com/office/powerpoint/2010/main" val="10546552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AA309A6D-C09C-4548-B29A-6CF363A7E532}" type="datetimeFigureOut">
              <a:rPr lang="fr-FR" smtClean="0"/>
              <a:pPr/>
              <a:t>16/05/2019</a:t>
            </a:fld>
            <a:endParaRPr lang="fr-BE"/>
          </a:p>
        </p:txBody>
      </p:sp>
      <p:sp>
        <p:nvSpPr>
          <p:cNvPr id="5" name="Footer Placeholder 4"/>
          <p:cNvSpPr>
            <a:spLocks noGrp="1"/>
          </p:cNvSpPr>
          <p:nvPr>
            <p:ph type="ftr" sz="quarter" idx="11"/>
          </p:nvPr>
        </p:nvSpPr>
        <p:spPr/>
        <p:txBody>
          <a:bodyPr/>
          <a:lstStyle/>
          <a:p>
            <a:endParaRPr lang="fr-BE"/>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CF4668DC-857F-487D-BFFA-8C0CA5037977}" type="slidenum">
              <a:rPr lang="fr-BE" smtClean="0"/>
              <a:pPr/>
              <a:t>‹N°›</a:t>
            </a:fld>
            <a:endParaRPr lang="fr-BE"/>
          </a:p>
        </p:txBody>
      </p:sp>
    </p:spTree>
    <p:extLst>
      <p:ext uri="{BB962C8B-B14F-4D97-AF65-F5344CB8AC3E}">
        <p14:creationId xmlns:p14="http://schemas.microsoft.com/office/powerpoint/2010/main" val="5221219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AA309A6D-C09C-4548-B29A-6CF363A7E532}" type="datetimeFigureOut">
              <a:rPr lang="fr-FR" smtClean="0"/>
              <a:pPr/>
              <a:t>16/05/2019</a:t>
            </a:fld>
            <a:endParaRPr lang="fr-BE"/>
          </a:p>
        </p:txBody>
      </p:sp>
      <p:sp>
        <p:nvSpPr>
          <p:cNvPr id="5" name="Footer Placeholder 4"/>
          <p:cNvSpPr>
            <a:spLocks noGrp="1"/>
          </p:cNvSpPr>
          <p:nvPr>
            <p:ph type="ftr" sz="quarter" idx="11"/>
          </p:nvPr>
        </p:nvSpPr>
        <p:spPr/>
        <p:txBody>
          <a:bodyPr/>
          <a:lstStyle/>
          <a:p>
            <a:endParaRPr lang="fr-BE"/>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CF4668DC-857F-487D-BFFA-8C0CA5037977}" type="slidenum">
              <a:rPr lang="fr-BE" smtClean="0"/>
              <a:pPr/>
              <a:t>‹N°›</a:t>
            </a:fld>
            <a:endParaRPr lang="fr-BE"/>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429451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Modifier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pPr/>
              <a:t>16/05/2019</a:t>
            </a:fld>
            <a:endParaRPr lang="fr-BE"/>
          </a:p>
        </p:txBody>
      </p:sp>
      <p:sp>
        <p:nvSpPr>
          <p:cNvPr id="6" name="Footer Placeholder 5"/>
          <p:cNvSpPr>
            <a:spLocks noGrp="1"/>
          </p:cNvSpPr>
          <p:nvPr>
            <p:ph type="ftr" sz="quarter" idx="11"/>
          </p:nvPr>
        </p:nvSpPr>
        <p:spPr/>
        <p:txBody>
          <a:bodyPr/>
          <a:lstStyle/>
          <a:p>
            <a:endParaRPr lang="fr-BE"/>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CF4668DC-857F-487D-BFFA-8C0CA5037977}" type="slidenum">
              <a:rPr lang="fr-BE" smtClean="0"/>
              <a:pPr/>
              <a:t>‹N°›</a:t>
            </a:fld>
            <a:endParaRPr lang="fr-BE"/>
          </a:p>
        </p:txBody>
      </p:sp>
    </p:spTree>
    <p:extLst>
      <p:ext uri="{BB962C8B-B14F-4D97-AF65-F5344CB8AC3E}">
        <p14:creationId xmlns:p14="http://schemas.microsoft.com/office/powerpoint/2010/main" val="37701776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Modifier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pPr/>
              <a:t>16/05/2019</a:t>
            </a:fld>
            <a:endParaRPr lang="fr-BE"/>
          </a:p>
        </p:txBody>
      </p:sp>
      <p:sp>
        <p:nvSpPr>
          <p:cNvPr id="6" name="Footer Placeholder 5"/>
          <p:cNvSpPr>
            <a:spLocks noGrp="1"/>
          </p:cNvSpPr>
          <p:nvPr>
            <p:ph type="ftr" sz="quarter" idx="11"/>
          </p:nvPr>
        </p:nvSpPr>
        <p:spPr/>
        <p:txBody>
          <a:bodyPr/>
          <a:lstStyle/>
          <a:p>
            <a:endParaRPr lang="fr-BE"/>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CF4668DC-857F-487D-BFFA-8C0CA5037977}" type="slidenum">
              <a:rPr lang="fr-BE" smtClean="0"/>
              <a:pPr/>
              <a:t>‹N°›</a:t>
            </a:fld>
            <a:endParaRPr lang="fr-BE"/>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60476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Modifier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pPr/>
              <a:t>16/05/2019</a:t>
            </a:fld>
            <a:endParaRPr lang="fr-BE"/>
          </a:p>
        </p:txBody>
      </p:sp>
      <p:sp>
        <p:nvSpPr>
          <p:cNvPr id="6" name="Footer Placeholder 5"/>
          <p:cNvSpPr>
            <a:spLocks noGrp="1"/>
          </p:cNvSpPr>
          <p:nvPr>
            <p:ph type="ftr" sz="quarter" idx="11"/>
          </p:nvPr>
        </p:nvSpPr>
        <p:spPr/>
        <p:txBody>
          <a:bodyPr/>
          <a:lstStyle/>
          <a:p>
            <a:endParaRPr lang="fr-BE"/>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CF4668DC-857F-487D-BFFA-8C0CA5037977}" type="slidenum">
              <a:rPr lang="fr-BE" smtClean="0"/>
              <a:pPr/>
              <a:t>‹N°›</a:t>
            </a:fld>
            <a:endParaRPr lang="fr-BE"/>
          </a:p>
        </p:txBody>
      </p:sp>
    </p:spTree>
    <p:extLst>
      <p:ext uri="{BB962C8B-B14F-4D97-AF65-F5344CB8AC3E}">
        <p14:creationId xmlns:p14="http://schemas.microsoft.com/office/powerpoint/2010/main" val="9922994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r>
              <a:rPr lang="fr-FR"/>
              <a:t>PRECO Toulouse 23 février 2017</a:t>
            </a:r>
            <a:endParaRPr lang="fr-BE"/>
          </a:p>
        </p:txBody>
      </p:sp>
      <p:sp>
        <p:nvSpPr>
          <p:cNvPr id="5" name="Footer Placeholder 4"/>
          <p:cNvSpPr>
            <a:spLocks noGrp="1"/>
          </p:cNvSpPr>
          <p:nvPr>
            <p:ph type="ftr" sz="quarter" idx="11"/>
          </p:nvPr>
        </p:nvSpPr>
        <p:spPr/>
        <p:txBody>
          <a:bodyPr/>
          <a:lstStyle/>
          <a:p>
            <a:pPr>
              <a:defRPr/>
            </a:pPr>
            <a:r>
              <a:rPr lang="fr-BE"/>
              <a:t>Sociocratie (C) Philippe Delstanche</a:t>
            </a: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2B343D3B-F4E7-473F-B3F9-09C01D5D6B77}" type="slidenum">
              <a:rPr lang="fr-BE" smtClean="0"/>
              <a:pPr>
                <a:defRPr/>
              </a:pPr>
              <a:t>‹N°›</a:t>
            </a:fld>
            <a:endParaRPr lang="fr-BE"/>
          </a:p>
        </p:txBody>
      </p:sp>
    </p:spTree>
    <p:extLst>
      <p:ext uri="{BB962C8B-B14F-4D97-AF65-F5344CB8AC3E}">
        <p14:creationId xmlns:p14="http://schemas.microsoft.com/office/powerpoint/2010/main" val="11422701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r>
              <a:rPr lang="fr-FR"/>
              <a:t>PRECO Toulouse 23 février 2017</a:t>
            </a:r>
            <a:endParaRPr lang="fr-BE"/>
          </a:p>
        </p:txBody>
      </p:sp>
      <p:sp>
        <p:nvSpPr>
          <p:cNvPr id="5" name="Footer Placeholder 4"/>
          <p:cNvSpPr>
            <a:spLocks noGrp="1"/>
          </p:cNvSpPr>
          <p:nvPr>
            <p:ph type="ftr" sz="quarter" idx="11"/>
          </p:nvPr>
        </p:nvSpPr>
        <p:spPr/>
        <p:txBody>
          <a:bodyPr/>
          <a:lstStyle/>
          <a:p>
            <a:pPr>
              <a:defRPr/>
            </a:pPr>
            <a:r>
              <a:rPr lang="fr-BE"/>
              <a:t>Sociocratie (C) Philippe Delstanche</a:t>
            </a: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A97D8F80-DE31-45D1-9E6E-013E6FF08E22}" type="slidenum">
              <a:rPr lang="fr-BE" smtClean="0"/>
              <a:pPr>
                <a:defRPr/>
              </a:pPr>
              <a:t>‹N°›</a:t>
            </a:fld>
            <a:endParaRPr lang="fr-BE"/>
          </a:p>
        </p:txBody>
      </p:sp>
    </p:spTree>
    <p:extLst>
      <p:ext uri="{BB962C8B-B14F-4D97-AF65-F5344CB8AC3E}">
        <p14:creationId xmlns:p14="http://schemas.microsoft.com/office/powerpoint/2010/main" val="3856543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C66280A-CA97-404F-A19D-86F05248E305}" type="datetimeFigureOut">
              <a:rPr lang="fr-FR" smtClean="0"/>
              <a:pPr/>
              <a:t>16/05/2019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395D7E5-C71C-4E5F-B8C1-439F2C3C3296}" type="slidenum">
              <a:rPr lang="fr-FR" smtClean="0"/>
              <a:pPr/>
              <a:t>‹N°›</a:t>
            </a:fld>
            <a:endParaRPr lang="fr-FR"/>
          </a:p>
        </p:txBody>
      </p:sp>
    </p:spTree>
    <p:extLst>
      <p:ext uri="{BB962C8B-B14F-4D97-AF65-F5344CB8AC3E}">
        <p14:creationId xmlns:p14="http://schemas.microsoft.com/office/powerpoint/2010/main" val="32105545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OM Export Layout 5">
    <p:spTree>
      <p:nvGrpSpPr>
        <p:cNvPr id="1" name=""/>
        <p:cNvGrpSpPr/>
        <p:nvPr/>
      </p:nvGrpSpPr>
      <p:grpSpPr>
        <a:xfrm>
          <a:off x="0" y="0"/>
          <a:ext cx="0" cy="0"/>
          <a:chOff x="0" y="0"/>
          <a:chExt cx="0" cy="0"/>
        </a:xfrm>
      </p:grpSpPr>
      <p:sp>
        <p:nvSpPr>
          <p:cNvPr id="2" name="Title"/>
          <p:cNvSpPr>
            <a:spLocks noGrp="1"/>
          </p:cNvSpPr>
          <p:nvPr>
            <p:ph type="title" idx="1"/>
          </p:nvPr>
        </p:nvSpPr>
        <p:spPr>
          <a:xfrm>
            <a:off x="457200" y="43200"/>
            <a:ext cx="8229600" cy="1143000"/>
          </a:xfrm>
        </p:spPr>
        <p:txBody>
          <a:bodyPr/>
          <a:lstStyle/>
          <a:p>
            <a:endParaRPr lang="en-US" dirty="0"/>
          </a:p>
        </p:txBody>
      </p:sp>
      <p:sp>
        <p:nvSpPr>
          <p:cNvPr id="6" name="OM map preview"/>
          <p:cNvSpPr>
            <a:spLocks noGrp="1"/>
          </p:cNvSpPr>
          <p:nvPr>
            <p:ph type="pic" sz="quarter" idx="1"/>
          </p:nvPr>
        </p:nvSpPr>
        <p:spPr>
          <a:xfrm>
            <a:off x="457200" y="1414800"/>
            <a:ext cx="8229600" cy="5228910"/>
          </a:xfrm>
        </p:spPr>
        <p:txBody>
          <a:bodyPr/>
          <a:lstStyle/>
          <a:p>
            <a:endParaRPr lang="en-US" dirty="0"/>
          </a:p>
        </p:txBody>
      </p:sp>
    </p:spTree>
    <p:extLst>
      <p:ext uri="{BB962C8B-B14F-4D97-AF65-F5344CB8AC3E}">
        <p14:creationId xmlns:p14="http://schemas.microsoft.com/office/powerpoint/2010/main" val="15356809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OM Export Layout 4">
    <p:spTree>
      <p:nvGrpSpPr>
        <p:cNvPr id="1" name=""/>
        <p:cNvGrpSpPr/>
        <p:nvPr/>
      </p:nvGrpSpPr>
      <p:grpSpPr>
        <a:xfrm>
          <a:off x="0" y="0"/>
          <a:ext cx="0" cy="0"/>
          <a:chOff x="0" y="0"/>
          <a:chExt cx="0" cy="0"/>
        </a:xfrm>
      </p:grpSpPr>
      <p:sp>
        <p:nvSpPr>
          <p:cNvPr id="2" name="Title"/>
          <p:cNvSpPr>
            <a:spLocks noGrp="1"/>
          </p:cNvSpPr>
          <p:nvPr>
            <p:ph type="title"/>
          </p:nvPr>
        </p:nvSpPr>
        <p:spPr>
          <a:xfrm>
            <a:off x="457200" y="43200"/>
            <a:ext cx="8229600" cy="1143000"/>
          </a:xfrm>
        </p:spPr>
        <p:txBody>
          <a:bodyPr/>
          <a:lstStyle/>
          <a:p>
            <a:endParaRPr lang="en-US" dirty="0"/>
          </a:p>
        </p:txBody>
      </p:sp>
      <p:sp>
        <p:nvSpPr>
          <p:cNvPr id="3" name="Left bod"/>
          <p:cNvSpPr>
            <a:spLocks noGrp="1"/>
          </p:cNvSpPr>
          <p:nvPr>
            <p:ph type="body" idx="1"/>
          </p:nvPr>
        </p:nvSpPr>
        <p:spPr>
          <a:xfrm>
            <a:off x="457200" y="1414801"/>
            <a:ext cx="3985200" cy="3442960"/>
          </a:xfrm>
        </p:spPr>
        <p:txBody>
          <a:bodyPr/>
          <a:lstStyle/>
          <a:p>
            <a:pPr lvl="0"/>
            <a:endParaRPr lang="en-US" dirty="0"/>
          </a:p>
        </p:txBody>
      </p:sp>
      <p:sp>
        <p:nvSpPr>
          <p:cNvPr id="5" name="Footer"/>
          <p:cNvSpPr>
            <a:spLocks noGrp="1"/>
          </p:cNvSpPr>
          <p:nvPr>
            <p:ph type="body" sz="quarter" idx="3"/>
          </p:nvPr>
        </p:nvSpPr>
        <p:spPr>
          <a:xfrm>
            <a:off x="500034" y="5119200"/>
            <a:ext cx="8229600" cy="1595948"/>
          </a:xfrm>
        </p:spPr>
        <p:txBody>
          <a:bodyPr/>
          <a:lstStyle>
            <a:lvl1pPr>
              <a:buFontTx/>
              <a:buNone/>
              <a:defRPr/>
            </a:lvl1pPr>
          </a:lstStyle>
          <a:p>
            <a:pPr lvl="0"/>
            <a:endParaRPr lang="en-US" dirty="0"/>
          </a:p>
        </p:txBody>
      </p:sp>
      <p:sp>
        <p:nvSpPr>
          <p:cNvPr id="4" name="Right body"/>
          <p:cNvSpPr>
            <a:spLocks noGrp="1"/>
          </p:cNvSpPr>
          <p:nvPr>
            <p:ph type="body" idx="2"/>
          </p:nvPr>
        </p:nvSpPr>
        <p:spPr>
          <a:xfrm>
            <a:off x="4705200" y="1414800"/>
            <a:ext cx="3985200" cy="3442960"/>
          </a:xfrm>
        </p:spPr>
        <p:txBody>
          <a:bodyPr/>
          <a:lstStyle>
            <a:lvl1pPr>
              <a:buFontTx/>
              <a:buNone/>
              <a:defRPr/>
            </a:lvl1pPr>
          </a:lstStyle>
          <a:p>
            <a:pPr lvl="0"/>
            <a:endParaRPr lang="en-US" dirty="0"/>
          </a:p>
        </p:txBody>
      </p:sp>
    </p:spTree>
    <p:extLst>
      <p:ext uri="{BB962C8B-B14F-4D97-AF65-F5344CB8AC3E}">
        <p14:creationId xmlns:p14="http://schemas.microsoft.com/office/powerpoint/2010/main" val="12290539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6DA63B2-7F58-4DDA-97F1-32ABA19C8511}" type="datetimeFigureOut">
              <a:rPr lang="fr-FR" smtClean="0"/>
              <a:pPr/>
              <a:t>16/05/2019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2F8AD0C-68F1-4845-AAC3-653F70D3D167}" type="slidenum">
              <a:rPr lang="fr-FR" smtClean="0"/>
              <a:pPr/>
              <a:t>‹N°›</a:t>
            </a:fld>
            <a:endParaRPr lang="fr-FR"/>
          </a:p>
        </p:txBody>
      </p:sp>
    </p:spTree>
    <p:extLst>
      <p:ext uri="{BB962C8B-B14F-4D97-AF65-F5344CB8AC3E}">
        <p14:creationId xmlns:p14="http://schemas.microsoft.com/office/powerpoint/2010/main" val="16067789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6DA63B2-7F58-4DDA-97F1-32ABA19C8511}" type="datetimeFigureOut">
              <a:rPr lang="fr-FR" smtClean="0"/>
              <a:pPr/>
              <a:t>16/05/2019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2F8AD0C-68F1-4845-AAC3-653F70D3D167}" type="slidenum">
              <a:rPr lang="fr-FR" smtClean="0"/>
              <a:pPr/>
              <a:t>‹N°›</a:t>
            </a:fld>
            <a:endParaRPr lang="fr-FR"/>
          </a:p>
        </p:txBody>
      </p:sp>
    </p:spTree>
    <p:extLst>
      <p:ext uri="{BB962C8B-B14F-4D97-AF65-F5344CB8AC3E}">
        <p14:creationId xmlns:p14="http://schemas.microsoft.com/office/powerpoint/2010/main" val="404354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smtClean="0"/>
              <a:t>Modifiez le style du titre</a:t>
            </a:r>
            <a:endParaRPr lang="fr-FR"/>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26DA63B2-7F58-4DDA-97F1-32ABA19C8511}" type="datetimeFigureOut">
              <a:rPr lang="fr-FR" smtClean="0"/>
              <a:pPr/>
              <a:t>16/05/2019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2F8AD0C-68F1-4845-AAC3-653F70D3D167}" type="slidenum">
              <a:rPr lang="fr-FR" smtClean="0"/>
              <a:pPr/>
              <a:t>‹N°›</a:t>
            </a:fld>
            <a:endParaRPr lang="fr-FR"/>
          </a:p>
        </p:txBody>
      </p:sp>
    </p:spTree>
    <p:extLst>
      <p:ext uri="{BB962C8B-B14F-4D97-AF65-F5344CB8AC3E}">
        <p14:creationId xmlns:p14="http://schemas.microsoft.com/office/powerpoint/2010/main" val="27488356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26DA63B2-7F58-4DDA-97F1-32ABA19C8511}" type="datetimeFigureOut">
              <a:rPr lang="fr-FR" smtClean="0"/>
              <a:pPr/>
              <a:t>16/05/2019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2F8AD0C-68F1-4845-AAC3-653F70D3D167}" type="slidenum">
              <a:rPr lang="fr-FR" smtClean="0"/>
              <a:pPr/>
              <a:t>‹N°›</a:t>
            </a:fld>
            <a:endParaRPr lang="fr-FR"/>
          </a:p>
        </p:txBody>
      </p:sp>
    </p:spTree>
    <p:extLst>
      <p:ext uri="{BB962C8B-B14F-4D97-AF65-F5344CB8AC3E}">
        <p14:creationId xmlns:p14="http://schemas.microsoft.com/office/powerpoint/2010/main" val="11259371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26DA63B2-7F58-4DDA-97F1-32ABA19C8511}" type="datetimeFigureOut">
              <a:rPr lang="fr-FR" smtClean="0"/>
              <a:pPr/>
              <a:t>16/05/2019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2F8AD0C-68F1-4845-AAC3-653F70D3D167}" type="slidenum">
              <a:rPr lang="fr-FR" smtClean="0"/>
              <a:pPr/>
              <a:t>‹N°›</a:t>
            </a:fld>
            <a:endParaRPr lang="fr-FR"/>
          </a:p>
        </p:txBody>
      </p:sp>
    </p:spTree>
    <p:extLst>
      <p:ext uri="{BB962C8B-B14F-4D97-AF65-F5344CB8AC3E}">
        <p14:creationId xmlns:p14="http://schemas.microsoft.com/office/powerpoint/2010/main" val="12637254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26DA63B2-7F58-4DDA-97F1-32ABA19C8511}" type="datetimeFigureOut">
              <a:rPr lang="fr-FR" smtClean="0"/>
              <a:pPr/>
              <a:t>16/05/2019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2F8AD0C-68F1-4845-AAC3-653F70D3D167}" type="slidenum">
              <a:rPr lang="fr-FR" smtClean="0"/>
              <a:pPr/>
              <a:t>‹N°›</a:t>
            </a:fld>
            <a:endParaRPr lang="fr-FR"/>
          </a:p>
        </p:txBody>
      </p:sp>
      <p:pic>
        <p:nvPicPr>
          <p:cNvPr id="6" name="Espace réservé du contenu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958975" cy="6858000"/>
          </a:xfrm>
          <a:prstGeom prst="rect">
            <a:avLst/>
          </a:prstGeom>
        </p:spPr>
      </p:pic>
      <p:pic>
        <p:nvPicPr>
          <p:cNvPr id="7" name="Imag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59620" y="2700348"/>
            <a:ext cx="3196660" cy="2129656"/>
          </a:xfrm>
          <a:prstGeom prst="rect">
            <a:avLst/>
          </a:prstGeom>
        </p:spPr>
      </p:pic>
    </p:spTree>
    <p:extLst>
      <p:ext uri="{BB962C8B-B14F-4D97-AF65-F5344CB8AC3E}">
        <p14:creationId xmlns:p14="http://schemas.microsoft.com/office/powerpoint/2010/main" val="10787657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87482" y="0"/>
            <a:ext cx="5956519" cy="6858000"/>
          </a:xfrm>
          <a:prstGeom prst="rect">
            <a:avLst/>
          </a:prstGeom>
        </p:spPr>
      </p:pic>
      <p:sp>
        <p:nvSpPr>
          <p:cNvPr id="4" name="Espace réservé du numéro de diapositive 3"/>
          <p:cNvSpPr>
            <a:spLocks noGrp="1"/>
          </p:cNvSpPr>
          <p:nvPr>
            <p:ph type="sldNum" sz="quarter" idx="12"/>
          </p:nvPr>
        </p:nvSpPr>
        <p:spPr/>
        <p:txBody>
          <a:bodyPr/>
          <a:lstStyle/>
          <a:p>
            <a:fld id="{82F8AD0C-68F1-4845-AAC3-653F70D3D167}" type="slidenum">
              <a:rPr lang="fr-FR" smtClean="0"/>
              <a:pPr/>
              <a:t>‹N°›</a:t>
            </a:fld>
            <a:endParaRPr lang="fr-FR"/>
          </a:p>
        </p:txBody>
      </p:sp>
      <p:sp>
        <p:nvSpPr>
          <p:cNvPr id="6" name="ZoneTexte 5"/>
          <p:cNvSpPr txBox="1"/>
          <p:nvPr userDrawn="1"/>
        </p:nvSpPr>
        <p:spPr>
          <a:xfrm>
            <a:off x="894229" y="1325905"/>
            <a:ext cx="3462617" cy="2585323"/>
          </a:xfrm>
          <a:prstGeom prst="rect">
            <a:avLst/>
          </a:prstGeom>
          <a:noFill/>
        </p:spPr>
        <p:txBody>
          <a:bodyPr wrap="square" rtlCol="0">
            <a:spAutoFit/>
          </a:bodyPr>
          <a:lstStyle/>
          <a:p>
            <a:endParaRPr lang="fr-FR" sz="1350" dirty="0" smtClean="0">
              <a:solidFill>
                <a:schemeClr val="bg1"/>
              </a:solidFill>
            </a:endParaRPr>
          </a:p>
          <a:p>
            <a:endParaRPr lang="fr-FR" sz="1350" dirty="0" smtClean="0">
              <a:solidFill>
                <a:schemeClr val="bg1"/>
              </a:solidFill>
            </a:endParaRPr>
          </a:p>
          <a:p>
            <a:endParaRPr lang="fr-FR" sz="1350" dirty="0" smtClean="0">
              <a:solidFill>
                <a:schemeClr val="bg1"/>
              </a:solidFill>
            </a:endParaRPr>
          </a:p>
          <a:p>
            <a:endParaRPr lang="fr-FR" sz="1350" dirty="0" smtClean="0">
              <a:solidFill>
                <a:schemeClr val="bg1"/>
              </a:solidFill>
            </a:endParaRPr>
          </a:p>
          <a:p>
            <a:endParaRPr lang="fr-FR" sz="1350" dirty="0" smtClean="0">
              <a:solidFill>
                <a:schemeClr val="bg1"/>
              </a:solidFill>
            </a:endParaRPr>
          </a:p>
          <a:p>
            <a:endParaRPr lang="fr-FR" sz="1350" dirty="0" smtClean="0">
              <a:solidFill>
                <a:schemeClr val="bg1"/>
              </a:solidFill>
            </a:endParaRPr>
          </a:p>
          <a:p>
            <a:endParaRPr lang="fr-FR" sz="1350" dirty="0" smtClean="0">
              <a:solidFill>
                <a:schemeClr val="bg1"/>
              </a:solidFill>
            </a:endParaRPr>
          </a:p>
          <a:p>
            <a:endParaRPr lang="fr-FR" sz="1350" dirty="0" smtClean="0">
              <a:solidFill>
                <a:schemeClr val="bg1"/>
              </a:solidFill>
            </a:endParaRPr>
          </a:p>
          <a:p>
            <a:endParaRPr lang="fr-FR" sz="1350" dirty="0" smtClean="0">
              <a:solidFill>
                <a:schemeClr val="bg1"/>
              </a:solidFill>
            </a:endParaRPr>
          </a:p>
          <a:p>
            <a:endParaRPr lang="fr-FR" sz="1350" dirty="0" smtClean="0">
              <a:solidFill>
                <a:schemeClr val="bg1"/>
              </a:solidFill>
            </a:endParaRPr>
          </a:p>
          <a:p>
            <a:endParaRPr lang="fr-FR" sz="1350" dirty="0" smtClean="0">
              <a:solidFill>
                <a:schemeClr val="bg1"/>
              </a:solidFill>
            </a:endParaRPr>
          </a:p>
          <a:p>
            <a:endParaRPr lang="fr-FR" sz="1350" dirty="0">
              <a:solidFill>
                <a:schemeClr val="bg1"/>
              </a:solidFill>
            </a:endParaRPr>
          </a:p>
        </p:txBody>
      </p:sp>
      <p:sp>
        <p:nvSpPr>
          <p:cNvPr id="7" name="ZoneTexte 6"/>
          <p:cNvSpPr txBox="1"/>
          <p:nvPr userDrawn="1"/>
        </p:nvSpPr>
        <p:spPr>
          <a:xfrm>
            <a:off x="4434432" y="1756790"/>
            <a:ext cx="3462617" cy="1938992"/>
          </a:xfrm>
          <a:prstGeom prst="rect">
            <a:avLst/>
          </a:prstGeom>
          <a:noFill/>
        </p:spPr>
        <p:txBody>
          <a:bodyPr wrap="square" rtlCol="0">
            <a:spAutoFit/>
          </a:bodyPr>
          <a:lstStyle/>
          <a:p>
            <a:r>
              <a:rPr lang="fr-FR" sz="2400" b="1" baseline="0" dirty="0" smtClean="0">
                <a:solidFill>
                  <a:schemeClr val="bg1"/>
                </a:solidFill>
              </a:rPr>
              <a:t>L’INTÉGRATION DE LA RECHERCHE ET DE L’INDUSTRIALISATION POUR UNE RÉVOLUTION VERTE ET SOCIÉTALE</a:t>
            </a:r>
          </a:p>
        </p:txBody>
      </p:sp>
    </p:spTree>
    <p:extLst>
      <p:ext uri="{BB962C8B-B14F-4D97-AF65-F5344CB8AC3E}">
        <p14:creationId xmlns:p14="http://schemas.microsoft.com/office/powerpoint/2010/main" val="37701872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6DA63B2-7F58-4DDA-97F1-32ABA19C8511}" type="datetimeFigureOut">
              <a:rPr lang="fr-FR" smtClean="0"/>
              <a:pPr/>
              <a:t>16/05/2019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2F8AD0C-68F1-4845-AAC3-653F70D3D167}" type="slidenum">
              <a:rPr lang="fr-FR" smtClean="0"/>
              <a:pPr/>
              <a:t>‹N°›</a:t>
            </a:fld>
            <a:endParaRPr lang="fr-FR"/>
          </a:p>
        </p:txBody>
      </p:sp>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2723" y="0"/>
            <a:ext cx="5956519" cy="6858000"/>
          </a:xfrm>
          <a:prstGeom prst="rect">
            <a:avLst/>
          </a:prstGeom>
        </p:spPr>
      </p:pic>
    </p:spTree>
    <p:extLst>
      <p:ext uri="{BB962C8B-B14F-4D97-AF65-F5344CB8AC3E}">
        <p14:creationId xmlns:p14="http://schemas.microsoft.com/office/powerpoint/2010/main" val="357373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5" y="273050"/>
            <a:ext cx="3008313" cy="1162051"/>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5"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C66280A-CA97-404F-A19D-86F05248E305}" type="datetimeFigureOut">
              <a:rPr lang="fr-FR" smtClean="0"/>
              <a:pPr/>
              <a:t>16/05/2019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395D7E5-C71C-4E5F-B8C1-439F2C3C3296}" type="slidenum">
              <a:rPr lang="fr-FR" smtClean="0"/>
              <a:pPr/>
              <a:t>‹N°›</a:t>
            </a:fld>
            <a:endParaRPr lang="fr-FR"/>
          </a:p>
        </p:txBody>
      </p:sp>
    </p:spTree>
    <p:extLst>
      <p:ext uri="{BB962C8B-B14F-4D97-AF65-F5344CB8AC3E}">
        <p14:creationId xmlns:p14="http://schemas.microsoft.com/office/powerpoint/2010/main" val="11945303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FR"/>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6DA63B2-7F58-4DDA-97F1-32ABA19C8511}" type="datetimeFigureOut">
              <a:rPr lang="fr-FR" smtClean="0"/>
              <a:pPr/>
              <a:t>16/05/2019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2F8AD0C-68F1-4845-AAC3-653F70D3D167}" type="slidenum">
              <a:rPr lang="fr-FR" smtClean="0"/>
              <a:pPr/>
              <a:t>‹N°›</a:t>
            </a:fld>
            <a:endParaRPr lang="fr-FR"/>
          </a:p>
        </p:txBody>
      </p:sp>
    </p:spTree>
    <p:extLst>
      <p:ext uri="{BB962C8B-B14F-4D97-AF65-F5344CB8AC3E}">
        <p14:creationId xmlns:p14="http://schemas.microsoft.com/office/powerpoint/2010/main" val="27815334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FR"/>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6DA63B2-7F58-4DDA-97F1-32ABA19C8511}" type="datetimeFigureOut">
              <a:rPr lang="fr-FR" smtClean="0"/>
              <a:pPr/>
              <a:t>16/05/2019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2F8AD0C-68F1-4845-AAC3-653F70D3D167}" type="slidenum">
              <a:rPr lang="fr-FR" smtClean="0"/>
              <a:pPr/>
              <a:t>‹N°›</a:t>
            </a:fld>
            <a:endParaRPr lang="fr-FR"/>
          </a:p>
        </p:txBody>
      </p:sp>
    </p:spTree>
    <p:extLst>
      <p:ext uri="{BB962C8B-B14F-4D97-AF65-F5344CB8AC3E}">
        <p14:creationId xmlns:p14="http://schemas.microsoft.com/office/powerpoint/2010/main" val="652788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6DA63B2-7F58-4DDA-97F1-32ABA19C8511}" type="datetimeFigureOut">
              <a:rPr lang="fr-FR" smtClean="0"/>
              <a:pPr/>
              <a:t>16/05/2019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2F8AD0C-68F1-4845-AAC3-653F70D3D167}" type="slidenum">
              <a:rPr lang="fr-FR" smtClean="0"/>
              <a:pPr/>
              <a:t>‹N°›</a:t>
            </a:fld>
            <a:endParaRPr lang="fr-FR"/>
          </a:p>
        </p:txBody>
      </p:sp>
    </p:spTree>
    <p:extLst>
      <p:ext uri="{BB962C8B-B14F-4D97-AF65-F5344CB8AC3E}">
        <p14:creationId xmlns:p14="http://schemas.microsoft.com/office/powerpoint/2010/main" val="6506693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6DA63B2-7F58-4DDA-97F1-32ABA19C8511}" type="datetimeFigureOut">
              <a:rPr lang="fr-FR" smtClean="0"/>
              <a:pPr/>
              <a:t>16/05/2019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2F8AD0C-68F1-4845-AAC3-653F70D3D167}" type="slidenum">
              <a:rPr lang="fr-FR" smtClean="0"/>
              <a:pPr/>
              <a:t>‹N°›</a:t>
            </a:fld>
            <a:endParaRPr lang="fr-FR"/>
          </a:p>
        </p:txBody>
      </p:sp>
    </p:spTree>
    <p:extLst>
      <p:ext uri="{BB962C8B-B14F-4D97-AF65-F5344CB8AC3E}">
        <p14:creationId xmlns:p14="http://schemas.microsoft.com/office/powerpoint/2010/main" val="23756850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8_Titre seul">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146767"/>
            <a:ext cx="3720142" cy="3721072"/>
          </a:xfrm>
          <a:prstGeom prst="rect">
            <a:avLst/>
          </a:prstGeom>
        </p:spPr>
      </p:pic>
      <p:sp>
        <p:nvSpPr>
          <p:cNvPr id="2" name="Titre 1"/>
          <p:cNvSpPr>
            <a:spLocks noGrp="1"/>
          </p:cNvSpPr>
          <p:nvPr>
            <p:ph type="title"/>
          </p:nvPr>
        </p:nvSpPr>
        <p:spPr>
          <a:xfrm>
            <a:off x="803242" y="380017"/>
            <a:ext cx="7950128" cy="371925"/>
          </a:xfrm>
        </p:spPr>
        <p:txBody>
          <a:bodyPr/>
          <a:lstStyle>
            <a:lvl1pPr>
              <a:defRPr>
                <a:solidFill>
                  <a:srgbClr val="207B3E"/>
                </a:solidFill>
                <a:latin typeface="+mn-lt"/>
              </a:defRPr>
            </a:lvl1pPr>
          </a:lstStyle>
          <a:p>
            <a:r>
              <a:rPr lang="fr-FR" dirty="0" smtClean="0"/>
              <a:t>Modifiez le style du titre</a:t>
            </a:r>
            <a:endParaRPr lang="fr-FR" dirty="0"/>
          </a:p>
        </p:txBody>
      </p:sp>
      <p:sp>
        <p:nvSpPr>
          <p:cNvPr id="8" name="Ellipse 7"/>
          <p:cNvSpPr/>
          <p:nvPr userDrawn="1"/>
        </p:nvSpPr>
        <p:spPr>
          <a:xfrm>
            <a:off x="8701088" y="6397352"/>
            <a:ext cx="335552" cy="390798"/>
          </a:xfrm>
          <a:prstGeom prst="ellipse">
            <a:avLst/>
          </a:prstGeom>
          <a:solidFill>
            <a:srgbClr val="8EB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19035E0B-936F-4212-BF73-55D6E0DC5B9A}" type="slidenum">
              <a:rPr lang="fr-FR" sz="450" smtClean="0">
                <a:solidFill>
                  <a:schemeClr val="bg1"/>
                </a:solidFill>
              </a:rPr>
              <a:pPr algn="ctr"/>
              <a:t>‹N°›</a:t>
            </a:fld>
            <a:endParaRPr lang="fr-FR" sz="825" dirty="0">
              <a:solidFill>
                <a:schemeClr val="bg1"/>
              </a:solidFill>
            </a:endParaRPr>
          </a:p>
        </p:txBody>
      </p:sp>
      <p:sp>
        <p:nvSpPr>
          <p:cNvPr id="9" name="Espace réservé du contenu 2"/>
          <p:cNvSpPr>
            <a:spLocks noGrp="1"/>
          </p:cNvSpPr>
          <p:nvPr>
            <p:ph idx="1"/>
          </p:nvPr>
        </p:nvSpPr>
        <p:spPr>
          <a:xfrm>
            <a:off x="269155" y="1850536"/>
            <a:ext cx="8173949" cy="4175125"/>
          </a:xfrm>
        </p:spPr>
        <p:txBody>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pic>
        <p:nvPicPr>
          <p:cNvPr id="12" name="Image 11"/>
          <p:cNvPicPr>
            <a:picLocks noChangeAspect="1"/>
          </p:cNvPicPr>
          <p:nvPr userDrawn="1"/>
        </p:nvPicPr>
        <p:blipFill>
          <a:blip r:embed="rId3"/>
          <a:stretch>
            <a:fillRect/>
          </a:stretch>
        </p:blipFill>
        <p:spPr>
          <a:xfrm>
            <a:off x="23167" y="6425592"/>
            <a:ext cx="683009" cy="432409"/>
          </a:xfrm>
          <a:prstGeom prst="rect">
            <a:avLst/>
          </a:prstGeom>
        </p:spPr>
      </p:pic>
      <p:sp>
        <p:nvSpPr>
          <p:cNvPr id="10" name="Rectangle 9"/>
          <p:cNvSpPr/>
          <p:nvPr userDrawn="1"/>
        </p:nvSpPr>
        <p:spPr>
          <a:xfrm>
            <a:off x="-12256" y="128750"/>
            <a:ext cx="3341594" cy="230654"/>
          </a:xfrm>
          <a:prstGeom prst="rect">
            <a:avLst/>
          </a:prstGeom>
          <a:solidFill>
            <a:srgbClr val="FF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smtClean="0">
                <a:solidFill>
                  <a:schemeClr val="tx1"/>
                </a:solidFill>
              </a:rPr>
              <a:t>CETI</a:t>
            </a:r>
            <a:r>
              <a:rPr lang="fr-FR" sz="1050" baseline="0" dirty="0" smtClean="0">
                <a:solidFill>
                  <a:schemeClr val="tx1"/>
                </a:solidFill>
              </a:rPr>
              <a:t> CENTRE EUROPÉEN DES TEXTILES INNOVANTS</a:t>
            </a:r>
            <a:endParaRPr lang="fr-FR" sz="1050" dirty="0">
              <a:solidFill>
                <a:schemeClr val="tx1"/>
              </a:solidFill>
            </a:endParaRPr>
          </a:p>
        </p:txBody>
      </p:sp>
      <p:pic>
        <p:nvPicPr>
          <p:cNvPr id="13" name="Image 12"/>
          <p:cNvPicPr>
            <a:picLocks noChangeAspect="1"/>
          </p:cNvPicPr>
          <p:nvPr userDrawn="1"/>
        </p:nvPicPr>
        <p:blipFill rotWithShape="1">
          <a:blip r:embed="rId4" cstate="print"/>
          <a:srcRect l="12883"/>
          <a:stretch/>
        </p:blipFill>
        <p:spPr>
          <a:xfrm>
            <a:off x="-20650" y="359405"/>
            <a:ext cx="770641" cy="392537"/>
          </a:xfrm>
          <a:prstGeom prst="rect">
            <a:avLst/>
          </a:prstGeom>
        </p:spPr>
      </p:pic>
      <p:pic>
        <p:nvPicPr>
          <p:cNvPr id="14" name="Image 13"/>
          <p:cNvPicPr>
            <a:picLocks noChangeAspect="1"/>
          </p:cNvPicPr>
          <p:nvPr userDrawn="1"/>
        </p:nvPicPr>
        <p:blipFill rotWithShape="1">
          <a:blip r:embed="rId5">
            <a:extLst>
              <a:ext uri="{28A0092B-C50C-407E-A947-70E740481C1C}">
                <a14:useLocalDpi xmlns:a14="http://schemas.microsoft.com/office/drawing/2010/main" val="0"/>
              </a:ext>
            </a:extLst>
          </a:blip>
          <a:srcRect l="10231" t="-50" r="76467" b="25741"/>
          <a:stretch/>
        </p:blipFill>
        <p:spPr>
          <a:xfrm>
            <a:off x="8522259" y="62979"/>
            <a:ext cx="621741" cy="6016625"/>
          </a:xfrm>
          <a:prstGeom prst="rect">
            <a:avLst/>
          </a:prstGeom>
        </p:spPr>
      </p:pic>
    </p:spTree>
    <p:extLst>
      <p:ext uri="{BB962C8B-B14F-4D97-AF65-F5344CB8AC3E}">
        <p14:creationId xmlns:p14="http://schemas.microsoft.com/office/powerpoint/2010/main" val="13170213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Titre seu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41494"/>
            <a:ext cx="4315427" cy="4316506"/>
          </a:xfrm>
          <a:prstGeom prst="rect">
            <a:avLst/>
          </a:prstGeom>
        </p:spPr>
      </p:pic>
      <p:sp>
        <p:nvSpPr>
          <p:cNvPr id="2" name="Titre 1"/>
          <p:cNvSpPr>
            <a:spLocks noGrp="1"/>
          </p:cNvSpPr>
          <p:nvPr>
            <p:ph type="title"/>
          </p:nvPr>
        </p:nvSpPr>
        <p:spPr>
          <a:xfrm>
            <a:off x="141195" y="160338"/>
            <a:ext cx="8381065" cy="800954"/>
          </a:xfrm>
        </p:spPr>
        <p:txBody>
          <a:bodyPr/>
          <a:lstStyle>
            <a:lvl1pPr>
              <a:defRPr>
                <a:solidFill>
                  <a:srgbClr val="207B3E"/>
                </a:solidFill>
                <a:latin typeface="+mn-lt"/>
              </a:defRPr>
            </a:lvl1pPr>
          </a:lstStyle>
          <a:p>
            <a:r>
              <a:rPr lang="fr-FR" dirty="0" smtClean="0"/>
              <a:t>Modifiez le style du titre</a:t>
            </a:r>
            <a:endParaRPr lang="fr-FR" dirty="0"/>
          </a:p>
        </p:txBody>
      </p:sp>
      <p:sp>
        <p:nvSpPr>
          <p:cNvPr id="9" name="Espace réservé du contenu 2"/>
          <p:cNvSpPr>
            <a:spLocks noGrp="1"/>
          </p:cNvSpPr>
          <p:nvPr>
            <p:ph idx="1"/>
          </p:nvPr>
        </p:nvSpPr>
        <p:spPr>
          <a:xfrm>
            <a:off x="628650" y="1825626"/>
            <a:ext cx="7886700" cy="4175125"/>
          </a:xfrm>
        </p:spPr>
        <p:txBody>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pic>
        <p:nvPicPr>
          <p:cNvPr id="12" name="Image 11"/>
          <p:cNvPicPr>
            <a:picLocks noChangeAspect="1"/>
          </p:cNvPicPr>
          <p:nvPr userDrawn="1"/>
        </p:nvPicPr>
        <p:blipFill rotWithShape="1">
          <a:blip r:embed="rId3">
            <a:extLst>
              <a:ext uri="{28A0092B-C50C-407E-A947-70E740481C1C}">
                <a14:useLocalDpi xmlns:a14="http://schemas.microsoft.com/office/drawing/2010/main" val="0"/>
              </a:ext>
            </a:extLst>
          </a:blip>
          <a:srcRect l="10231" t="-50" r="76467" b="25741"/>
          <a:stretch/>
        </p:blipFill>
        <p:spPr>
          <a:xfrm>
            <a:off x="8772798" y="2903671"/>
            <a:ext cx="371203" cy="3592153"/>
          </a:xfrm>
          <a:prstGeom prst="rect">
            <a:avLst/>
          </a:prstGeom>
        </p:spPr>
      </p:pic>
      <p:sp>
        <p:nvSpPr>
          <p:cNvPr id="3" name="ZoneTexte 2"/>
          <p:cNvSpPr txBox="1"/>
          <p:nvPr userDrawn="1"/>
        </p:nvSpPr>
        <p:spPr>
          <a:xfrm>
            <a:off x="6837829" y="6494930"/>
            <a:ext cx="2158253" cy="21929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035E0B-936F-4212-BF73-55D6E0DC5B9A}" type="slidenum">
              <a:rPr lang="fr-FR" sz="825" smtClean="0">
                <a:solidFill>
                  <a:schemeClr val="tx1"/>
                </a:solidFill>
              </a:rPr>
              <a:pPr marL="0" marR="0" lvl="0" indent="0" algn="r" defTabSz="685800" rtl="0" eaLnBrk="1" fontAlgn="auto" latinLnBrk="0" hangingPunct="1">
                <a:lnSpc>
                  <a:spcPct val="100000"/>
                </a:lnSpc>
                <a:spcBef>
                  <a:spcPts val="0"/>
                </a:spcBef>
                <a:spcAft>
                  <a:spcPts val="0"/>
                </a:spcAft>
                <a:buClrTx/>
                <a:buSzTx/>
                <a:buFontTx/>
                <a:buNone/>
                <a:tabLst/>
                <a:defRPr/>
              </a:pPr>
              <a:t>‹N°›</a:t>
            </a:fld>
            <a:endParaRPr lang="fr-FR" sz="3600" dirty="0" smtClean="0">
              <a:solidFill>
                <a:schemeClr val="tx1"/>
              </a:solidFill>
            </a:endParaRPr>
          </a:p>
        </p:txBody>
      </p:sp>
    </p:spTree>
    <p:extLst>
      <p:ext uri="{BB962C8B-B14F-4D97-AF65-F5344CB8AC3E}">
        <p14:creationId xmlns:p14="http://schemas.microsoft.com/office/powerpoint/2010/main" val="40346679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7_Titre seu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41494"/>
            <a:ext cx="4315427" cy="4316506"/>
          </a:xfrm>
          <a:prstGeom prst="rect">
            <a:avLst/>
          </a:prstGeom>
        </p:spPr>
      </p:pic>
      <p:sp>
        <p:nvSpPr>
          <p:cNvPr id="2" name="Titre 1"/>
          <p:cNvSpPr>
            <a:spLocks noGrp="1"/>
          </p:cNvSpPr>
          <p:nvPr>
            <p:ph type="title"/>
          </p:nvPr>
        </p:nvSpPr>
        <p:spPr>
          <a:xfrm>
            <a:off x="141195" y="160338"/>
            <a:ext cx="8381065" cy="800954"/>
          </a:xfrm>
        </p:spPr>
        <p:txBody>
          <a:bodyPr/>
          <a:lstStyle>
            <a:lvl1pPr>
              <a:defRPr>
                <a:solidFill>
                  <a:srgbClr val="207B3E"/>
                </a:solidFill>
                <a:latin typeface="+mn-lt"/>
              </a:defRPr>
            </a:lvl1pPr>
          </a:lstStyle>
          <a:p>
            <a:r>
              <a:rPr lang="fr-FR" dirty="0" smtClean="0"/>
              <a:t>Modifiez le style du titre</a:t>
            </a:r>
            <a:endParaRPr lang="fr-FR" dirty="0"/>
          </a:p>
        </p:txBody>
      </p:sp>
      <p:sp>
        <p:nvSpPr>
          <p:cNvPr id="9" name="Espace réservé du contenu 2"/>
          <p:cNvSpPr>
            <a:spLocks noGrp="1"/>
          </p:cNvSpPr>
          <p:nvPr>
            <p:ph idx="1"/>
          </p:nvPr>
        </p:nvSpPr>
        <p:spPr>
          <a:xfrm>
            <a:off x="628650" y="1825626"/>
            <a:ext cx="7886700" cy="4175125"/>
          </a:xfrm>
        </p:spPr>
        <p:txBody>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pic>
        <p:nvPicPr>
          <p:cNvPr id="12" name="Image 11"/>
          <p:cNvPicPr>
            <a:picLocks noChangeAspect="1"/>
          </p:cNvPicPr>
          <p:nvPr userDrawn="1"/>
        </p:nvPicPr>
        <p:blipFill rotWithShape="1">
          <a:blip r:embed="rId3">
            <a:extLst>
              <a:ext uri="{28A0092B-C50C-407E-A947-70E740481C1C}">
                <a14:useLocalDpi xmlns:a14="http://schemas.microsoft.com/office/drawing/2010/main" val="0"/>
              </a:ext>
            </a:extLst>
          </a:blip>
          <a:srcRect l="10231" t="-50" r="76467" b="25741"/>
          <a:stretch/>
        </p:blipFill>
        <p:spPr>
          <a:xfrm>
            <a:off x="8772798" y="2903671"/>
            <a:ext cx="371203" cy="3592153"/>
          </a:xfrm>
          <a:prstGeom prst="rect">
            <a:avLst/>
          </a:prstGeom>
        </p:spPr>
      </p:pic>
      <p:sp>
        <p:nvSpPr>
          <p:cNvPr id="3" name="ZoneTexte 2"/>
          <p:cNvSpPr txBox="1"/>
          <p:nvPr userDrawn="1"/>
        </p:nvSpPr>
        <p:spPr>
          <a:xfrm>
            <a:off x="6837829" y="6494930"/>
            <a:ext cx="2158253" cy="21929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035E0B-936F-4212-BF73-55D6E0DC5B9A}" type="slidenum">
              <a:rPr lang="fr-FR" sz="825" smtClean="0">
                <a:solidFill>
                  <a:schemeClr val="tx1"/>
                </a:solidFill>
              </a:rPr>
              <a:pPr marL="0" marR="0" lvl="0" indent="0" algn="r" defTabSz="685800" rtl="0" eaLnBrk="1" fontAlgn="auto" latinLnBrk="0" hangingPunct="1">
                <a:lnSpc>
                  <a:spcPct val="100000"/>
                </a:lnSpc>
                <a:spcBef>
                  <a:spcPts val="0"/>
                </a:spcBef>
                <a:spcAft>
                  <a:spcPts val="0"/>
                </a:spcAft>
                <a:buClrTx/>
                <a:buSzTx/>
                <a:buFontTx/>
                <a:buNone/>
                <a:tabLst/>
                <a:defRPr/>
              </a:pPr>
              <a:t>‹N°›</a:t>
            </a:fld>
            <a:endParaRPr lang="fr-FR" sz="3600" dirty="0" smtClean="0">
              <a:solidFill>
                <a:schemeClr val="tx1"/>
              </a:solidFill>
            </a:endParaRPr>
          </a:p>
        </p:txBody>
      </p:sp>
      <p:pic>
        <p:nvPicPr>
          <p:cNvPr id="5" name="Imag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65354"/>
            <a:ext cx="834457" cy="269724"/>
          </a:xfrm>
          <a:prstGeom prst="rect">
            <a:avLst/>
          </a:prstGeom>
        </p:spPr>
      </p:pic>
    </p:spTree>
    <p:extLst>
      <p:ext uri="{BB962C8B-B14F-4D97-AF65-F5344CB8AC3E}">
        <p14:creationId xmlns:p14="http://schemas.microsoft.com/office/powerpoint/2010/main" val="40206686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_Titre seu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856286" cy="6858000"/>
          </a:xfrm>
          <a:prstGeom prst="rect">
            <a:avLst/>
          </a:prstGeom>
        </p:spPr>
      </p:pic>
      <p:sp>
        <p:nvSpPr>
          <p:cNvPr id="2" name="Titre 1"/>
          <p:cNvSpPr>
            <a:spLocks noGrp="1"/>
          </p:cNvSpPr>
          <p:nvPr>
            <p:ph type="title"/>
          </p:nvPr>
        </p:nvSpPr>
        <p:spPr>
          <a:xfrm>
            <a:off x="628650" y="889734"/>
            <a:ext cx="7886700" cy="800954"/>
          </a:xfrm>
        </p:spPr>
        <p:txBody>
          <a:bodyPr/>
          <a:lstStyle>
            <a:lvl1pPr>
              <a:defRPr>
                <a:latin typeface="+mn-lt"/>
              </a:defRPr>
            </a:lvl1pPr>
          </a:lstStyle>
          <a:p>
            <a:r>
              <a:rPr lang="fr-FR" dirty="0" smtClean="0"/>
              <a:t>Modifiez le style du titre</a:t>
            </a:r>
            <a:endParaRPr lang="fr-FR" dirty="0"/>
          </a:p>
        </p:txBody>
      </p:sp>
      <p:sp>
        <p:nvSpPr>
          <p:cNvPr id="9" name="Espace réservé du contenu 2"/>
          <p:cNvSpPr>
            <a:spLocks noGrp="1"/>
          </p:cNvSpPr>
          <p:nvPr>
            <p:ph idx="1"/>
          </p:nvPr>
        </p:nvSpPr>
        <p:spPr>
          <a:xfrm>
            <a:off x="628650" y="1825626"/>
            <a:ext cx="7886700" cy="4175125"/>
          </a:xfrm>
        </p:spPr>
        <p:txBody>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Rectangle 5"/>
          <p:cNvSpPr/>
          <p:nvPr userDrawn="1"/>
        </p:nvSpPr>
        <p:spPr>
          <a:xfrm>
            <a:off x="186562" y="499233"/>
            <a:ext cx="3341594" cy="230654"/>
          </a:xfrm>
          <a:prstGeom prst="rect">
            <a:avLst/>
          </a:prstGeom>
          <a:solidFill>
            <a:srgbClr val="FF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smtClean="0">
                <a:solidFill>
                  <a:schemeClr val="tx1"/>
                </a:solidFill>
              </a:rPr>
              <a:t>CETI</a:t>
            </a:r>
            <a:r>
              <a:rPr lang="fr-FR" sz="1050" baseline="0" dirty="0" smtClean="0">
                <a:solidFill>
                  <a:schemeClr val="tx1"/>
                </a:solidFill>
              </a:rPr>
              <a:t> CENTRE EUROPÉEN DES TEXTILES INNOVANTS</a:t>
            </a:r>
            <a:endParaRPr lang="fr-FR" sz="1050" dirty="0">
              <a:solidFill>
                <a:schemeClr val="tx1"/>
              </a:solidFill>
            </a:endParaRPr>
          </a:p>
        </p:txBody>
      </p:sp>
      <p:pic>
        <p:nvPicPr>
          <p:cNvPr id="11" name="Imag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t="72541" b="4469"/>
          <a:stretch/>
        </p:blipFill>
        <p:spPr>
          <a:xfrm>
            <a:off x="-175960" y="108733"/>
            <a:ext cx="980572" cy="390501"/>
          </a:xfrm>
          <a:prstGeom prst="rect">
            <a:avLst/>
          </a:prstGeom>
        </p:spPr>
      </p:pic>
      <p:pic>
        <p:nvPicPr>
          <p:cNvPr id="12" name="Image 11"/>
          <p:cNvPicPr>
            <a:picLocks noChangeAspect="1"/>
          </p:cNvPicPr>
          <p:nvPr userDrawn="1"/>
        </p:nvPicPr>
        <p:blipFill rotWithShape="1">
          <a:blip r:embed="rId4">
            <a:extLst>
              <a:ext uri="{28A0092B-C50C-407E-A947-70E740481C1C}">
                <a14:useLocalDpi xmlns:a14="http://schemas.microsoft.com/office/drawing/2010/main" val="0"/>
              </a:ext>
            </a:extLst>
          </a:blip>
          <a:srcRect l="10231" t="-50" r="76467" b="25741"/>
          <a:stretch/>
        </p:blipFill>
        <p:spPr>
          <a:xfrm>
            <a:off x="8522259" y="160339"/>
            <a:ext cx="621741" cy="6016625"/>
          </a:xfrm>
          <a:prstGeom prst="rect">
            <a:avLst/>
          </a:prstGeom>
        </p:spPr>
      </p:pic>
      <p:sp>
        <p:nvSpPr>
          <p:cNvPr id="13" name="ZoneTexte 12"/>
          <p:cNvSpPr txBox="1"/>
          <p:nvPr userDrawn="1"/>
        </p:nvSpPr>
        <p:spPr>
          <a:xfrm>
            <a:off x="6837829" y="6494930"/>
            <a:ext cx="2158253" cy="21929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035E0B-936F-4212-BF73-55D6E0DC5B9A}" type="slidenum">
              <a:rPr lang="fr-FR" sz="825" smtClean="0">
                <a:solidFill>
                  <a:schemeClr val="tx1"/>
                </a:solidFill>
              </a:rPr>
              <a:pPr marL="0" marR="0" lvl="0" indent="0" algn="r" defTabSz="685800" rtl="0" eaLnBrk="1" fontAlgn="auto" latinLnBrk="0" hangingPunct="1">
                <a:lnSpc>
                  <a:spcPct val="100000"/>
                </a:lnSpc>
                <a:spcBef>
                  <a:spcPts val="0"/>
                </a:spcBef>
                <a:spcAft>
                  <a:spcPts val="0"/>
                </a:spcAft>
                <a:buClrTx/>
                <a:buSzTx/>
                <a:buFontTx/>
                <a:buNone/>
                <a:tabLst/>
                <a:defRPr/>
              </a:pPr>
              <a:t>‹N°›</a:t>
            </a:fld>
            <a:endParaRPr lang="fr-FR" sz="3600" dirty="0" smtClean="0">
              <a:solidFill>
                <a:schemeClr val="tx1"/>
              </a:solidFill>
            </a:endParaRPr>
          </a:p>
        </p:txBody>
      </p:sp>
    </p:spTree>
    <p:extLst>
      <p:ext uri="{BB962C8B-B14F-4D97-AF65-F5344CB8AC3E}">
        <p14:creationId xmlns:p14="http://schemas.microsoft.com/office/powerpoint/2010/main" val="38055029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ontenu avec légende">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1A717804-9F7B-44D7-97FA-C9B225080595}" type="datetimeFigureOut">
              <a:rPr lang="fr-FR" smtClean="0"/>
              <a:pPr/>
              <a:t>16/05/2019</a:t>
            </a:fld>
            <a:endParaRPr lang="fr-FR"/>
          </a:p>
        </p:txBody>
      </p:sp>
      <p:sp>
        <p:nvSpPr>
          <p:cNvPr id="6" name="Espace réservé du pied de page 5"/>
          <p:cNvSpPr>
            <a:spLocks noGrp="1"/>
          </p:cNvSpPr>
          <p:nvPr>
            <p:ph type="ftr" sz="quarter" idx="11"/>
          </p:nvPr>
        </p:nvSpPr>
        <p:spPr/>
        <p:txBody>
          <a:bodyPr/>
          <a:lstStyle/>
          <a:p>
            <a:endParaRPr lang="fr-FR"/>
          </a:p>
        </p:txBody>
      </p:sp>
      <p:pic>
        <p:nvPicPr>
          <p:cNvPr id="8" name="Image 7"/>
          <p:cNvPicPr>
            <a:picLocks noChangeAspect="1"/>
          </p:cNvPicPr>
          <p:nvPr userDrawn="1"/>
        </p:nvPicPr>
        <p:blipFill rotWithShape="1">
          <a:blip r:embed="rId2">
            <a:extLst>
              <a:ext uri="{28A0092B-C50C-407E-A947-70E740481C1C}">
                <a14:useLocalDpi xmlns:a14="http://schemas.microsoft.com/office/drawing/2010/main" val="0"/>
              </a:ext>
            </a:extLst>
          </a:blip>
          <a:srcRect l="34936" b="5926"/>
          <a:stretch/>
        </p:blipFill>
        <p:spPr>
          <a:xfrm>
            <a:off x="6419850" y="24084"/>
            <a:ext cx="2724150" cy="6833917"/>
          </a:xfrm>
          <a:prstGeom prst="rect">
            <a:avLst/>
          </a:prstGeom>
        </p:spPr>
      </p:pic>
      <p:pic>
        <p:nvPicPr>
          <p:cNvPr id="9" name="Image 8"/>
          <p:cNvPicPr>
            <a:picLocks noChangeAspect="1"/>
          </p:cNvPicPr>
          <p:nvPr userDrawn="1"/>
        </p:nvPicPr>
        <p:blipFill rotWithShape="1">
          <a:blip r:embed="rId3">
            <a:extLst>
              <a:ext uri="{28A0092B-C50C-407E-A947-70E740481C1C}">
                <a14:useLocalDpi xmlns:a14="http://schemas.microsoft.com/office/drawing/2010/main" val="0"/>
              </a:ext>
            </a:extLst>
          </a:blip>
          <a:srcRect r="78745"/>
          <a:stretch/>
        </p:blipFill>
        <p:spPr>
          <a:xfrm>
            <a:off x="0" y="0"/>
            <a:ext cx="1457325" cy="6858000"/>
          </a:xfrm>
          <a:prstGeom prst="rect">
            <a:avLst/>
          </a:prstGeom>
        </p:spPr>
      </p:pic>
      <p:sp>
        <p:nvSpPr>
          <p:cNvPr id="10" name="Rectangle 9"/>
          <p:cNvSpPr/>
          <p:nvPr userDrawn="1"/>
        </p:nvSpPr>
        <p:spPr>
          <a:xfrm>
            <a:off x="0" y="499234"/>
            <a:ext cx="4076700" cy="313567"/>
          </a:xfrm>
          <a:prstGeom prst="rect">
            <a:avLst/>
          </a:prstGeom>
          <a:solidFill>
            <a:srgbClr val="FF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smtClean="0">
                <a:solidFill>
                  <a:schemeClr val="tx1"/>
                </a:solidFill>
              </a:rPr>
              <a:t>S’ENGAGER DANS UNE DÉMARCHE DE DÉVELOPPEMENT DURABLE</a:t>
            </a:r>
            <a:endParaRPr lang="fr-FR" sz="1050" dirty="0">
              <a:solidFill>
                <a:schemeClr val="tx1"/>
              </a:solidFill>
            </a:endParaRPr>
          </a:p>
        </p:txBody>
      </p:sp>
      <p:pic>
        <p:nvPicPr>
          <p:cNvPr id="11" name="Imag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t="72541" b="4469"/>
          <a:stretch/>
        </p:blipFill>
        <p:spPr>
          <a:xfrm>
            <a:off x="-175960" y="108733"/>
            <a:ext cx="980572" cy="390501"/>
          </a:xfrm>
          <a:prstGeom prst="rect">
            <a:avLst/>
          </a:prstGeom>
        </p:spPr>
      </p:pic>
      <p:sp>
        <p:nvSpPr>
          <p:cNvPr id="12" name="Titre 1"/>
          <p:cNvSpPr>
            <a:spLocks noGrp="1"/>
          </p:cNvSpPr>
          <p:nvPr>
            <p:ph type="title"/>
          </p:nvPr>
        </p:nvSpPr>
        <p:spPr>
          <a:xfrm>
            <a:off x="228600" y="889734"/>
            <a:ext cx="7400925" cy="800954"/>
          </a:xfrm>
        </p:spPr>
        <p:txBody>
          <a:bodyPr/>
          <a:lstStyle>
            <a:lvl1pPr>
              <a:defRPr>
                <a:latin typeface="+mn-lt"/>
              </a:defRPr>
            </a:lvl1pPr>
          </a:lstStyle>
          <a:p>
            <a:r>
              <a:rPr lang="fr-FR" dirty="0" smtClean="0"/>
              <a:t>Modifiez le style du titre</a:t>
            </a:r>
            <a:endParaRPr lang="fr-FR" dirty="0"/>
          </a:p>
        </p:txBody>
      </p:sp>
      <p:sp>
        <p:nvSpPr>
          <p:cNvPr id="13" name="Espace réservé du contenu 2"/>
          <p:cNvSpPr>
            <a:spLocks noGrp="1"/>
          </p:cNvSpPr>
          <p:nvPr>
            <p:ph idx="1"/>
          </p:nvPr>
        </p:nvSpPr>
        <p:spPr>
          <a:xfrm>
            <a:off x="228600" y="1825626"/>
            <a:ext cx="6543675" cy="4175125"/>
          </a:xfrm>
        </p:spPr>
        <p:txBody>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22185321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8_Titre seul">
    <p:spTree>
      <p:nvGrpSpPr>
        <p:cNvPr id="1" name=""/>
        <p:cNvGrpSpPr/>
        <p:nvPr/>
      </p:nvGrpSpPr>
      <p:grpSpPr>
        <a:xfrm>
          <a:off x="0" y="0"/>
          <a:ext cx="0" cy="0"/>
          <a:chOff x="0" y="0"/>
          <a:chExt cx="0" cy="0"/>
        </a:xfrm>
      </p:grpSpPr>
      <p:pic>
        <p:nvPicPr>
          <p:cNvPr id="12" name="Imag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b="18421"/>
          <a:stretch/>
        </p:blipFill>
        <p:spPr>
          <a:xfrm>
            <a:off x="8138793" y="144712"/>
            <a:ext cx="806926" cy="491998"/>
          </a:xfrm>
          <a:prstGeom prst="rect">
            <a:avLst/>
          </a:prstGeom>
        </p:spPr>
      </p:pic>
      <p:sp>
        <p:nvSpPr>
          <p:cNvPr id="2" name="Titre 1"/>
          <p:cNvSpPr>
            <a:spLocks noGrp="1"/>
          </p:cNvSpPr>
          <p:nvPr>
            <p:ph type="title"/>
          </p:nvPr>
        </p:nvSpPr>
        <p:spPr>
          <a:xfrm>
            <a:off x="88604" y="144712"/>
            <a:ext cx="7929293" cy="568163"/>
          </a:xfrm>
          <a:noFill/>
        </p:spPr>
        <p:txBody>
          <a:bodyPr>
            <a:noAutofit/>
          </a:bodyPr>
          <a:lstStyle>
            <a:lvl1pPr>
              <a:defRPr sz="2400" b="1">
                <a:solidFill>
                  <a:srgbClr val="008080"/>
                </a:solidFill>
                <a:latin typeface="+mn-lt"/>
              </a:defRPr>
            </a:lvl1pPr>
          </a:lstStyle>
          <a:p>
            <a:r>
              <a:rPr lang="fr-FR" dirty="0" smtClean="0"/>
              <a:t>Modifiez le style du titre</a:t>
            </a:r>
            <a:endParaRPr lang="fr-FR" dirty="0"/>
          </a:p>
        </p:txBody>
      </p:sp>
      <p:sp>
        <p:nvSpPr>
          <p:cNvPr id="9" name="Espace réservé du contenu 2"/>
          <p:cNvSpPr>
            <a:spLocks noGrp="1"/>
          </p:cNvSpPr>
          <p:nvPr>
            <p:ph idx="1"/>
          </p:nvPr>
        </p:nvSpPr>
        <p:spPr>
          <a:xfrm>
            <a:off x="368307" y="1552766"/>
            <a:ext cx="8173949" cy="417512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1" name="ZoneTexte 10"/>
          <p:cNvSpPr txBox="1"/>
          <p:nvPr userDrawn="1"/>
        </p:nvSpPr>
        <p:spPr>
          <a:xfrm>
            <a:off x="6837829" y="6494930"/>
            <a:ext cx="2158253" cy="21929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035E0B-936F-4212-BF73-55D6E0DC5B9A}" type="slidenum">
              <a:rPr lang="fr-FR" sz="825" smtClean="0">
                <a:solidFill>
                  <a:schemeClr val="tx1"/>
                </a:solidFill>
              </a:rPr>
              <a:pPr marL="0" marR="0" lvl="0" indent="0" algn="r" defTabSz="685800" rtl="0" eaLnBrk="1" fontAlgn="auto" latinLnBrk="0" hangingPunct="1">
                <a:lnSpc>
                  <a:spcPct val="100000"/>
                </a:lnSpc>
                <a:spcBef>
                  <a:spcPts val="0"/>
                </a:spcBef>
                <a:spcAft>
                  <a:spcPts val="0"/>
                </a:spcAft>
                <a:buClrTx/>
                <a:buSzTx/>
                <a:buFontTx/>
                <a:buNone/>
                <a:tabLst/>
                <a:defRPr/>
              </a:pPr>
              <a:t>‹N°›</a:t>
            </a:fld>
            <a:endParaRPr lang="fr-FR" sz="3600" dirty="0" smtClean="0">
              <a:solidFill>
                <a:schemeClr val="tx1"/>
              </a:solidFill>
            </a:endParaRPr>
          </a:p>
        </p:txBody>
      </p:sp>
      <p:sp>
        <p:nvSpPr>
          <p:cNvPr id="7" name="Rectangle 6"/>
          <p:cNvSpPr/>
          <p:nvPr userDrawn="1"/>
        </p:nvSpPr>
        <p:spPr>
          <a:xfrm>
            <a:off x="576116" y="6502623"/>
            <a:ext cx="5940482" cy="213585"/>
          </a:xfrm>
          <a:prstGeom prst="rect">
            <a:avLst/>
          </a:prstGeom>
        </p:spPr>
        <p:txBody>
          <a:bodyPr wrap="square">
            <a:spAutoFit/>
          </a:bodyPr>
          <a:lstStyle/>
          <a:p>
            <a:r>
              <a:rPr lang="fr-FR" sz="788" b="0" baseline="0" dirty="0" smtClean="0">
                <a:solidFill>
                  <a:srgbClr val="008080"/>
                </a:solidFill>
                <a:latin typeface="+mn-lt"/>
              </a:rPr>
              <a:t>L’INTÉGRATION DE LA RECHERCHE ET DE L’INDUSTRIALISATION POUR UNE RÉVOLUTION VERTE ET SOCIÉTALE</a:t>
            </a:r>
          </a:p>
        </p:txBody>
      </p:sp>
      <p:pic>
        <p:nvPicPr>
          <p:cNvPr id="8" name="Imag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604" y="6392174"/>
            <a:ext cx="487513" cy="364365"/>
          </a:xfrm>
          <a:prstGeom prst="rect">
            <a:avLst/>
          </a:prstGeom>
        </p:spPr>
      </p:pic>
      <p:sp>
        <p:nvSpPr>
          <p:cNvPr id="16" name="Forme libre 15"/>
          <p:cNvSpPr/>
          <p:nvPr userDrawn="1"/>
        </p:nvSpPr>
        <p:spPr>
          <a:xfrm>
            <a:off x="-116456" y="215659"/>
            <a:ext cx="9489652" cy="616312"/>
          </a:xfrm>
          <a:custGeom>
            <a:avLst/>
            <a:gdLst>
              <a:gd name="connsiteX0" fmla="*/ 0 w 12652869"/>
              <a:gd name="connsiteY0" fmla="*/ 543464 h 616312"/>
              <a:gd name="connsiteX1" fmla="*/ 10834777 w 12652869"/>
              <a:gd name="connsiteY1" fmla="*/ 569343 h 616312"/>
              <a:gd name="connsiteX2" fmla="*/ 12637698 w 12652869"/>
              <a:gd name="connsiteY2" fmla="*/ 0 h 616312"/>
              <a:gd name="connsiteX3" fmla="*/ 12637698 w 12652869"/>
              <a:gd name="connsiteY3" fmla="*/ 0 h 616312"/>
            </a:gdLst>
            <a:ahLst/>
            <a:cxnLst>
              <a:cxn ang="0">
                <a:pos x="connsiteX0" y="connsiteY0"/>
              </a:cxn>
              <a:cxn ang="0">
                <a:pos x="connsiteX1" y="connsiteY1"/>
              </a:cxn>
              <a:cxn ang="0">
                <a:pos x="connsiteX2" y="connsiteY2"/>
              </a:cxn>
              <a:cxn ang="0">
                <a:pos x="connsiteX3" y="connsiteY3"/>
              </a:cxn>
            </a:cxnLst>
            <a:rect l="l" t="t" r="r" b="b"/>
            <a:pathLst>
              <a:path w="12652869" h="616312">
                <a:moveTo>
                  <a:pt x="0" y="543464"/>
                </a:moveTo>
                <a:cubicBezTo>
                  <a:pt x="4364247" y="601692"/>
                  <a:pt x="8728494" y="659920"/>
                  <a:pt x="10834777" y="569343"/>
                </a:cubicBezTo>
                <a:cubicBezTo>
                  <a:pt x="12941060" y="478766"/>
                  <a:pt x="12637698" y="0"/>
                  <a:pt x="12637698" y="0"/>
                </a:cubicBezTo>
                <a:lnTo>
                  <a:pt x="12637698" y="0"/>
                </a:lnTo>
              </a:path>
            </a:pathLst>
          </a:custGeom>
          <a:noFill/>
          <a:ln w="31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3208541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1"/>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40"/>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C66280A-CA97-404F-A19D-86F05248E305}" type="datetimeFigureOut">
              <a:rPr lang="fr-FR" smtClean="0"/>
              <a:pPr/>
              <a:t>16/05/2019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395D7E5-C71C-4E5F-B8C1-439F2C3C3296}" type="slidenum">
              <a:rPr lang="fr-FR" smtClean="0"/>
              <a:pPr/>
              <a:t>‹N°›</a:t>
            </a:fld>
            <a:endParaRPr lang="fr-FR"/>
          </a:p>
        </p:txBody>
      </p:sp>
    </p:spTree>
    <p:extLst>
      <p:ext uri="{BB962C8B-B14F-4D97-AF65-F5344CB8AC3E}">
        <p14:creationId xmlns:p14="http://schemas.microsoft.com/office/powerpoint/2010/main" val="19226678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Titre seul">
    <p:spTree>
      <p:nvGrpSpPr>
        <p:cNvPr id="1" name=""/>
        <p:cNvGrpSpPr/>
        <p:nvPr/>
      </p:nvGrpSpPr>
      <p:grpSpPr>
        <a:xfrm>
          <a:off x="0" y="0"/>
          <a:ext cx="0" cy="0"/>
          <a:chOff x="0" y="0"/>
          <a:chExt cx="0" cy="0"/>
        </a:xfrm>
      </p:grpSpPr>
      <p:sp>
        <p:nvSpPr>
          <p:cNvPr id="2" name="Titre 1"/>
          <p:cNvSpPr>
            <a:spLocks noGrp="1"/>
          </p:cNvSpPr>
          <p:nvPr>
            <p:ph type="title"/>
          </p:nvPr>
        </p:nvSpPr>
        <p:spPr>
          <a:xfrm>
            <a:off x="88604" y="144712"/>
            <a:ext cx="7929293" cy="568163"/>
          </a:xfrm>
          <a:noFill/>
        </p:spPr>
        <p:txBody>
          <a:bodyPr>
            <a:noAutofit/>
          </a:bodyPr>
          <a:lstStyle>
            <a:lvl1pPr>
              <a:defRPr sz="2400" b="1">
                <a:solidFill>
                  <a:srgbClr val="008080"/>
                </a:solidFill>
                <a:latin typeface="+mn-lt"/>
              </a:defRPr>
            </a:lvl1pPr>
          </a:lstStyle>
          <a:p>
            <a:r>
              <a:rPr lang="fr-FR" dirty="0" smtClean="0"/>
              <a:t>Modifiez le style du titre</a:t>
            </a:r>
            <a:endParaRPr lang="fr-FR" dirty="0"/>
          </a:p>
        </p:txBody>
      </p:sp>
      <p:sp>
        <p:nvSpPr>
          <p:cNvPr id="9" name="Espace réservé du contenu 2"/>
          <p:cNvSpPr>
            <a:spLocks noGrp="1"/>
          </p:cNvSpPr>
          <p:nvPr>
            <p:ph idx="1"/>
          </p:nvPr>
        </p:nvSpPr>
        <p:spPr>
          <a:xfrm>
            <a:off x="368307" y="1552766"/>
            <a:ext cx="8173949" cy="417512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1" name="ZoneTexte 10"/>
          <p:cNvSpPr txBox="1"/>
          <p:nvPr userDrawn="1"/>
        </p:nvSpPr>
        <p:spPr>
          <a:xfrm>
            <a:off x="6837829" y="6494930"/>
            <a:ext cx="2158253" cy="21929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035E0B-936F-4212-BF73-55D6E0DC5B9A}" type="slidenum">
              <a:rPr lang="fr-FR" sz="825" smtClean="0">
                <a:solidFill>
                  <a:schemeClr val="tx1"/>
                </a:solidFill>
              </a:rPr>
              <a:pPr marL="0" marR="0" lvl="0" indent="0" algn="r" defTabSz="685800" rtl="0" eaLnBrk="1" fontAlgn="auto" latinLnBrk="0" hangingPunct="1">
                <a:lnSpc>
                  <a:spcPct val="100000"/>
                </a:lnSpc>
                <a:spcBef>
                  <a:spcPts val="0"/>
                </a:spcBef>
                <a:spcAft>
                  <a:spcPts val="0"/>
                </a:spcAft>
                <a:buClrTx/>
                <a:buSzTx/>
                <a:buFontTx/>
                <a:buNone/>
                <a:tabLst/>
                <a:defRPr/>
              </a:pPr>
              <a:t>‹N°›</a:t>
            </a:fld>
            <a:endParaRPr lang="fr-FR" sz="3600" dirty="0" smtClean="0">
              <a:solidFill>
                <a:schemeClr val="tx1"/>
              </a:solidFill>
            </a:endParaRPr>
          </a:p>
        </p:txBody>
      </p:sp>
      <p:sp>
        <p:nvSpPr>
          <p:cNvPr id="16" name="Forme libre 15"/>
          <p:cNvSpPr/>
          <p:nvPr userDrawn="1"/>
        </p:nvSpPr>
        <p:spPr>
          <a:xfrm>
            <a:off x="-116456" y="215659"/>
            <a:ext cx="9489652" cy="616312"/>
          </a:xfrm>
          <a:custGeom>
            <a:avLst/>
            <a:gdLst>
              <a:gd name="connsiteX0" fmla="*/ 0 w 12652869"/>
              <a:gd name="connsiteY0" fmla="*/ 543464 h 616312"/>
              <a:gd name="connsiteX1" fmla="*/ 10834777 w 12652869"/>
              <a:gd name="connsiteY1" fmla="*/ 569343 h 616312"/>
              <a:gd name="connsiteX2" fmla="*/ 12637698 w 12652869"/>
              <a:gd name="connsiteY2" fmla="*/ 0 h 616312"/>
              <a:gd name="connsiteX3" fmla="*/ 12637698 w 12652869"/>
              <a:gd name="connsiteY3" fmla="*/ 0 h 616312"/>
            </a:gdLst>
            <a:ahLst/>
            <a:cxnLst>
              <a:cxn ang="0">
                <a:pos x="connsiteX0" y="connsiteY0"/>
              </a:cxn>
              <a:cxn ang="0">
                <a:pos x="connsiteX1" y="connsiteY1"/>
              </a:cxn>
              <a:cxn ang="0">
                <a:pos x="connsiteX2" y="connsiteY2"/>
              </a:cxn>
              <a:cxn ang="0">
                <a:pos x="connsiteX3" y="connsiteY3"/>
              </a:cxn>
            </a:cxnLst>
            <a:rect l="l" t="t" r="r" b="b"/>
            <a:pathLst>
              <a:path w="12652869" h="616312">
                <a:moveTo>
                  <a:pt x="0" y="543464"/>
                </a:moveTo>
                <a:cubicBezTo>
                  <a:pt x="4364247" y="601692"/>
                  <a:pt x="8728494" y="659920"/>
                  <a:pt x="10834777" y="569343"/>
                </a:cubicBezTo>
                <a:cubicBezTo>
                  <a:pt x="12941060" y="478766"/>
                  <a:pt x="12637698" y="0"/>
                  <a:pt x="12637698" y="0"/>
                </a:cubicBezTo>
                <a:lnTo>
                  <a:pt x="12637698" y="0"/>
                </a:lnTo>
              </a:path>
            </a:pathLst>
          </a:custGeom>
          <a:noFill/>
          <a:ln w="31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5" name="Imag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421"/>
          <a:stretch/>
        </p:blipFill>
        <p:spPr>
          <a:xfrm>
            <a:off x="8138793" y="144712"/>
            <a:ext cx="806926" cy="491998"/>
          </a:xfrm>
          <a:prstGeom prst="rect">
            <a:avLst/>
          </a:prstGeom>
        </p:spPr>
      </p:pic>
    </p:spTree>
    <p:extLst>
      <p:ext uri="{BB962C8B-B14F-4D97-AF65-F5344CB8AC3E}">
        <p14:creationId xmlns:p14="http://schemas.microsoft.com/office/powerpoint/2010/main" val="9827186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Titre seul">
    <p:spTree>
      <p:nvGrpSpPr>
        <p:cNvPr id="1" name=""/>
        <p:cNvGrpSpPr/>
        <p:nvPr/>
      </p:nvGrpSpPr>
      <p:grpSpPr>
        <a:xfrm>
          <a:off x="0" y="0"/>
          <a:ext cx="0" cy="0"/>
          <a:chOff x="0" y="0"/>
          <a:chExt cx="0" cy="0"/>
        </a:xfrm>
      </p:grpSpPr>
      <p:sp>
        <p:nvSpPr>
          <p:cNvPr id="2" name="Titre 1"/>
          <p:cNvSpPr>
            <a:spLocks noGrp="1"/>
          </p:cNvSpPr>
          <p:nvPr>
            <p:ph type="title"/>
          </p:nvPr>
        </p:nvSpPr>
        <p:spPr>
          <a:xfrm>
            <a:off x="88604" y="144712"/>
            <a:ext cx="7929293" cy="568163"/>
          </a:xfrm>
          <a:noFill/>
        </p:spPr>
        <p:txBody>
          <a:bodyPr>
            <a:noAutofit/>
          </a:bodyPr>
          <a:lstStyle>
            <a:lvl1pPr>
              <a:defRPr sz="2400" b="1">
                <a:solidFill>
                  <a:schemeClr val="tx2">
                    <a:lumMod val="50000"/>
                  </a:schemeClr>
                </a:solidFill>
                <a:latin typeface="+mn-lt"/>
              </a:defRPr>
            </a:lvl1pPr>
          </a:lstStyle>
          <a:p>
            <a:r>
              <a:rPr lang="fr-FR" dirty="0" smtClean="0"/>
              <a:t>Modifiez le style du titre</a:t>
            </a:r>
            <a:endParaRPr lang="fr-FR" dirty="0"/>
          </a:p>
        </p:txBody>
      </p:sp>
      <p:sp>
        <p:nvSpPr>
          <p:cNvPr id="9" name="Espace réservé du contenu 2"/>
          <p:cNvSpPr>
            <a:spLocks noGrp="1"/>
          </p:cNvSpPr>
          <p:nvPr>
            <p:ph idx="1"/>
          </p:nvPr>
        </p:nvSpPr>
        <p:spPr>
          <a:xfrm>
            <a:off x="368307" y="1552766"/>
            <a:ext cx="8173949" cy="417512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1" name="ZoneTexte 10"/>
          <p:cNvSpPr txBox="1"/>
          <p:nvPr userDrawn="1"/>
        </p:nvSpPr>
        <p:spPr>
          <a:xfrm>
            <a:off x="6837829" y="6494930"/>
            <a:ext cx="2158253" cy="21929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035E0B-936F-4212-BF73-55D6E0DC5B9A}" type="slidenum">
              <a:rPr lang="fr-FR" sz="825" smtClean="0">
                <a:solidFill>
                  <a:schemeClr val="tx1"/>
                </a:solidFill>
              </a:rPr>
              <a:pPr marL="0" marR="0" lvl="0" indent="0" algn="r" defTabSz="685800" rtl="0" eaLnBrk="1" fontAlgn="auto" latinLnBrk="0" hangingPunct="1">
                <a:lnSpc>
                  <a:spcPct val="100000"/>
                </a:lnSpc>
                <a:spcBef>
                  <a:spcPts val="0"/>
                </a:spcBef>
                <a:spcAft>
                  <a:spcPts val="0"/>
                </a:spcAft>
                <a:buClrTx/>
                <a:buSzTx/>
                <a:buFontTx/>
                <a:buNone/>
                <a:tabLst/>
                <a:defRPr/>
              </a:pPr>
              <a:t>‹N°›</a:t>
            </a:fld>
            <a:endParaRPr lang="fr-FR" sz="3600" dirty="0" smtClean="0">
              <a:solidFill>
                <a:schemeClr val="tx1"/>
              </a:solidFill>
            </a:endParaRPr>
          </a:p>
        </p:txBody>
      </p:sp>
      <p:sp>
        <p:nvSpPr>
          <p:cNvPr id="16" name="Forme libre 15"/>
          <p:cNvSpPr/>
          <p:nvPr userDrawn="1"/>
        </p:nvSpPr>
        <p:spPr>
          <a:xfrm>
            <a:off x="-116456" y="215659"/>
            <a:ext cx="9489652" cy="616312"/>
          </a:xfrm>
          <a:custGeom>
            <a:avLst/>
            <a:gdLst>
              <a:gd name="connsiteX0" fmla="*/ 0 w 12652869"/>
              <a:gd name="connsiteY0" fmla="*/ 543464 h 616312"/>
              <a:gd name="connsiteX1" fmla="*/ 10834777 w 12652869"/>
              <a:gd name="connsiteY1" fmla="*/ 569343 h 616312"/>
              <a:gd name="connsiteX2" fmla="*/ 12637698 w 12652869"/>
              <a:gd name="connsiteY2" fmla="*/ 0 h 616312"/>
              <a:gd name="connsiteX3" fmla="*/ 12637698 w 12652869"/>
              <a:gd name="connsiteY3" fmla="*/ 0 h 616312"/>
            </a:gdLst>
            <a:ahLst/>
            <a:cxnLst>
              <a:cxn ang="0">
                <a:pos x="connsiteX0" y="connsiteY0"/>
              </a:cxn>
              <a:cxn ang="0">
                <a:pos x="connsiteX1" y="connsiteY1"/>
              </a:cxn>
              <a:cxn ang="0">
                <a:pos x="connsiteX2" y="connsiteY2"/>
              </a:cxn>
              <a:cxn ang="0">
                <a:pos x="connsiteX3" y="connsiteY3"/>
              </a:cxn>
            </a:cxnLst>
            <a:rect l="l" t="t" r="r" b="b"/>
            <a:pathLst>
              <a:path w="12652869" h="616312">
                <a:moveTo>
                  <a:pt x="0" y="543464"/>
                </a:moveTo>
                <a:cubicBezTo>
                  <a:pt x="4364247" y="601692"/>
                  <a:pt x="8728494" y="659920"/>
                  <a:pt x="10834777" y="569343"/>
                </a:cubicBezTo>
                <a:cubicBezTo>
                  <a:pt x="12941060" y="478766"/>
                  <a:pt x="12637698" y="0"/>
                  <a:pt x="12637698" y="0"/>
                </a:cubicBezTo>
                <a:lnTo>
                  <a:pt x="12637698" y="0"/>
                </a:lnTo>
              </a:path>
            </a:pathLst>
          </a:custGeom>
          <a:no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4404381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smtClean="0"/>
              <a:t>Modifiez le style du titre</a:t>
            </a:r>
            <a:endParaRPr lang="fr-FR"/>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E354F854-B8A4-40C8-B800-C1243A14E8DE}" type="datetimeFigureOut">
              <a:rPr lang="fr-FR" smtClean="0"/>
              <a:pPr/>
              <a:t>16/05/2019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A5AE8BC-E514-465B-8DF8-25D81CFC2241}" type="slidenum">
              <a:rPr lang="fr-FR" smtClean="0"/>
              <a:pPr/>
              <a:t>‹N°›</a:t>
            </a:fld>
            <a:endParaRPr lang="fr-FR"/>
          </a:p>
        </p:txBody>
      </p:sp>
      <p:grpSp>
        <p:nvGrpSpPr>
          <p:cNvPr id="7" name="Groupe 6"/>
          <p:cNvGrpSpPr/>
          <p:nvPr userDrawn="1"/>
        </p:nvGrpSpPr>
        <p:grpSpPr>
          <a:xfrm>
            <a:off x="73389" y="6292691"/>
            <a:ext cx="8652691" cy="492443"/>
            <a:chOff x="132356" y="99331"/>
            <a:chExt cx="11536921" cy="492443"/>
          </a:xfrm>
        </p:grpSpPr>
        <p:pic>
          <p:nvPicPr>
            <p:cNvPr id="8" name="Picture 6" descr="K:\DIVISION SECURITE\Salon Expoprotection\Expoprotection 2016\Marketing et Communication\Communication-Logos\Logos Expoprotection 2016\New logo diffusion à ouverture du site\Expoprotection\expo_logo_date_FR\PPT_WEB\expo_logo_baselineDate_FR_RVB-0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812" t="11534" r="11114" b="29329"/>
            <a:stretch/>
          </p:blipFill>
          <p:spPr bwMode="auto">
            <a:xfrm>
              <a:off x="132356" y="99331"/>
              <a:ext cx="757371" cy="492443"/>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982228" y="99331"/>
              <a:ext cx="10687049" cy="346249"/>
            </a:xfrm>
            <a:prstGeom prst="rect">
              <a:avLst/>
            </a:prstGeom>
            <a:noFill/>
          </p:spPr>
          <p:txBody>
            <a:bodyPr wrap="square" rtlCol="0">
              <a:spAutoFit/>
            </a:bodyPr>
            <a:lstStyle/>
            <a:p>
              <a:r>
                <a:rPr lang="fr-FR" sz="825" dirty="0"/>
                <a:t>Conférence : </a:t>
              </a:r>
              <a:r>
                <a:rPr lang="fr-FR" sz="825" b="1" dirty="0" smtClean="0"/>
                <a:t>Réinventer la fin de vie des vêtements professionnels </a:t>
              </a:r>
              <a:r>
                <a:rPr lang="fr-FR" sz="825" dirty="0" smtClean="0"/>
                <a:t>- </a:t>
              </a:r>
              <a:r>
                <a:rPr lang="fr-FR" sz="825" dirty="0"/>
                <a:t>06 novembre 2018, 09:45 - 10:30, Espace conférence 3 </a:t>
              </a:r>
              <a:r>
                <a:rPr lang="fr-FR" sz="825" dirty="0" smtClean="0"/>
                <a:t>avec</a:t>
              </a:r>
              <a:br>
                <a:rPr lang="fr-FR" sz="825" dirty="0" smtClean="0"/>
              </a:br>
              <a:r>
                <a:rPr lang="fr-FR" sz="825" dirty="0" smtClean="0"/>
                <a:t>Mara </a:t>
              </a:r>
              <a:r>
                <a:rPr lang="fr-FR" sz="825" dirty="0"/>
                <a:t>POGGIO, Chargée de l’activité Développement Durable au CETI </a:t>
              </a:r>
              <a:r>
                <a:rPr lang="fr-FR" sz="825" dirty="0" smtClean="0"/>
                <a:t>Centre Européen des Textiles innovants et </a:t>
              </a:r>
              <a:r>
                <a:rPr lang="fr-FR" sz="825" dirty="0"/>
                <a:t>Nicolas </a:t>
              </a:r>
              <a:r>
                <a:rPr lang="fr-FR" sz="825" dirty="0" smtClean="0"/>
                <a:t>NOJAC, Chef </a:t>
              </a:r>
              <a:r>
                <a:rPr lang="fr-FR" sz="825" dirty="0"/>
                <a:t>de </a:t>
              </a:r>
              <a:r>
                <a:rPr lang="fr-FR" sz="825" dirty="0" smtClean="0"/>
                <a:t>projets Up </a:t>
              </a:r>
              <a:r>
                <a:rPr lang="fr-FR" sz="825" dirty="0" err="1"/>
                <a:t>Cycling</a:t>
              </a:r>
              <a:r>
                <a:rPr lang="fr-FR" sz="825" dirty="0"/>
                <a:t> </a:t>
              </a:r>
              <a:r>
                <a:rPr lang="fr-FR" sz="825" dirty="0" smtClean="0"/>
                <a:t>TDV Industries. </a:t>
              </a:r>
              <a:endParaRPr lang="fr-FR" sz="825" dirty="0"/>
            </a:p>
          </p:txBody>
        </p:sp>
      </p:grpSp>
    </p:spTree>
    <p:extLst>
      <p:ext uri="{BB962C8B-B14F-4D97-AF65-F5344CB8AC3E}">
        <p14:creationId xmlns:p14="http://schemas.microsoft.com/office/powerpoint/2010/main" val="1841751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354F854-B8A4-40C8-B800-C1243A14E8DE}" type="datetimeFigureOut">
              <a:rPr lang="fr-FR" smtClean="0"/>
              <a:pPr/>
              <a:t>16/05/2019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A5AE8BC-E514-465B-8DF8-25D81CFC2241}" type="slidenum">
              <a:rPr lang="fr-FR" smtClean="0"/>
              <a:pPr/>
              <a:t>‹N°›</a:t>
            </a:fld>
            <a:endParaRPr lang="fr-FR"/>
          </a:p>
        </p:txBody>
      </p:sp>
    </p:spTree>
    <p:extLst>
      <p:ext uri="{BB962C8B-B14F-4D97-AF65-F5344CB8AC3E}">
        <p14:creationId xmlns:p14="http://schemas.microsoft.com/office/powerpoint/2010/main" val="181454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smtClean="0"/>
              <a:t>Modifiez le style du titre</a:t>
            </a:r>
            <a:endParaRPr lang="fr-FR"/>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E354F854-B8A4-40C8-B800-C1243A14E8DE}" type="datetimeFigureOut">
              <a:rPr lang="fr-FR" smtClean="0"/>
              <a:pPr/>
              <a:t>16/05/2019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A5AE8BC-E514-465B-8DF8-25D81CFC2241}" type="slidenum">
              <a:rPr lang="fr-FR" smtClean="0"/>
              <a:pPr/>
              <a:t>‹N°›</a:t>
            </a:fld>
            <a:endParaRPr lang="fr-FR"/>
          </a:p>
        </p:txBody>
      </p:sp>
    </p:spTree>
    <p:extLst>
      <p:ext uri="{BB962C8B-B14F-4D97-AF65-F5344CB8AC3E}">
        <p14:creationId xmlns:p14="http://schemas.microsoft.com/office/powerpoint/2010/main" val="31017043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354F854-B8A4-40C8-B800-C1243A14E8DE}" type="datetimeFigureOut">
              <a:rPr lang="fr-FR" smtClean="0"/>
              <a:pPr/>
              <a:t>16/05/2019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A5AE8BC-E514-465B-8DF8-25D81CFC2241}" type="slidenum">
              <a:rPr lang="fr-FR" smtClean="0"/>
              <a:pPr/>
              <a:t>‹N°›</a:t>
            </a:fld>
            <a:endParaRPr lang="fr-FR"/>
          </a:p>
        </p:txBody>
      </p:sp>
    </p:spTree>
    <p:extLst>
      <p:ext uri="{BB962C8B-B14F-4D97-AF65-F5344CB8AC3E}">
        <p14:creationId xmlns:p14="http://schemas.microsoft.com/office/powerpoint/2010/main" val="35879749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E354F854-B8A4-40C8-B800-C1243A14E8DE}" type="datetimeFigureOut">
              <a:rPr lang="fr-FR" smtClean="0"/>
              <a:pPr/>
              <a:t>16/05/2019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A5AE8BC-E514-465B-8DF8-25D81CFC2241}" type="slidenum">
              <a:rPr lang="fr-FR" smtClean="0"/>
              <a:pPr/>
              <a:t>‹N°›</a:t>
            </a:fld>
            <a:endParaRPr lang="fr-FR"/>
          </a:p>
        </p:txBody>
      </p:sp>
    </p:spTree>
    <p:extLst>
      <p:ext uri="{BB962C8B-B14F-4D97-AF65-F5344CB8AC3E}">
        <p14:creationId xmlns:p14="http://schemas.microsoft.com/office/powerpoint/2010/main" val="24398633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E354F854-B8A4-40C8-B800-C1243A14E8DE}" type="datetimeFigureOut">
              <a:rPr lang="fr-FR" smtClean="0"/>
              <a:pPr/>
              <a:t>16/05/2019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A5AE8BC-E514-465B-8DF8-25D81CFC2241}" type="slidenum">
              <a:rPr lang="fr-FR" smtClean="0"/>
              <a:pPr/>
              <a:t>‹N°›</a:t>
            </a:fld>
            <a:endParaRPr lang="fr-FR"/>
          </a:p>
        </p:txBody>
      </p:sp>
    </p:spTree>
    <p:extLst>
      <p:ext uri="{BB962C8B-B14F-4D97-AF65-F5344CB8AC3E}">
        <p14:creationId xmlns:p14="http://schemas.microsoft.com/office/powerpoint/2010/main" val="22278694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354F854-B8A4-40C8-B800-C1243A14E8DE}" type="datetimeFigureOut">
              <a:rPr lang="fr-FR" smtClean="0"/>
              <a:pPr/>
              <a:t>16/05/2019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A5AE8BC-E514-465B-8DF8-25D81CFC2241}" type="slidenum">
              <a:rPr lang="fr-FR" smtClean="0"/>
              <a:pPr/>
              <a:t>‹N°›</a:t>
            </a:fld>
            <a:endParaRPr lang="fr-FR"/>
          </a:p>
        </p:txBody>
      </p:sp>
    </p:spTree>
    <p:extLst>
      <p:ext uri="{BB962C8B-B14F-4D97-AF65-F5344CB8AC3E}">
        <p14:creationId xmlns:p14="http://schemas.microsoft.com/office/powerpoint/2010/main" val="18551038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FR"/>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354F854-B8A4-40C8-B800-C1243A14E8DE}" type="datetimeFigureOut">
              <a:rPr lang="fr-FR" smtClean="0"/>
              <a:pPr/>
              <a:t>16/05/2019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A5AE8BC-E514-465B-8DF8-25D81CFC2241}" type="slidenum">
              <a:rPr lang="fr-FR" smtClean="0"/>
              <a:pPr/>
              <a:t>‹N°›</a:t>
            </a:fld>
            <a:endParaRPr lang="fr-FR"/>
          </a:p>
        </p:txBody>
      </p:sp>
    </p:spTree>
    <p:extLst>
      <p:ext uri="{BB962C8B-B14F-4D97-AF65-F5344CB8AC3E}">
        <p14:creationId xmlns:p14="http://schemas.microsoft.com/office/powerpoint/2010/main" val="2993761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13" Type="http://schemas.openxmlformats.org/officeDocument/2006/relationships/image" Target="../media/image12.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11.jpe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10.png"/><Relationship Id="rId5" Type="http://schemas.openxmlformats.org/officeDocument/2006/relationships/slideLayout" Target="../slideLayouts/slideLayout22.xml"/><Relationship Id="rId10" Type="http://schemas.openxmlformats.org/officeDocument/2006/relationships/image" Target="../media/image9.png"/><Relationship Id="rId4" Type="http://schemas.openxmlformats.org/officeDocument/2006/relationships/slideLayout" Target="../slideLayouts/slideLayout21.xml"/><Relationship Id="rId9"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1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theme" Target="../theme/theme6.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6" Type="http://schemas.openxmlformats.org/officeDocument/2006/relationships/theme" Target="../theme/theme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66280A-CA97-404F-A19D-86F05248E305}" type="datetimeFigureOut">
              <a:rPr lang="fr-FR" smtClean="0"/>
              <a:pPr/>
              <a:t>16/05/2019</a:t>
            </a:fld>
            <a:endParaRPr lang="fr-FR"/>
          </a:p>
        </p:txBody>
      </p:sp>
      <p:sp>
        <p:nvSpPr>
          <p:cNvPr id="5" name="Espace réservé du pied de page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95D7E5-C71C-4E5F-B8C1-439F2C3C3296}" type="slidenum">
              <a:rPr lang="fr-FR" smtClean="0"/>
              <a:pPr/>
              <a:t>‹N°›</a:t>
            </a:fld>
            <a:endParaRPr lang="fr-FR"/>
          </a:p>
        </p:txBody>
      </p:sp>
    </p:spTree>
    <p:extLst>
      <p:ext uri="{BB962C8B-B14F-4D97-AF65-F5344CB8AC3E}">
        <p14:creationId xmlns:p14="http://schemas.microsoft.com/office/powerpoint/2010/main" val="767882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16" r:id="rId12"/>
    <p:sldLayoutId id="2147483817" r:id="rId13"/>
    <p:sldLayoutId id="2147483832" r:id="rId14"/>
    <p:sldLayoutId id="2147483833" r:id="rId15"/>
    <p:sldLayoutId id="2147483834" r:id="rId16"/>
    <p:sldLayoutId id="2147483835"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905000" y="-100013"/>
            <a:ext cx="7202488"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fr-FR" smtClean="0"/>
              <a:t>Cliquez pour éditer le format du texte-titre</a:t>
            </a:r>
          </a:p>
        </p:txBody>
      </p:sp>
      <p:sp>
        <p:nvSpPr>
          <p:cNvPr id="1027" name="Rectangle 2"/>
          <p:cNvSpPr>
            <a:spLocks noGrp="1" noChangeArrowheads="1"/>
          </p:cNvSpPr>
          <p:nvPr>
            <p:ph type="body" idx="1"/>
          </p:nvPr>
        </p:nvSpPr>
        <p:spPr bwMode="auto">
          <a:xfrm>
            <a:off x="685800" y="1628775"/>
            <a:ext cx="7735888" cy="423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75024" rIns="90000" bIns="46800" numCol="1" anchor="t" anchorCtr="0" compatLnSpc="1">
            <a:prstTxWarp prst="textNoShape">
              <a:avLst/>
            </a:prstTxWarp>
          </a:bodyPr>
          <a:lstStyle/>
          <a:p>
            <a:pPr lvl="0"/>
            <a:r>
              <a:rPr lang="en-GB" altLang="fr-FR" smtClean="0"/>
              <a:t>Cliquez pour éditer le format du plan de texte</a:t>
            </a:r>
          </a:p>
          <a:p>
            <a:pPr lvl="1"/>
            <a:r>
              <a:rPr lang="en-GB" altLang="fr-FR" smtClean="0"/>
              <a:t>Second niveau de plan</a:t>
            </a:r>
          </a:p>
          <a:p>
            <a:pPr lvl="2"/>
            <a:r>
              <a:rPr lang="en-GB" altLang="fr-FR" smtClean="0"/>
              <a:t>Troisième niveau de plan</a:t>
            </a:r>
          </a:p>
          <a:p>
            <a:pPr lvl="3"/>
            <a:r>
              <a:rPr lang="en-GB" altLang="fr-FR" smtClean="0"/>
              <a:t>Quatrième niveau de plan</a:t>
            </a:r>
          </a:p>
          <a:p>
            <a:pPr lvl="4"/>
            <a:r>
              <a:rPr lang="en-GB" altLang="fr-FR" smtClean="0"/>
              <a:t>Cinquième niveau de plan</a:t>
            </a:r>
          </a:p>
          <a:p>
            <a:pPr lvl="4"/>
            <a:r>
              <a:rPr lang="en-GB" altLang="fr-FR" smtClean="0"/>
              <a:t>Sixième niveau de plan</a:t>
            </a:r>
          </a:p>
          <a:p>
            <a:pPr lvl="4"/>
            <a:r>
              <a:rPr lang="en-GB" altLang="fr-FR" smtClean="0"/>
              <a:t>Septième niveau de plan</a:t>
            </a:r>
          </a:p>
          <a:p>
            <a:pPr lvl="4"/>
            <a:r>
              <a:rPr lang="en-GB" altLang="fr-FR" smtClean="0"/>
              <a:t>Huitième niveau de plan</a:t>
            </a:r>
          </a:p>
          <a:p>
            <a:pPr lvl="4"/>
            <a:r>
              <a:rPr lang="en-GB" altLang="fr-FR" smtClean="0"/>
              <a:t>Neuvième niveau de plan</a:t>
            </a:r>
          </a:p>
        </p:txBody>
      </p:sp>
      <p:sp>
        <p:nvSpPr>
          <p:cNvPr id="2" name="Rectangle 4"/>
          <p:cNvSpPr>
            <a:spLocks noGrp="1" noChangeArrowheads="1"/>
          </p:cNvSpPr>
          <p:nvPr>
            <p:ph type="ftr"/>
          </p:nvPr>
        </p:nvSpPr>
        <p:spPr bwMode="auto">
          <a:xfrm>
            <a:off x="684213" y="6248400"/>
            <a:ext cx="6983412" cy="5191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ctr" eaLnBrk="1" fontAlgn="auto" hangingPunct="1">
              <a:lnSpc>
                <a:spcPct val="93000"/>
              </a:lnSpc>
              <a:spcBef>
                <a:spcPts val="0"/>
              </a:spcBef>
              <a:spcAft>
                <a:spcPts val="0"/>
              </a:spcAft>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808080"/>
                </a:solidFill>
                <a:latin typeface="+mn-lt"/>
                <a:ea typeface="+mn-ea"/>
                <a:cs typeface="Lucida Sans Unicode" pitchFamily="32" charset="0"/>
              </a:defRPr>
            </a:lvl1pPr>
          </a:lstStyle>
          <a:p>
            <a:pPr>
              <a:defRPr/>
            </a:pPr>
            <a:endParaRPr lang="fr-FR"/>
          </a:p>
        </p:txBody>
      </p:sp>
      <p:sp>
        <p:nvSpPr>
          <p:cNvPr id="1029" name="Rectangle 5"/>
          <p:cNvSpPr>
            <a:spLocks noGrp="1" noChangeArrowheads="1"/>
          </p:cNvSpPr>
          <p:nvPr>
            <p:ph type="sldNum"/>
          </p:nvPr>
        </p:nvSpPr>
        <p:spPr bwMode="auto">
          <a:xfrm>
            <a:off x="7812088" y="6248400"/>
            <a:ext cx="609600" cy="42068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lnSpc>
                <a:spcPct val="95000"/>
              </a:lnSpc>
              <a:buClr>
                <a:srgbClr val="000000"/>
              </a:buClr>
              <a:buSzPct val="100000"/>
              <a:buFont typeface="Times New Roman" pitchFamily="18" charset="0"/>
              <a:buNone/>
              <a:defRPr sz="1400">
                <a:solidFill>
                  <a:srgbClr val="808080"/>
                </a:solidFill>
                <a:latin typeface="Times New Roman" pitchFamily="18" charset="0"/>
                <a:ea typeface="Lucida Sans Unicode" pitchFamily="34" charset="0"/>
              </a:defRPr>
            </a:lvl1pPr>
          </a:lstStyle>
          <a:p>
            <a:pPr fontAlgn="base">
              <a:spcBef>
                <a:spcPct val="0"/>
              </a:spcBef>
              <a:spcAft>
                <a:spcPct val="0"/>
              </a:spcAft>
              <a:defRPr/>
            </a:pPr>
            <a:fld id="{F84D2767-4DAD-4AAB-AD98-23105FE8E381}" type="slidenum">
              <a:rPr lang="fr-FR" altLang="fr-FR"/>
              <a:pPr fontAlgn="base">
                <a:spcBef>
                  <a:spcPct val="0"/>
                </a:spcBef>
                <a:spcAft>
                  <a:spcPct val="0"/>
                </a:spcAft>
                <a:defRPr/>
              </a:pPr>
              <a:t>‹N°›</a:t>
            </a:fld>
            <a:endParaRPr lang="fr-FR" altLang="fr-FR"/>
          </a:p>
        </p:txBody>
      </p:sp>
      <p:sp>
        <p:nvSpPr>
          <p:cNvPr id="1030" name="Line 8"/>
          <p:cNvSpPr>
            <a:spLocks noChangeShapeType="1"/>
          </p:cNvSpPr>
          <p:nvPr userDrawn="1"/>
        </p:nvSpPr>
        <p:spPr bwMode="auto">
          <a:xfrm>
            <a:off x="457200" y="6172200"/>
            <a:ext cx="8229600"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fr-FR" sz="1600">
              <a:solidFill>
                <a:prstClr val="black"/>
              </a:solidFill>
            </a:endParaRPr>
          </a:p>
        </p:txBody>
      </p:sp>
      <p:pic>
        <p:nvPicPr>
          <p:cNvPr id="1031" name="Image 10"/>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8810625" y="9525"/>
            <a:ext cx="333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Image 5"/>
          <p:cNvPicPr>
            <a:picLocks noChangeAspect="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107950" y="5876925"/>
            <a:ext cx="21082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Image 6"/>
          <p:cNvPicPr>
            <a:picLocks noChangeAspect="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1989138" y="5875338"/>
            <a:ext cx="2108200"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09321734-7bda-43cd-9986-274a98f3c9f8" descr="7812C7E1-DFCC-4BD7-BBE4-B8B0F88C8624"/>
          <p:cNvPicPr>
            <a:picLocks noChangeAspect="1" noChangeArrowheads="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4092575" y="5875338"/>
            <a:ext cx="21082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Image 9"/>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6588125" y="5922963"/>
            <a:ext cx="1920875"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770030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Lst>
  <p:timing>
    <p:tnLst>
      <p:par>
        <p:cTn id="1" dur="indefinite" restart="never" nodeType="tmRoot"/>
      </p:par>
    </p:tnLst>
  </p:timing>
  <p:hf hdr="0" ftr="0" dt="0"/>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chemeClr val="tx1"/>
          </a:solidFill>
          <a:latin typeface="Calibri" pitchFamily="34" charset="0"/>
          <a:ea typeface="Lucida Sans Unicode" pitchFamily="34" charset="0"/>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chemeClr val="tx1"/>
          </a:solidFill>
          <a:effectLst>
            <a:outerShdw blurRad="38100" dist="38100" dir="2700000" algn="tl">
              <a:srgbClr val="C0C0C0"/>
            </a:outerShdw>
          </a:effectLst>
          <a:latin typeface="Calibri" pitchFamily="34" charset="0"/>
          <a:ea typeface="Lucida Sans Unicode" pitchFamily="34" charset="0"/>
          <a:cs typeface="Lucida Sans Unicode" pitchFamily="32"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chemeClr val="tx1"/>
          </a:solidFill>
          <a:effectLst>
            <a:outerShdw blurRad="38100" dist="38100" dir="2700000" algn="tl">
              <a:srgbClr val="C0C0C0"/>
            </a:outerShdw>
          </a:effectLst>
          <a:latin typeface="Calibri" pitchFamily="34" charset="0"/>
          <a:ea typeface="Lucida Sans Unicode" pitchFamily="34" charset="0"/>
          <a:cs typeface="Lucida Sans Unicode" pitchFamily="32"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chemeClr val="tx1"/>
          </a:solidFill>
          <a:effectLst>
            <a:outerShdw blurRad="38100" dist="38100" dir="2700000" algn="tl">
              <a:srgbClr val="C0C0C0"/>
            </a:outerShdw>
          </a:effectLst>
          <a:latin typeface="Calibri" pitchFamily="34" charset="0"/>
          <a:ea typeface="Lucida Sans Unicode" pitchFamily="34" charset="0"/>
          <a:cs typeface="Lucida Sans Unicode" pitchFamily="32"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chemeClr val="tx1"/>
          </a:solidFill>
          <a:effectLst>
            <a:outerShdw blurRad="38100" dist="38100" dir="2700000" algn="tl">
              <a:srgbClr val="C0C0C0"/>
            </a:outerShdw>
          </a:effectLst>
          <a:latin typeface="Calibri" pitchFamily="34" charset="0"/>
          <a:ea typeface="Lucida Sans Unicode" pitchFamily="34" charset="0"/>
          <a:cs typeface="Lucida Sans Unicode" pitchFamily="32" charset="0"/>
        </a:defRPr>
      </a:lvl5pPr>
      <a:lvl6pPr marL="2514600" indent="-228600" algn="ctr" defTabSz="449263" rtl="0" fontAlgn="base">
        <a:lnSpc>
          <a:spcPct val="93000"/>
        </a:lnSpc>
        <a:spcBef>
          <a:spcPct val="0"/>
        </a:spcBef>
        <a:spcAft>
          <a:spcPct val="0"/>
        </a:spcAft>
        <a:buClr>
          <a:srgbClr val="000000"/>
        </a:buClr>
        <a:buSzPct val="100000"/>
        <a:buFont typeface="Times New Roman" pitchFamily="16" charset="0"/>
        <a:defRPr sz="4200">
          <a:solidFill>
            <a:srgbClr val="008000"/>
          </a:solidFill>
          <a:effectLst>
            <a:outerShdw blurRad="38100" dist="38100" dir="2700000" algn="tl">
              <a:srgbClr val="C0C0C0"/>
            </a:outerShdw>
          </a:effectLst>
          <a:latin typeface="Arial" charset="0"/>
          <a:cs typeface="Lucida Sans Unicode" pitchFamily="32" charset="0"/>
        </a:defRPr>
      </a:lvl6pPr>
      <a:lvl7pPr marL="2971800" indent="-228600" algn="ctr" defTabSz="449263" rtl="0" fontAlgn="base">
        <a:lnSpc>
          <a:spcPct val="93000"/>
        </a:lnSpc>
        <a:spcBef>
          <a:spcPct val="0"/>
        </a:spcBef>
        <a:spcAft>
          <a:spcPct val="0"/>
        </a:spcAft>
        <a:buClr>
          <a:srgbClr val="000000"/>
        </a:buClr>
        <a:buSzPct val="100000"/>
        <a:buFont typeface="Times New Roman" pitchFamily="16" charset="0"/>
        <a:defRPr sz="4200">
          <a:solidFill>
            <a:srgbClr val="008000"/>
          </a:solidFill>
          <a:effectLst>
            <a:outerShdw blurRad="38100" dist="38100" dir="2700000" algn="tl">
              <a:srgbClr val="C0C0C0"/>
            </a:outerShdw>
          </a:effectLst>
          <a:latin typeface="Arial" charset="0"/>
          <a:cs typeface="Lucida Sans Unicode" pitchFamily="32" charset="0"/>
        </a:defRPr>
      </a:lvl7pPr>
      <a:lvl8pPr marL="3429000" indent="-228600" algn="ctr" defTabSz="449263" rtl="0" fontAlgn="base">
        <a:lnSpc>
          <a:spcPct val="93000"/>
        </a:lnSpc>
        <a:spcBef>
          <a:spcPct val="0"/>
        </a:spcBef>
        <a:spcAft>
          <a:spcPct val="0"/>
        </a:spcAft>
        <a:buClr>
          <a:srgbClr val="000000"/>
        </a:buClr>
        <a:buSzPct val="100000"/>
        <a:buFont typeface="Times New Roman" pitchFamily="16" charset="0"/>
        <a:defRPr sz="4200">
          <a:solidFill>
            <a:srgbClr val="008000"/>
          </a:solidFill>
          <a:effectLst>
            <a:outerShdw blurRad="38100" dist="38100" dir="2700000" algn="tl">
              <a:srgbClr val="C0C0C0"/>
            </a:outerShdw>
          </a:effectLst>
          <a:latin typeface="Arial" charset="0"/>
          <a:cs typeface="Lucida Sans Unicode" pitchFamily="32" charset="0"/>
        </a:defRPr>
      </a:lvl8pPr>
      <a:lvl9pPr marL="3886200" indent="-228600" algn="ctr" defTabSz="449263" rtl="0" fontAlgn="base">
        <a:lnSpc>
          <a:spcPct val="93000"/>
        </a:lnSpc>
        <a:spcBef>
          <a:spcPct val="0"/>
        </a:spcBef>
        <a:spcAft>
          <a:spcPct val="0"/>
        </a:spcAft>
        <a:buClr>
          <a:srgbClr val="000000"/>
        </a:buClr>
        <a:buSzPct val="100000"/>
        <a:buFont typeface="Times New Roman" pitchFamily="16" charset="0"/>
        <a:defRPr sz="4200">
          <a:solidFill>
            <a:srgbClr val="008000"/>
          </a:solidFill>
          <a:effectLst>
            <a:outerShdw blurRad="38100" dist="38100" dir="2700000" algn="tl">
              <a:srgbClr val="C0C0C0"/>
            </a:outerShdw>
          </a:effectLst>
          <a:latin typeface="Arial" charset="0"/>
          <a:cs typeface="Lucida Sans Unicode" pitchFamily="32" charset="0"/>
        </a:defRPr>
      </a:lvl9pPr>
    </p:titleStyle>
    <p:bodyStyle>
      <a:lvl1pPr marL="342900" indent="-342900" algn="l" defTabSz="449263" rtl="0" eaLnBrk="0" fontAlgn="base" hangingPunct="0">
        <a:lnSpc>
          <a:spcPct val="93000"/>
        </a:lnSpc>
        <a:spcBef>
          <a:spcPts val="800"/>
        </a:spcBef>
        <a:spcAft>
          <a:spcPct val="0"/>
        </a:spcAft>
        <a:buClr>
          <a:srgbClr val="FF9900"/>
        </a:buClr>
        <a:buSzPct val="100000"/>
        <a:buFont typeface="Wingdings" pitchFamily="2" charset="2"/>
        <a:buChar char="Ø"/>
        <a:defRPr sz="2800">
          <a:solidFill>
            <a:schemeClr val="tx1"/>
          </a:solidFill>
          <a:latin typeface="+mn-lt"/>
          <a:ea typeface="Lucida Sans Unicode" pitchFamily="34" charset="0"/>
          <a:cs typeface="+mn-cs"/>
        </a:defRPr>
      </a:lvl1pPr>
      <a:lvl2pPr marL="742950" indent="-285750" algn="l" defTabSz="449263" rtl="0" eaLnBrk="0" fontAlgn="base" hangingPunct="0">
        <a:lnSpc>
          <a:spcPct val="93000"/>
        </a:lnSpc>
        <a:spcBef>
          <a:spcPts val="700"/>
        </a:spcBef>
        <a:spcAft>
          <a:spcPct val="0"/>
        </a:spcAft>
        <a:buClr>
          <a:srgbClr val="FF9900"/>
        </a:buClr>
        <a:buSzPct val="100000"/>
        <a:buFont typeface="Arial" charset="0"/>
        <a:buChar char="•"/>
        <a:defRPr sz="2800">
          <a:solidFill>
            <a:schemeClr val="tx1"/>
          </a:solidFill>
          <a:latin typeface="+mn-lt"/>
          <a:ea typeface="Lucida Sans Unicode" pitchFamily="34" charset="0"/>
          <a:cs typeface="+mn-cs"/>
        </a:defRPr>
      </a:lvl2pPr>
      <a:lvl3pPr marL="1143000" indent="-228600" algn="l" defTabSz="449263" rtl="0" eaLnBrk="0" fontAlgn="base" hangingPunct="0">
        <a:lnSpc>
          <a:spcPct val="93000"/>
        </a:lnSpc>
        <a:spcBef>
          <a:spcPts val="600"/>
        </a:spcBef>
        <a:spcAft>
          <a:spcPct val="0"/>
        </a:spcAft>
        <a:buClr>
          <a:srgbClr val="FF9900"/>
        </a:buClr>
        <a:buSzPct val="100000"/>
        <a:buFont typeface="Wingdings" pitchFamily="2" charset="2"/>
        <a:buChar char="§"/>
        <a:defRPr sz="2400">
          <a:solidFill>
            <a:schemeClr val="tx1"/>
          </a:solidFill>
          <a:latin typeface="+mn-lt"/>
          <a:ea typeface="Lucida Sans Unicode" pitchFamily="34" charset="0"/>
          <a:cs typeface="+mn-cs"/>
        </a:defRPr>
      </a:lvl3pPr>
      <a:lvl4pPr marL="1600200" indent="-228600" algn="l" defTabSz="449263" rtl="0" eaLnBrk="0" fontAlgn="base" hangingPunct="0">
        <a:lnSpc>
          <a:spcPct val="93000"/>
        </a:lnSpc>
        <a:spcBef>
          <a:spcPts val="500"/>
        </a:spcBef>
        <a:spcAft>
          <a:spcPct val="0"/>
        </a:spcAft>
        <a:buClr>
          <a:srgbClr val="000000"/>
        </a:buClr>
        <a:buSzPct val="100000"/>
        <a:buFont typeface="Times New Roman" pitchFamily="18" charset="0"/>
        <a:buChar char="–"/>
        <a:defRPr sz="2000">
          <a:solidFill>
            <a:schemeClr val="tx1"/>
          </a:solidFill>
          <a:latin typeface="+mn-lt"/>
          <a:ea typeface="Lucida Sans Unicode" pitchFamily="34" charset="0"/>
          <a:cs typeface="+mn-cs"/>
        </a:defRPr>
      </a:lvl4pPr>
      <a:lvl5pPr marL="2057400" indent="-228600" algn="l" defTabSz="449263" rtl="0" eaLnBrk="0" fontAlgn="base" hangingPunct="0">
        <a:lnSpc>
          <a:spcPct val="93000"/>
        </a:lnSpc>
        <a:spcBef>
          <a:spcPts val="500"/>
        </a:spcBef>
        <a:spcAft>
          <a:spcPct val="0"/>
        </a:spcAft>
        <a:buClr>
          <a:srgbClr val="000000"/>
        </a:buClr>
        <a:buSzPct val="100000"/>
        <a:buFont typeface="Times New Roman" pitchFamily="18" charset="0"/>
        <a:buChar char="»"/>
        <a:defRPr sz="2000">
          <a:solidFill>
            <a:schemeClr val="tx1"/>
          </a:solidFill>
          <a:latin typeface="+mn-lt"/>
          <a:ea typeface="Lucida Sans Unicode" pitchFamily="34" charset="0"/>
          <a:cs typeface="+mn-cs"/>
        </a:defRPr>
      </a:lvl5pPr>
      <a:lvl6pPr marL="2514600" indent="-228600" algn="l" defTabSz="449263" rtl="0" fontAlgn="base">
        <a:lnSpc>
          <a:spcPct val="93000"/>
        </a:lnSpc>
        <a:spcBef>
          <a:spcPts val="500"/>
        </a:spcBef>
        <a:spcAft>
          <a:spcPct val="0"/>
        </a:spcAft>
        <a:buClr>
          <a:srgbClr val="000000"/>
        </a:buClr>
        <a:buSzPct val="100000"/>
        <a:buFont typeface="Times New Roman" pitchFamily="16" charset="0"/>
        <a:defRPr sz="2000">
          <a:solidFill>
            <a:srgbClr val="008000"/>
          </a:solidFill>
          <a:latin typeface="+mn-lt"/>
          <a:cs typeface="+mn-cs"/>
        </a:defRPr>
      </a:lvl6pPr>
      <a:lvl7pPr marL="2971800" indent="-228600" algn="l" defTabSz="449263" rtl="0" fontAlgn="base">
        <a:lnSpc>
          <a:spcPct val="93000"/>
        </a:lnSpc>
        <a:spcBef>
          <a:spcPts val="500"/>
        </a:spcBef>
        <a:spcAft>
          <a:spcPct val="0"/>
        </a:spcAft>
        <a:buClr>
          <a:srgbClr val="000000"/>
        </a:buClr>
        <a:buSzPct val="100000"/>
        <a:buFont typeface="Times New Roman" pitchFamily="16" charset="0"/>
        <a:defRPr sz="2000">
          <a:solidFill>
            <a:srgbClr val="008000"/>
          </a:solidFill>
          <a:latin typeface="+mn-lt"/>
          <a:cs typeface="+mn-cs"/>
        </a:defRPr>
      </a:lvl7pPr>
      <a:lvl8pPr marL="3429000" indent="-228600" algn="l" defTabSz="449263" rtl="0" fontAlgn="base">
        <a:lnSpc>
          <a:spcPct val="93000"/>
        </a:lnSpc>
        <a:spcBef>
          <a:spcPts val="500"/>
        </a:spcBef>
        <a:spcAft>
          <a:spcPct val="0"/>
        </a:spcAft>
        <a:buClr>
          <a:srgbClr val="000000"/>
        </a:buClr>
        <a:buSzPct val="100000"/>
        <a:buFont typeface="Times New Roman" pitchFamily="16" charset="0"/>
        <a:defRPr sz="2000">
          <a:solidFill>
            <a:srgbClr val="008000"/>
          </a:solidFill>
          <a:latin typeface="+mn-lt"/>
          <a:cs typeface="+mn-cs"/>
        </a:defRPr>
      </a:lvl8pPr>
      <a:lvl9pPr marL="3886200" indent="-228600" algn="l" defTabSz="449263" rtl="0" fontAlgn="base">
        <a:lnSpc>
          <a:spcPct val="93000"/>
        </a:lnSpc>
        <a:spcBef>
          <a:spcPts val="500"/>
        </a:spcBef>
        <a:spcAft>
          <a:spcPct val="0"/>
        </a:spcAft>
        <a:buClr>
          <a:srgbClr val="000000"/>
        </a:buClr>
        <a:buSzPct val="100000"/>
        <a:buFont typeface="Times New Roman" pitchFamily="16" charset="0"/>
        <a:defRPr sz="2000">
          <a:solidFill>
            <a:srgbClr val="008000"/>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Rectangle 1"/>
          <p:cNvSpPr>
            <a:spLocks noGrp="1" noChangeArrowheads="1"/>
          </p:cNvSpPr>
          <p:nvPr>
            <p:ph type="title"/>
          </p:nvPr>
        </p:nvSpPr>
        <p:spPr bwMode="auto">
          <a:xfrm>
            <a:off x="381003" y="116632"/>
            <a:ext cx="8228013" cy="555277"/>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en-GB" dirty="0" err="1"/>
              <a:t>Cliquez</a:t>
            </a:r>
            <a:r>
              <a:rPr lang="en-GB" dirty="0"/>
              <a:t> pour </a:t>
            </a:r>
            <a:r>
              <a:rPr lang="en-GB" dirty="0" err="1"/>
              <a:t>éditer</a:t>
            </a:r>
            <a:r>
              <a:rPr lang="en-GB" dirty="0"/>
              <a:t> le format du </a:t>
            </a:r>
            <a:r>
              <a:rPr lang="en-GB" dirty="0" err="1"/>
              <a:t>texte</a:t>
            </a:r>
            <a:r>
              <a:rPr lang="en-GB" dirty="0"/>
              <a:t>-titre</a:t>
            </a:r>
          </a:p>
        </p:txBody>
      </p:sp>
      <p:sp>
        <p:nvSpPr>
          <p:cNvPr id="1029" name="Rectangle 2"/>
          <p:cNvSpPr>
            <a:spLocks noGrp="1" noChangeArrowheads="1"/>
          </p:cNvSpPr>
          <p:nvPr>
            <p:ph type="body" idx="1"/>
          </p:nvPr>
        </p:nvSpPr>
        <p:spPr bwMode="auto">
          <a:xfrm>
            <a:off x="392113" y="908720"/>
            <a:ext cx="8228012" cy="5472608"/>
          </a:xfrm>
          <a:prstGeom prst="rect">
            <a:avLst/>
          </a:prstGeom>
          <a:noFill/>
          <a:ln w="9525">
            <a:noFill/>
            <a:round/>
            <a:headEnd/>
            <a:tailEnd/>
          </a:ln>
        </p:spPr>
        <p:txBody>
          <a:bodyPr vert="horz" wrap="square" lIns="0" tIns="0" rIns="0" bIns="0" numCol="1" anchor="t" anchorCtr="0" compatLnSpc="1">
            <a:prstTxWarp prst="textNoShape">
              <a:avLst/>
            </a:prstTxWarp>
            <a:normAutofit/>
          </a:bodyPr>
          <a:lstStyle/>
          <a:p>
            <a:pPr lvl="0"/>
            <a:r>
              <a:rPr lang="en-GB" dirty="0" err="1"/>
              <a:t>Cliquez</a:t>
            </a:r>
            <a:r>
              <a:rPr lang="en-GB" dirty="0"/>
              <a:t> pour </a:t>
            </a:r>
            <a:r>
              <a:rPr lang="en-GB" dirty="0" err="1"/>
              <a:t>éditer</a:t>
            </a:r>
            <a:r>
              <a:rPr lang="en-GB" dirty="0"/>
              <a:t> le format du plan de </a:t>
            </a:r>
            <a:r>
              <a:rPr lang="en-GB" dirty="0" err="1"/>
              <a:t>texte</a:t>
            </a:r>
            <a:endParaRPr lang="en-GB" dirty="0"/>
          </a:p>
          <a:p>
            <a:pPr lvl="1"/>
            <a:r>
              <a:rPr lang="en-GB" dirty="0"/>
              <a:t>Premier </a:t>
            </a:r>
            <a:r>
              <a:rPr lang="en-GB" dirty="0" err="1"/>
              <a:t>niveau</a:t>
            </a:r>
            <a:endParaRPr lang="en-GB" dirty="0"/>
          </a:p>
          <a:p>
            <a:pPr lvl="2"/>
            <a:r>
              <a:rPr lang="en-GB" dirty="0" err="1"/>
              <a:t>Deuxième</a:t>
            </a:r>
            <a:r>
              <a:rPr lang="en-GB" dirty="0"/>
              <a:t> </a:t>
            </a:r>
            <a:r>
              <a:rPr lang="en-GB" dirty="0" err="1"/>
              <a:t>niveau</a:t>
            </a:r>
            <a:endParaRPr lang="en-GB" dirty="0"/>
          </a:p>
          <a:p>
            <a:pPr lvl="3"/>
            <a:r>
              <a:rPr lang="en-GB" dirty="0" err="1"/>
              <a:t>Troisième</a:t>
            </a:r>
            <a:r>
              <a:rPr lang="en-GB" dirty="0"/>
              <a:t> </a:t>
            </a:r>
            <a:r>
              <a:rPr lang="en-GB" dirty="0" err="1"/>
              <a:t>niveau</a:t>
            </a:r>
            <a:endParaRPr lang="en-GB" dirty="0"/>
          </a:p>
          <a:p>
            <a:pPr lvl="4"/>
            <a:r>
              <a:rPr lang="en-GB" dirty="0" err="1"/>
              <a:t>Quatrième</a:t>
            </a:r>
            <a:r>
              <a:rPr lang="en-GB" dirty="0"/>
              <a:t> </a:t>
            </a:r>
            <a:r>
              <a:rPr lang="en-GB" dirty="0" err="1"/>
              <a:t>niveau</a:t>
            </a:r>
            <a:endParaRPr lang="en-GB" dirty="0"/>
          </a:p>
        </p:txBody>
      </p:sp>
      <p:sp>
        <p:nvSpPr>
          <p:cNvPr id="11" name="Rectangle 12"/>
          <p:cNvSpPr>
            <a:spLocks noChangeArrowheads="1"/>
          </p:cNvSpPr>
          <p:nvPr userDrawn="1"/>
        </p:nvSpPr>
        <p:spPr bwMode="auto">
          <a:xfrm>
            <a:off x="381001" y="6508576"/>
            <a:ext cx="4343400" cy="304800"/>
          </a:xfrm>
          <a:prstGeom prst="rect">
            <a:avLst/>
          </a:prstGeom>
          <a:noFill/>
          <a:ln w="9525">
            <a:noFill/>
            <a:round/>
            <a:headEnd/>
            <a:tailEnd/>
          </a:ln>
          <a:effectLst/>
        </p:spPr>
        <p:txBody>
          <a:bodyPr lIns="0" tIns="0" rIns="0" bIns="0" anchor="b"/>
          <a:lstStyle/>
          <a:p>
            <a:pPr defTabSz="455557" fontAlgn="base">
              <a:spcBef>
                <a:spcPct val="0"/>
              </a:spcBef>
              <a:spcAft>
                <a:spcPct val="0"/>
              </a:spcAft>
              <a:tabLst>
                <a:tab pos="656433" algn="l"/>
                <a:tab pos="1312863" algn="l"/>
                <a:tab pos="1969298" algn="l"/>
                <a:tab pos="2625731" algn="l"/>
              </a:tabLst>
              <a:defRPr/>
            </a:pPr>
            <a:r>
              <a:rPr lang="fr-FR" sz="1400" dirty="0">
                <a:solidFill>
                  <a:srgbClr val="2E969E"/>
                </a:solidFill>
                <a:latin typeface="Century Gothic" charset="0"/>
                <a:ea typeface="Century Gothic" charset="0"/>
                <a:cs typeface="Century Gothic" charset="0"/>
              </a:rPr>
              <a:t>Création de valeur- </a:t>
            </a:r>
            <a:r>
              <a:rPr lang="en-GB" sz="1050" dirty="0">
                <a:solidFill>
                  <a:srgbClr val="4D4D4D">
                    <a:tint val="75000"/>
                  </a:srgbClr>
                </a:solidFill>
                <a:latin typeface="Century Gothic" charset="0"/>
                <a:ea typeface="Century Gothic" charset="0"/>
                <a:cs typeface="Century Gothic" charset="0"/>
              </a:rPr>
              <a:t>Avril 2018</a:t>
            </a:r>
          </a:p>
        </p:txBody>
      </p:sp>
      <p:pic>
        <p:nvPicPr>
          <p:cNvPr id="8" name="Image 7" descr="logoC.jpg"/>
          <p:cNvPicPr>
            <a:picLocks noChangeAspect="1"/>
          </p:cNvPicPr>
          <p:nvPr userDrawn="1"/>
        </p:nvPicPr>
        <p:blipFill>
          <a:blip r:embed="rId9" cstate="print">
            <a:extLst>
              <a:ext uri="{28A0092B-C50C-407E-A947-70E740481C1C}">
                <a14:useLocalDpi xmlns:a14="http://schemas.microsoft.com/office/drawing/2010/main"/>
              </a:ext>
            </a:extLst>
          </a:blip>
          <a:srcRect/>
          <a:stretch>
            <a:fillRect/>
          </a:stretch>
        </p:blipFill>
        <p:spPr>
          <a:xfrm>
            <a:off x="3923928" y="6567975"/>
            <a:ext cx="292837" cy="233836"/>
          </a:xfrm>
          <a:prstGeom prst="rect">
            <a:avLst/>
          </a:prstGeom>
        </p:spPr>
      </p:pic>
      <p:sp>
        <p:nvSpPr>
          <p:cNvPr id="12" name="Freeform 30"/>
          <p:cNvSpPr>
            <a:spLocks/>
          </p:cNvSpPr>
          <p:nvPr userDrawn="1"/>
        </p:nvSpPr>
        <p:spPr bwMode="auto">
          <a:xfrm>
            <a:off x="0" y="6508577"/>
            <a:ext cx="9144000" cy="86852"/>
          </a:xfrm>
          <a:custGeom>
            <a:avLst/>
            <a:gdLst/>
            <a:ahLst/>
            <a:cxnLst>
              <a:cxn ang="0">
                <a:pos x="0" y="190"/>
              </a:cxn>
              <a:cxn ang="0">
                <a:pos x="171" y="192"/>
              </a:cxn>
              <a:cxn ang="0">
                <a:pos x="258" y="190"/>
              </a:cxn>
              <a:cxn ang="0">
                <a:pos x="777" y="169"/>
              </a:cxn>
              <a:cxn ang="0">
                <a:pos x="1031" y="156"/>
              </a:cxn>
              <a:cxn ang="0">
                <a:pos x="1296" y="144"/>
              </a:cxn>
              <a:cxn ang="0">
                <a:pos x="1758" y="136"/>
              </a:cxn>
              <a:cxn ang="0">
                <a:pos x="1916" y="133"/>
              </a:cxn>
              <a:cxn ang="0">
                <a:pos x="1937" y="133"/>
              </a:cxn>
              <a:cxn ang="0">
                <a:pos x="2027" y="140"/>
              </a:cxn>
              <a:cxn ang="0">
                <a:pos x="2139" y="156"/>
              </a:cxn>
              <a:cxn ang="0">
                <a:pos x="2202" y="159"/>
              </a:cxn>
              <a:cxn ang="0">
                <a:pos x="2227" y="159"/>
              </a:cxn>
              <a:cxn ang="0">
                <a:pos x="2414" y="152"/>
              </a:cxn>
              <a:cxn ang="0">
                <a:pos x="2552" y="146"/>
              </a:cxn>
              <a:cxn ang="0">
                <a:pos x="2828" y="125"/>
              </a:cxn>
              <a:cxn ang="0">
                <a:pos x="2966" y="109"/>
              </a:cxn>
              <a:cxn ang="0">
                <a:pos x="3110" y="92"/>
              </a:cxn>
              <a:cxn ang="0">
                <a:pos x="3326" y="69"/>
              </a:cxn>
              <a:cxn ang="0">
                <a:pos x="3468" y="48"/>
              </a:cxn>
              <a:cxn ang="0">
                <a:pos x="3539" y="36"/>
              </a:cxn>
              <a:cxn ang="0">
                <a:pos x="3610" y="27"/>
              </a:cxn>
              <a:cxn ang="0">
                <a:pos x="3684" y="25"/>
              </a:cxn>
              <a:cxn ang="0">
                <a:pos x="3832" y="33"/>
              </a:cxn>
              <a:cxn ang="0">
                <a:pos x="3878" y="35"/>
              </a:cxn>
              <a:cxn ang="0">
                <a:pos x="4022" y="33"/>
              </a:cxn>
              <a:cxn ang="0">
                <a:pos x="4212" y="29"/>
              </a:cxn>
              <a:cxn ang="0">
                <a:pos x="4368" y="27"/>
              </a:cxn>
              <a:cxn ang="0">
                <a:pos x="4680" y="17"/>
              </a:cxn>
              <a:cxn ang="0">
                <a:pos x="4836" y="6"/>
              </a:cxn>
              <a:cxn ang="0">
                <a:pos x="4922" y="2"/>
              </a:cxn>
              <a:cxn ang="0">
                <a:pos x="5015" y="2"/>
              </a:cxn>
              <a:cxn ang="0">
                <a:pos x="5107" y="10"/>
              </a:cxn>
              <a:cxn ang="0">
                <a:pos x="5192" y="25"/>
              </a:cxn>
              <a:cxn ang="0">
                <a:pos x="5230" y="35"/>
              </a:cxn>
              <a:cxn ang="0">
                <a:pos x="5307" y="46"/>
              </a:cxn>
              <a:cxn ang="0">
                <a:pos x="5384" y="52"/>
              </a:cxn>
              <a:cxn ang="0">
                <a:pos x="5503" y="52"/>
              </a:cxn>
              <a:cxn ang="0">
                <a:pos x="5740" y="46"/>
              </a:cxn>
              <a:cxn ang="0">
                <a:pos x="5817" y="48"/>
              </a:cxn>
              <a:cxn ang="0">
                <a:pos x="5953" y="52"/>
              </a:cxn>
              <a:cxn ang="0">
                <a:pos x="6090" y="52"/>
              </a:cxn>
              <a:cxn ang="0">
                <a:pos x="6153" y="56"/>
              </a:cxn>
              <a:cxn ang="0">
                <a:pos x="6276" y="71"/>
              </a:cxn>
              <a:cxn ang="0">
                <a:pos x="6340" y="75"/>
              </a:cxn>
              <a:cxn ang="0">
                <a:pos x="6392" y="79"/>
              </a:cxn>
              <a:cxn ang="0">
                <a:pos x="6573" y="98"/>
              </a:cxn>
              <a:cxn ang="0">
                <a:pos x="6730" y="117"/>
              </a:cxn>
              <a:cxn ang="0">
                <a:pos x="6767" y="121"/>
              </a:cxn>
              <a:cxn ang="0">
                <a:pos x="6861" y="121"/>
              </a:cxn>
              <a:cxn ang="0">
                <a:pos x="7146" y="109"/>
              </a:cxn>
              <a:cxn ang="0">
                <a:pos x="7259" y="106"/>
              </a:cxn>
              <a:cxn ang="0">
                <a:pos x="7355" y="111"/>
              </a:cxn>
              <a:cxn ang="0">
                <a:pos x="7565" y="142"/>
              </a:cxn>
              <a:cxn ang="0">
                <a:pos x="7644" y="148"/>
              </a:cxn>
            </a:cxnLst>
            <a:rect l="0" t="0" r="r" b="b"/>
            <a:pathLst>
              <a:path w="7644" h="192">
                <a:moveTo>
                  <a:pt x="0" y="190"/>
                </a:moveTo>
                <a:lnTo>
                  <a:pt x="0" y="190"/>
                </a:lnTo>
                <a:lnTo>
                  <a:pt x="100" y="192"/>
                </a:lnTo>
                <a:lnTo>
                  <a:pt x="171" y="192"/>
                </a:lnTo>
                <a:lnTo>
                  <a:pt x="258" y="190"/>
                </a:lnTo>
                <a:lnTo>
                  <a:pt x="258" y="190"/>
                </a:lnTo>
                <a:lnTo>
                  <a:pt x="556" y="179"/>
                </a:lnTo>
                <a:lnTo>
                  <a:pt x="777" y="169"/>
                </a:lnTo>
                <a:lnTo>
                  <a:pt x="1031" y="156"/>
                </a:lnTo>
                <a:lnTo>
                  <a:pt x="1031" y="156"/>
                </a:lnTo>
                <a:lnTo>
                  <a:pt x="1166" y="150"/>
                </a:lnTo>
                <a:lnTo>
                  <a:pt x="1296" y="144"/>
                </a:lnTo>
                <a:lnTo>
                  <a:pt x="1546" y="140"/>
                </a:lnTo>
                <a:lnTo>
                  <a:pt x="1758" y="136"/>
                </a:lnTo>
                <a:lnTo>
                  <a:pt x="1845" y="134"/>
                </a:lnTo>
                <a:lnTo>
                  <a:pt x="1916" y="133"/>
                </a:lnTo>
                <a:lnTo>
                  <a:pt x="1916" y="133"/>
                </a:lnTo>
                <a:lnTo>
                  <a:pt x="1937" y="133"/>
                </a:lnTo>
                <a:lnTo>
                  <a:pt x="1964" y="134"/>
                </a:lnTo>
                <a:lnTo>
                  <a:pt x="2027" y="140"/>
                </a:lnTo>
                <a:lnTo>
                  <a:pt x="2139" y="156"/>
                </a:lnTo>
                <a:lnTo>
                  <a:pt x="2139" y="156"/>
                </a:lnTo>
                <a:lnTo>
                  <a:pt x="2183" y="159"/>
                </a:lnTo>
                <a:lnTo>
                  <a:pt x="2202" y="159"/>
                </a:lnTo>
                <a:lnTo>
                  <a:pt x="2227" y="159"/>
                </a:lnTo>
                <a:lnTo>
                  <a:pt x="2227" y="159"/>
                </a:lnTo>
                <a:lnTo>
                  <a:pt x="2322" y="156"/>
                </a:lnTo>
                <a:lnTo>
                  <a:pt x="2414" y="152"/>
                </a:lnTo>
                <a:lnTo>
                  <a:pt x="2414" y="152"/>
                </a:lnTo>
                <a:lnTo>
                  <a:pt x="2552" y="146"/>
                </a:lnTo>
                <a:lnTo>
                  <a:pt x="2691" y="136"/>
                </a:lnTo>
                <a:lnTo>
                  <a:pt x="2828" y="125"/>
                </a:lnTo>
                <a:lnTo>
                  <a:pt x="2897" y="117"/>
                </a:lnTo>
                <a:lnTo>
                  <a:pt x="2966" y="109"/>
                </a:lnTo>
                <a:lnTo>
                  <a:pt x="2966" y="109"/>
                </a:lnTo>
                <a:lnTo>
                  <a:pt x="3110" y="92"/>
                </a:lnTo>
                <a:lnTo>
                  <a:pt x="3255" y="77"/>
                </a:lnTo>
                <a:lnTo>
                  <a:pt x="3326" y="69"/>
                </a:lnTo>
                <a:lnTo>
                  <a:pt x="3397" y="59"/>
                </a:lnTo>
                <a:lnTo>
                  <a:pt x="3468" y="48"/>
                </a:lnTo>
                <a:lnTo>
                  <a:pt x="3539" y="36"/>
                </a:lnTo>
                <a:lnTo>
                  <a:pt x="3539" y="36"/>
                </a:lnTo>
                <a:lnTo>
                  <a:pt x="3574" y="31"/>
                </a:lnTo>
                <a:lnTo>
                  <a:pt x="3610" y="27"/>
                </a:lnTo>
                <a:lnTo>
                  <a:pt x="3647" y="25"/>
                </a:lnTo>
                <a:lnTo>
                  <a:pt x="3684" y="25"/>
                </a:lnTo>
                <a:lnTo>
                  <a:pt x="3759" y="29"/>
                </a:lnTo>
                <a:lnTo>
                  <a:pt x="3832" y="33"/>
                </a:lnTo>
                <a:lnTo>
                  <a:pt x="3832" y="33"/>
                </a:lnTo>
                <a:lnTo>
                  <a:pt x="3878" y="35"/>
                </a:lnTo>
                <a:lnTo>
                  <a:pt x="3926" y="35"/>
                </a:lnTo>
                <a:lnTo>
                  <a:pt x="4022" y="33"/>
                </a:lnTo>
                <a:lnTo>
                  <a:pt x="4116" y="31"/>
                </a:lnTo>
                <a:lnTo>
                  <a:pt x="4212" y="29"/>
                </a:lnTo>
                <a:lnTo>
                  <a:pt x="4212" y="29"/>
                </a:lnTo>
                <a:lnTo>
                  <a:pt x="4368" y="27"/>
                </a:lnTo>
                <a:lnTo>
                  <a:pt x="4524" y="23"/>
                </a:lnTo>
                <a:lnTo>
                  <a:pt x="4680" y="17"/>
                </a:lnTo>
                <a:lnTo>
                  <a:pt x="4836" y="6"/>
                </a:lnTo>
                <a:lnTo>
                  <a:pt x="4836" y="6"/>
                </a:lnTo>
                <a:lnTo>
                  <a:pt x="4878" y="4"/>
                </a:lnTo>
                <a:lnTo>
                  <a:pt x="4922" y="2"/>
                </a:lnTo>
                <a:lnTo>
                  <a:pt x="4968" y="0"/>
                </a:lnTo>
                <a:lnTo>
                  <a:pt x="5015" y="2"/>
                </a:lnTo>
                <a:lnTo>
                  <a:pt x="5061" y="4"/>
                </a:lnTo>
                <a:lnTo>
                  <a:pt x="5107" y="10"/>
                </a:lnTo>
                <a:lnTo>
                  <a:pt x="5151" y="15"/>
                </a:lnTo>
                <a:lnTo>
                  <a:pt x="5192" y="25"/>
                </a:lnTo>
                <a:lnTo>
                  <a:pt x="5192" y="25"/>
                </a:lnTo>
                <a:lnTo>
                  <a:pt x="5230" y="35"/>
                </a:lnTo>
                <a:lnTo>
                  <a:pt x="5268" y="40"/>
                </a:lnTo>
                <a:lnTo>
                  <a:pt x="5307" y="46"/>
                </a:lnTo>
                <a:lnTo>
                  <a:pt x="5345" y="50"/>
                </a:lnTo>
                <a:lnTo>
                  <a:pt x="5384" y="52"/>
                </a:lnTo>
                <a:lnTo>
                  <a:pt x="5424" y="52"/>
                </a:lnTo>
                <a:lnTo>
                  <a:pt x="5503" y="52"/>
                </a:lnTo>
                <a:lnTo>
                  <a:pt x="5661" y="48"/>
                </a:lnTo>
                <a:lnTo>
                  <a:pt x="5740" y="46"/>
                </a:lnTo>
                <a:lnTo>
                  <a:pt x="5817" y="48"/>
                </a:lnTo>
                <a:lnTo>
                  <a:pt x="5817" y="48"/>
                </a:lnTo>
                <a:lnTo>
                  <a:pt x="5884" y="50"/>
                </a:lnTo>
                <a:lnTo>
                  <a:pt x="5953" y="52"/>
                </a:lnTo>
                <a:lnTo>
                  <a:pt x="6090" y="52"/>
                </a:lnTo>
                <a:lnTo>
                  <a:pt x="6090" y="52"/>
                </a:lnTo>
                <a:lnTo>
                  <a:pt x="6123" y="52"/>
                </a:lnTo>
                <a:lnTo>
                  <a:pt x="6153" y="56"/>
                </a:lnTo>
                <a:lnTo>
                  <a:pt x="6215" y="61"/>
                </a:lnTo>
                <a:lnTo>
                  <a:pt x="6276" y="71"/>
                </a:lnTo>
                <a:lnTo>
                  <a:pt x="6307" y="73"/>
                </a:lnTo>
                <a:lnTo>
                  <a:pt x="6340" y="75"/>
                </a:lnTo>
                <a:lnTo>
                  <a:pt x="6340" y="75"/>
                </a:lnTo>
                <a:lnTo>
                  <a:pt x="6392" y="79"/>
                </a:lnTo>
                <a:lnTo>
                  <a:pt x="6450" y="83"/>
                </a:lnTo>
                <a:lnTo>
                  <a:pt x="6573" y="98"/>
                </a:lnTo>
                <a:lnTo>
                  <a:pt x="6684" y="113"/>
                </a:lnTo>
                <a:lnTo>
                  <a:pt x="6730" y="117"/>
                </a:lnTo>
                <a:lnTo>
                  <a:pt x="6767" y="121"/>
                </a:lnTo>
                <a:lnTo>
                  <a:pt x="6767" y="121"/>
                </a:lnTo>
                <a:lnTo>
                  <a:pt x="6807" y="121"/>
                </a:lnTo>
                <a:lnTo>
                  <a:pt x="6861" y="121"/>
                </a:lnTo>
                <a:lnTo>
                  <a:pt x="7000" y="115"/>
                </a:lnTo>
                <a:lnTo>
                  <a:pt x="7146" y="109"/>
                </a:lnTo>
                <a:lnTo>
                  <a:pt x="7259" y="106"/>
                </a:lnTo>
                <a:lnTo>
                  <a:pt x="7259" y="106"/>
                </a:lnTo>
                <a:lnTo>
                  <a:pt x="7305" y="108"/>
                </a:lnTo>
                <a:lnTo>
                  <a:pt x="7355" y="111"/>
                </a:lnTo>
                <a:lnTo>
                  <a:pt x="7463" y="127"/>
                </a:lnTo>
                <a:lnTo>
                  <a:pt x="7565" y="142"/>
                </a:lnTo>
                <a:lnTo>
                  <a:pt x="7607" y="146"/>
                </a:lnTo>
                <a:lnTo>
                  <a:pt x="7644" y="148"/>
                </a:lnTo>
              </a:path>
            </a:pathLst>
          </a:custGeom>
          <a:solidFill>
            <a:schemeClr val="bg1"/>
          </a:solidFill>
          <a:ln w="6">
            <a:solidFill>
              <a:schemeClr val="accent3">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pPr defTabSz="457144"/>
            <a:endParaRPr lang="fr-FR">
              <a:solidFill>
                <a:srgbClr val="4D4D4D"/>
              </a:solidFill>
            </a:endParaRPr>
          </a:p>
        </p:txBody>
      </p:sp>
      <p:sp>
        <p:nvSpPr>
          <p:cNvPr id="14" name="Espace réservé du pied de page 9"/>
          <p:cNvSpPr>
            <a:spLocks noGrp="1"/>
          </p:cNvSpPr>
          <p:nvPr>
            <p:ph type="ftr" sz="quarter" idx="3"/>
          </p:nvPr>
        </p:nvSpPr>
        <p:spPr>
          <a:xfrm>
            <a:off x="4139952" y="6526960"/>
            <a:ext cx="1080120" cy="302235"/>
          </a:xfrm>
          <a:prstGeom prst="rect">
            <a:avLst/>
          </a:prstGeom>
          <a:ln>
            <a:noFill/>
          </a:ln>
        </p:spPr>
        <p:txBody>
          <a:bodyPr vert="horz" lIns="91428" tIns="45715" rIns="91428" bIns="45715" rtlCol="0" anchor="ctr"/>
          <a:lstStyle>
            <a:lvl1pPr algn="ctr">
              <a:defRPr sz="1100">
                <a:solidFill>
                  <a:schemeClr val="tx1">
                    <a:tint val="75000"/>
                  </a:schemeClr>
                </a:solidFill>
                <a:latin typeface="Century Gothic" charset="0"/>
                <a:ea typeface="Century Gothic" charset="0"/>
                <a:cs typeface="Century Gothic" charset="0"/>
              </a:defRPr>
            </a:lvl1pPr>
          </a:lstStyle>
          <a:p>
            <a:pPr algn="l" defTabSz="457144"/>
            <a:r>
              <a:rPr lang="fr-FR">
                <a:solidFill>
                  <a:srgbClr val="4D4D4D">
                    <a:tint val="75000"/>
                  </a:srgbClr>
                </a:solidFill>
              </a:rPr>
              <a:t>Gingko</a:t>
            </a:r>
            <a:r>
              <a:rPr lang="fr-FR" dirty="0">
                <a:solidFill>
                  <a:srgbClr val="4D4D4D">
                    <a:tint val="75000"/>
                  </a:srgbClr>
                </a:solidFill>
              </a:rPr>
              <a:t> 21</a:t>
            </a:r>
            <a:endParaRPr lang="en-US" dirty="0">
              <a:solidFill>
                <a:srgbClr val="4D4D4D">
                  <a:tint val="75000"/>
                </a:srgbClr>
              </a:solidFill>
            </a:endParaRPr>
          </a:p>
        </p:txBody>
      </p:sp>
      <p:sp>
        <p:nvSpPr>
          <p:cNvPr id="15" name="Rectangle 4"/>
          <p:cNvSpPr txBox="1">
            <a:spLocks noChangeArrowheads="1"/>
          </p:cNvSpPr>
          <p:nvPr userDrawn="1"/>
        </p:nvSpPr>
        <p:spPr bwMode="auto">
          <a:xfrm>
            <a:off x="7884368" y="6509525"/>
            <a:ext cx="912243" cy="447867"/>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defPPr>
              <a:defRPr lang="fr-FR"/>
            </a:defPPr>
            <a:lvl1pPr marL="0" algn="r" defTabSz="457144" rtl="0" eaLnBrk="1" latinLnBrk="0" hangingPunct="1">
              <a:tabLst>
                <a:tab pos="656433" algn="l"/>
                <a:tab pos="1312863" algn="l"/>
                <a:tab pos="1969298" algn="l"/>
              </a:tabLst>
              <a:defRPr sz="1200" b="1" kern="1200">
                <a:solidFill>
                  <a:schemeClr val="accent3"/>
                </a:solidFill>
                <a:latin typeface="Century Gothic" charset="0"/>
                <a:ea typeface="Century Gothic" charset="0"/>
                <a:cs typeface="Century Gothic" charset="0"/>
              </a:defRPr>
            </a:lvl1pPr>
            <a:lvl2pPr marL="457144" algn="l" defTabSz="457144" rtl="0" eaLnBrk="1" latinLnBrk="0" hangingPunct="1">
              <a:defRPr sz="1800" kern="1200">
                <a:solidFill>
                  <a:schemeClr val="tx1"/>
                </a:solidFill>
                <a:latin typeface="+mn-lt"/>
                <a:ea typeface="+mn-ea"/>
                <a:cs typeface="+mn-cs"/>
              </a:defRPr>
            </a:lvl2pPr>
            <a:lvl3pPr marL="914287" algn="l" defTabSz="457144" rtl="0" eaLnBrk="1" latinLnBrk="0" hangingPunct="1">
              <a:defRPr sz="1800" kern="1200">
                <a:solidFill>
                  <a:schemeClr val="tx1"/>
                </a:solidFill>
                <a:latin typeface="+mn-lt"/>
                <a:ea typeface="+mn-ea"/>
                <a:cs typeface="+mn-cs"/>
              </a:defRPr>
            </a:lvl3pPr>
            <a:lvl4pPr marL="1371431" algn="l" defTabSz="457144" rtl="0" eaLnBrk="1" latinLnBrk="0" hangingPunct="1">
              <a:defRPr sz="1800" kern="1200">
                <a:solidFill>
                  <a:schemeClr val="tx1"/>
                </a:solidFill>
                <a:latin typeface="+mn-lt"/>
                <a:ea typeface="+mn-ea"/>
                <a:cs typeface="+mn-cs"/>
              </a:defRPr>
            </a:lvl4pPr>
            <a:lvl5pPr marL="1828574" algn="l" defTabSz="457144" rtl="0" eaLnBrk="1" latinLnBrk="0" hangingPunct="1">
              <a:defRPr sz="1800" kern="1200">
                <a:solidFill>
                  <a:schemeClr val="tx1"/>
                </a:solidFill>
                <a:latin typeface="+mn-lt"/>
                <a:ea typeface="+mn-ea"/>
                <a:cs typeface="+mn-cs"/>
              </a:defRPr>
            </a:lvl5pPr>
            <a:lvl6pPr marL="2285717" algn="l" defTabSz="457144" rtl="0" eaLnBrk="1" latinLnBrk="0" hangingPunct="1">
              <a:defRPr sz="1800" kern="1200">
                <a:solidFill>
                  <a:schemeClr val="tx1"/>
                </a:solidFill>
                <a:latin typeface="+mn-lt"/>
                <a:ea typeface="+mn-ea"/>
                <a:cs typeface="+mn-cs"/>
              </a:defRPr>
            </a:lvl6pPr>
            <a:lvl7pPr marL="2742861" algn="l" defTabSz="457144" rtl="0" eaLnBrk="1" latinLnBrk="0" hangingPunct="1">
              <a:defRPr sz="1800" kern="1200">
                <a:solidFill>
                  <a:schemeClr val="tx1"/>
                </a:solidFill>
                <a:latin typeface="+mn-lt"/>
                <a:ea typeface="+mn-ea"/>
                <a:cs typeface="+mn-cs"/>
              </a:defRPr>
            </a:lvl7pPr>
            <a:lvl8pPr marL="3200004" algn="l" defTabSz="457144" rtl="0" eaLnBrk="1" latinLnBrk="0" hangingPunct="1">
              <a:defRPr sz="1800" kern="1200">
                <a:solidFill>
                  <a:schemeClr val="tx1"/>
                </a:solidFill>
                <a:latin typeface="+mn-lt"/>
                <a:ea typeface="+mn-ea"/>
                <a:cs typeface="+mn-cs"/>
              </a:defRPr>
            </a:lvl8pPr>
            <a:lvl9pPr marL="3657148" algn="l" defTabSz="457144" rtl="0" eaLnBrk="1" latinLnBrk="0" hangingPunct="1">
              <a:defRPr sz="1800" kern="1200">
                <a:solidFill>
                  <a:schemeClr val="tx1"/>
                </a:solidFill>
                <a:latin typeface="+mn-lt"/>
                <a:ea typeface="+mn-ea"/>
                <a:cs typeface="+mn-cs"/>
              </a:defRPr>
            </a:lvl9pPr>
          </a:lstStyle>
          <a:p>
            <a:fld id="{43039F79-1E9D-4F9A-9C13-B714B0E65E34}" type="slidenum">
              <a:rPr lang="en-GB" smtClean="0">
                <a:solidFill>
                  <a:srgbClr val="2E969E"/>
                </a:solidFill>
              </a:rPr>
              <a:pPr/>
              <a:t>‹N°›</a:t>
            </a:fld>
            <a:endParaRPr lang="en-GB" dirty="0">
              <a:solidFill>
                <a:srgbClr val="2E969E"/>
              </a:solidFill>
            </a:endParaRPr>
          </a:p>
        </p:txBody>
      </p:sp>
    </p:spTree>
    <p:extLst>
      <p:ext uri="{BB962C8B-B14F-4D97-AF65-F5344CB8AC3E}">
        <p14:creationId xmlns:p14="http://schemas.microsoft.com/office/powerpoint/2010/main" val="247154256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Lst>
  <p:transition>
    <p:fade/>
  </p:transition>
  <p:hf hdr="0" dt="0"/>
  <p:txStyles>
    <p:titleStyle>
      <a:lvl1pPr algn="l" defTabSz="406350" rtl="0" eaLnBrk="0" fontAlgn="base" hangingPunct="0">
        <a:lnSpc>
          <a:spcPct val="101000"/>
        </a:lnSpc>
        <a:spcBef>
          <a:spcPct val="0"/>
        </a:spcBef>
        <a:spcAft>
          <a:spcPct val="0"/>
        </a:spcAft>
        <a:buClr>
          <a:srgbClr val="000000"/>
        </a:buClr>
        <a:buSzPct val="45000"/>
        <a:buFont typeface="StarSymbol"/>
        <a:defRPr sz="2400" b="0">
          <a:solidFill>
            <a:schemeClr val="accent2"/>
          </a:solidFill>
          <a:latin typeface="Century Gothic"/>
          <a:ea typeface="+mj-ea"/>
          <a:cs typeface="Century Gothic"/>
        </a:defRPr>
      </a:lvl1pPr>
      <a:lvl2pPr algn="r" defTabSz="406350" rtl="0" eaLnBrk="0" fontAlgn="base" hangingPunct="0">
        <a:lnSpc>
          <a:spcPct val="101000"/>
        </a:lnSpc>
        <a:spcBef>
          <a:spcPct val="0"/>
        </a:spcBef>
        <a:spcAft>
          <a:spcPct val="0"/>
        </a:spcAft>
        <a:buClr>
          <a:srgbClr val="000000"/>
        </a:buClr>
        <a:buSzPct val="45000"/>
        <a:buFont typeface="StarSymbol"/>
        <a:defRPr sz="3100">
          <a:solidFill>
            <a:srgbClr val="949494"/>
          </a:solidFill>
          <a:latin typeface="Comfortaa" pitchFamily="34" charset="0"/>
        </a:defRPr>
      </a:lvl2pPr>
      <a:lvl3pPr algn="r" defTabSz="406350" rtl="0" eaLnBrk="0" fontAlgn="base" hangingPunct="0">
        <a:lnSpc>
          <a:spcPct val="101000"/>
        </a:lnSpc>
        <a:spcBef>
          <a:spcPct val="0"/>
        </a:spcBef>
        <a:spcAft>
          <a:spcPct val="0"/>
        </a:spcAft>
        <a:buClr>
          <a:srgbClr val="000000"/>
        </a:buClr>
        <a:buSzPct val="45000"/>
        <a:buFont typeface="StarSymbol"/>
        <a:defRPr sz="3100">
          <a:solidFill>
            <a:srgbClr val="949494"/>
          </a:solidFill>
          <a:latin typeface="Comfortaa" pitchFamily="34" charset="0"/>
        </a:defRPr>
      </a:lvl3pPr>
      <a:lvl4pPr algn="r" defTabSz="406350" rtl="0" eaLnBrk="0" fontAlgn="base" hangingPunct="0">
        <a:lnSpc>
          <a:spcPct val="101000"/>
        </a:lnSpc>
        <a:spcBef>
          <a:spcPct val="0"/>
        </a:spcBef>
        <a:spcAft>
          <a:spcPct val="0"/>
        </a:spcAft>
        <a:buClr>
          <a:srgbClr val="000000"/>
        </a:buClr>
        <a:buSzPct val="45000"/>
        <a:buFont typeface="StarSymbol"/>
        <a:defRPr sz="3100">
          <a:solidFill>
            <a:srgbClr val="949494"/>
          </a:solidFill>
          <a:latin typeface="Comfortaa" pitchFamily="34" charset="0"/>
        </a:defRPr>
      </a:lvl4pPr>
      <a:lvl5pPr algn="r" defTabSz="406350" rtl="0" eaLnBrk="0" fontAlgn="base" hangingPunct="0">
        <a:lnSpc>
          <a:spcPct val="101000"/>
        </a:lnSpc>
        <a:spcBef>
          <a:spcPct val="0"/>
        </a:spcBef>
        <a:spcAft>
          <a:spcPct val="0"/>
        </a:spcAft>
        <a:buClr>
          <a:srgbClr val="000000"/>
        </a:buClr>
        <a:buSzPct val="45000"/>
        <a:buFont typeface="StarSymbol"/>
        <a:defRPr sz="3100">
          <a:solidFill>
            <a:srgbClr val="949494"/>
          </a:solidFill>
          <a:latin typeface="Comfortaa" pitchFamily="34" charset="0"/>
        </a:defRPr>
      </a:lvl5pPr>
      <a:lvl6pPr marL="1393623" indent="-195799" algn="r" defTabSz="407434" rtl="0" fontAlgn="base" hangingPunct="0">
        <a:lnSpc>
          <a:spcPct val="101000"/>
        </a:lnSpc>
        <a:spcBef>
          <a:spcPct val="0"/>
        </a:spcBef>
        <a:spcAft>
          <a:spcPct val="0"/>
        </a:spcAft>
        <a:buClr>
          <a:srgbClr val="000000"/>
        </a:buClr>
        <a:buSzPct val="45000"/>
        <a:buFont typeface="StarSymbol" charset="0"/>
        <a:defRPr sz="3300">
          <a:solidFill>
            <a:srgbClr val="C0C0C0"/>
          </a:solidFill>
          <a:latin typeface="Comfortaa" pitchFamily="34" charset="0"/>
        </a:defRPr>
      </a:lvl6pPr>
      <a:lvl7pPr marL="1808256" indent="-195799" algn="r" defTabSz="407434" rtl="0" fontAlgn="base" hangingPunct="0">
        <a:lnSpc>
          <a:spcPct val="101000"/>
        </a:lnSpc>
        <a:spcBef>
          <a:spcPct val="0"/>
        </a:spcBef>
        <a:spcAft>
          <a:spcPct val="0"/>
        </a:spcAft>
        <a:buClr>
          <a:srgbClr val="000000"/>
        </a:buClr>
        <a:buSzPct val="45000"/>
        <a:buFont typeface="StarSymbol" charset="0"/>
        <a:defRPr sz="3300">
          <a:solidFill>
            <a:srgbClr val="C0C0C0"/>
          </a:solidFill>
          <a:latin typeface="Comfortaa" pitchFamily="34" charset="0"/>
        </a:defRPr>
      </a:lvl7pPr>
      <a:lvl8pPr marL="2222887" indent="-195799" algn="r" defTabSz="407434" rtl="0" fontAlgn="base" hangingPunct="0">
        <a:lnSpc>
          <a:spcPct val="101000"/>
        </a:lnSpc>
        <a:spcBef>
          <a:spcPct val="0"/>
        </a:spcBef>
        <a:spcAft>
          <a:spcPct val="0"/>
        </a:spcAft>
        <a:buClr>
          <a:srgbClr val="000000"/>
        </a:buClr>
        <a:buSzPct val="45000"/>
        <a:buFont typeface="StarSymbol" charset="0"/>
        <a:defRPr sz="3300">
          <a:solidFill>
            <a:srgbClr val="C0C0C0"/>
          </a:solidFill>
          <a:latin typeface="Comfortaa" pitchFamily="34" charset="0"/>
        </a:defRPr>
      </a:lvl8pPr>
      <a:lvl9pPr marL="2637520" indent="-195799" algn="r" defTabSz="407434" rtl="0" fontAlgn="base" hangingPunct="0">
        <a:lnSpc>
          <a:spcPct val="101000"/>
        </a:lnSpc>
        <a:spcBef>
          <a:spcPct val="0"/>
        </a:spcBef>
        <a:spcAft>
          <a:spcPct val="0"/>
        </a:spcAft>
        <a:buClr>
          <a:srgbClr val="000000"/>
        </a:buClr>
        <a:buSzPct val="45000"/>
        <a:buFont typeface="StarSymbol" charset="0"/>
        <a:defRPr sz="3300">
          <a:solidFill>
            <a:srgbClr val="C0C0C0"/>
          </a:solidFill>
          <a:latin typeface="Comfortaa" pitchFamily="34" charset="0"/>
        </a:defRPr>
      </a:lvl9pPr>
    </p:titleStyle>
    <p:bodyStyle>
      <a:lvl1pPr marL="242858" indent="-242858" algn="l" defTabSz="406350" rtl="0" eaLnBrk="0" fontAlgn="base" hangingPunct="0">
        <a:lnSpc>
          <a:spcPct val="100000"/>
        </a:lnSpc>
        <a:spcBef>
          <a:spcPct val="0"/>
        </a:spcBef>
        <a:spcAft>
          <a:spcPts val="1288"/>
        </a:spcAft>
        <a:buClr>
          <a:schemeClr val="accent3"/>
        </a:buClr>
        <a:buSzPct val="130000"/>
        <a:buFont typeface="Arial"/>
        <a:buChar char="•"/>
        <a:defRPr sz="2400">
          <a:solidFill>
            <a:schemeClr val="tx1"/>
          </a:solidFill>
          <a:latin typeface="Century Gothic"/>
          <a:ea typeface="+mn-ea"/>
          <a:cs typeface="Century Gothic"/>
        </a:defRPr>
      </a:lvl1pPr>
      <a:lvl2pPr marL="650795" indent="-246033" algn="l" defTabSz="406350" rtl="0" eaLnBrk="0" fontAlgn="base" hangingPunct="0">
        <a:lnSpc>
          <a:spcPct val="100000"/>
        </a:lnSpc>
        <a:spcBef>
          <a:spcPct val="0"/>
        </a:spcBef>
        <a:spcAft>
          <a:spcPts val="1038"/>
        </a:spcAft>
        <a:buClr>
          <a:schemeClr val="accent1">
            <a:lumMod val="75000"/>
          </a:schemeClr>
        </a:buClr>
        <a:buSzPct val="130000"/>
        <a:buFont typeface="Arial"/>
        <a:buChar char="•"/>
        <a:defRPr sz="2200">
          <a:solidFill>
            <a:schemeClr val="bg2">
              <a:lumMod val="50000"/>
            </a:schemeClr>
          </a:solidFill>
          <a:latin typeface="Century Gothic"/>
          <a:cs typeface="Century Gothic"/>
        </a:defRPr>
      </a:lvl2pPr>
      <a:lvl3pPr marL="1138097" indent="-323810" algn="l" defTabSz="406350" rtl="0" eaLnBrk="0" fontAlgn="base" hangingPunct="0">
        <a:lnSpc>
          <a:spcPct val="100000"/>
        </a:lnSpc>
        <a:spcBef>
          <a:spcPct val="0"/>
        </a:spcBef>
        <a:spcAft>
          <a:spcPts val="775"/>
        </a:spcAft>
        <a:buClr>
          <a:schemeClr val="accent1"/>
        </a:buClr>
        <a:buSzPct val="100000"/>
        <a:buFont typeface="Arial"/>
        <a:buChar char="•"/>
        <a:defRPr sz="2000">
          <a:solidFill>
            <a:srgbClr val="686868"/>
          </a:solidFill>
          <a:latin typeface="Century Gothic"/>
          <a:cs typeface="Century Gothic"/>
        </a:defRPr>
      </a:lvl3pPr>
      <a:lvl4pPr marL="1458732" indent="-157143" algn="l" defTabSz="406350" rtl="0" eaLnBrk="0" fontAlgn="base" hangingPunct="0">
        <a:lnSpc>
          <a:spcPct val="100000"/>
        </a:lnSpc>
        <a:spcBef>
          <a:spcPct val="0"/>
        </a:spcBef>
        <a:spcAft>
          <a:spcPts val="525"/>
        </a:spcAft>
        <a:buClr>
          <a:schemeClr val="accent1">
            <a:lumMod val="60000"/>
            <a:lumOff val="40000"/>
          </a:schemeClr>
        </a:buClr>
        <a:buSzPct val="95000"/>
        <a:buFont typeface="Wingdings" charset="2"/>
        <a:buChar char="§"/>
        <a:defRPr sz="1800">
          <a:solidFill>
            <a:srgbClr val="686868"/>
          </a:solidFill>
          <a:latin typeface="Century Gothic"/>
          <a:cs typeface="Century Gothic"/>
        </a:defRPr>
      </a:lvl4pPr>
      <a:lvl5pPr marL="1868257" indent="-246033" algn="l" defTabSz="406350" rtl="0" eaLnBrk="0" fontAlgn="base" hangingPunct="0">
        <a:lnSpc>
          <a:spcPct val="100000"/>
        </a:lnSpc>
        <a:spcBef>
          <a:spcPct val="0"/>
        </a:spcBef>
        <a:spcAft>
          <a:spcPts val="263"/>
        </a:spcAft>
        <a:buClr>
          <a:schemeClr val="accent1">
            <a:lumMod val="60000"/>
            <a:lumOff val="40000"/>
          </a:schemeClr>
        </a:buClr>
        <a:buSzPct val="85000"/>
        <a:buFont typeface="Agency FB"/>
        <a:buChar char="—"/>
        <a:defRPr sz="1600">
          <a:solidFill>
            <a:srgbClr val="686868"/>
          </a:solidFill>
          <a:latin typeface="Century Gothic"/>
          <a:cs typeface="Century Gothic"/>
        </a:defRPr>
      </a:lvl5pPr>
      <a:lvl6pPr marL="2283355" indent="-246189" algn="l" defTabSz="407434" rtl="0" fontAlgn="base" hangingPunct="0">
        <a:lnSpc>
          <a:spcPct val="101000"/>
        </a:lnSpc>
        <a:spcBef>
          <a:spcPct val="0"/>
        </a:spcBef>
        <a:spcAft>
          <a:spcPts val="261"/>
        </a:spcAft>
        <a:buClr>
          <a:srgbClr val="9CB64A"/>
        </a:buClr>
        <a:buSzPct val="85000"/>
        <a:buFont typeface="Agency FB" pitchFamily="34" charset="0"/>
        <a:buChar char="—"/>
        <a:defRPr sz="1800">
          <a:solidFill>
            <a:srgbClr val="5F5F5F"/>
          </a:solidFill>
          <a:latin typeface="Ecofont" charset="0"/>
        </a:defRPr>
      </a:lvl6pPr>
      <a:lvl7pPr marL="2697986" indent="-246189" algn="l" defTabSz="407434" rtl="0" fontAlgn="base" hangingPunct="0">
        <a:lnSpc>
          <a:spcPct val="101000"/>
        </a:lnSpc>
        <a:spcBef>
          <a:spcPct val="0"/>
        </a:spcBef>
        <a:spcAft>
          <a:spcPts val="261"/>
        </a:spcAft>
        <a:buClr>
          <a:srgbClr val="9CB64A"/>
        </a:buClr>
        <a:buSzPct val="85000"/>
        <a:buFont typeface="Agency FB" pitchFamily="34" charset="0"/>
        <a:buChar char="—"/>
        <a:defRPr sz="1800">
          <a:solidFill>
            <a:srgbClr val="5F5F5F"/>
          </a:solidFill>
          <a:latin typeface="Ecofont" charset="0"/>
        </a:defRPr>
      </a:lvl7pPr>
      <a:lvl8pPr marL="3112618" indent="-246189" algn="l" defTabSz="407434" rtl="0" fontAlgn="base" hangingPunct="0">
        <a:lnSpc>
          <a:spcPct val="101000"/>
        </a:lnSpc>
        <a:spcBef>
          <a:spcPct val="0"/>
        </a:spcBef>
        <a:spcAft>
          <a:spcPts val="261"/>
        </a:spcAft>
        <a:buClr>
          <a:srgbClr val="9CB64A"/>
        </a:buClr>
        <a:buSzPct val="85000"/>
        <a:buFont typeface="Agency FB" pitchFamily="34" charset="0"/>
        <a:buChar char="—"/>
        <a:defRPr sz="1800">
          <a:solidFill>
            <a:srgbClr val="5F5F5F"/>
          </a:solidFill>
          <a:latin typeface="Ecofont" charset="0"/>
        </a:defRPr>
      </a:lvl8pPr>
      <a:lvl9pPr marL="3527251" indent="-246189" algn="l" defTabSz="407434" rtl="0" fontAlgn="base" hangingPunct="0">
        <a:lnSpc>
          <a:spcPct val="101000"/>
        </a:lnSpc>
        <a:spcBef>
          <a:spcPct val="0"/>
        </a:spcBef>
        <a:spcAft>
          <a:spcPts val="261"/>
        </a:spcAft>
        <a:buClr>
          <a:srgbClr val="9CB64A"/>
        </a:buClr>
        <a:buSzPct val="85000"/>
        <a:buFont typeface="Agency FB" pitchFamily="34" charset="0"/>
        <a:buChar char="—"/>
        <a:defRPr sz="1800">
          <a:solidFill>
            <a:srgbClr val="5F5F5F"/>
          </a:solidFill>
          <a:latin typeface="Ecofont" charset="0"/>
        </a:defRPr>
      </a:lvl9pPr>
    </p:bodyStyle>
    <p:otherStyle>
      <a:defPPr>
        <a:defRPr lang="fr-FR"/>
      </a:defPPr>
      <a:lvl1pPr marL="0" algn="l" defTabSz="829264" rtl="0" eaLnBrk="1" latinLnBrk="0" hangingPunct="1">
        <a:defRPr sz="1600" kern="1200">
          <a:solidFill>
            <a:schemeClr val="tx1"/>
          </a:solidFill>
          <a:latin typeface="+mn-lt"/>
          <a:ea typeface="+mn-ea"/>
          <a:cs typeface="+mn-cs"/>
        </a:defRPr>
      </a:lvl1pPr>
      <a:lvl2pPr marL="414632" algn="l" defTabSz="829264" rtl="0" eaLnBrk="1" latinLnBrk="0" hangingPunct="1">
        <a:defRPr sz="1600" kern="1200">
          <a:solidFill>
            <a:schemeClr val="tx1"/>
          </a:solidFill>
          <a:latin typeface="+mn-lt"/>
          <a:ea typeface="+mn-ea"/>
          <a:cs typeface="+mn-cs"/>
        </a:defRPr>
      </a:lvl2pPr>
      <a:lvl3pPr marL="829264" algn="l" defTabSz="829264" rtl="0" eaLnBrk="1" latinLnBrk="0" hangingPunct="1">
        <a:defRPr sz="1600" kern="1200">
          <a:solidFill>
            <a:schemeClr val="tx1"/>
          </a:solidFill>
          <a:latin typeface="+mn-lt"/>
          <a:ea typeface="+mn-ea"/>
          <a:cs typeface="+mn-cs"/>
        </a:defRPr>
      </a:lvl3pPr>
      <a:lvl4pPr marL="1243895" algn="l" defTabSz="829264" rtl="0" eaLnBrk="1" latinLnBrk="0" hangingPunct="1">
        <a:defRPr sz="1600" kern="1200">
          <a:solidFill>
            <a:schemeClr val="tx1"/>
          </a:solidFill>
          <a:latin typeface="+mn-lt"/>
          <a:ea typeface="+mn-ea"/>
          <a:cs typeface="+mn-cs"/>
        </a:defRPr>
      </a:lvl4pPr>
      <a:lvl5pPr marL="1658527" algn="l" defTabSz="829264" rtl="0" eaLnBrk="1" latinLnBrk="0" hangingPunct="1">
        <a:defRPr sz="1600" kern="1200">
          <a:solidFill>
            <a:schemeClr val="tx1"/>
          </a:solidFill>
          <a:latin typeface="+mn-lt"/>
          <a:ea typeface="+mn-ea"/>
          <a:cs typeface="+mn-cs"/>
        </a:defRPr>
      </a:lvl5pPr>
      <a:lvl6pPr marL="2073160" algn="l" defTabSz="829264" rtl="0" eaLnBrk="1" latinLnBrk="0" hangingPunct="1">
        <a:defRPr sz="1600" kern="1200">
          <a:solidFill>
            <a:schemeClr val="tx1"/>
          </a:solidFill>
          <a:latin typeface="+mn-lt"/>
          <a:ea typeface="+mn-ea"/>
          <a:cs typeface="+mn-cs"/>
        </a:defRPr>
      </a:lvl6pPr>
      <a:lvl7pPr marL="2487791" algn="l" defTabSz="829264" rtl="0" eaLnBrk="1" latinLnBrk="0" hangingPunct="1">
        <a:defRPr sz="1600" kern="1200">
          <a:solidFill>
            <a:schemeClr val="tx1"/>
          </a:solidFill>
          <a:latin typeface="+mn-lt"/>
          <a:ea typeface="+mn-ea"/>
          <a:cs typeface="+mn-cs"/>
        </a:defRPr>
      </a:lvl7pPr>
      <a:lvl8pPr marL="2902423" algn="l" defTabSz="829264" rtl="0" eaLnBrk="1" latinLnBrk="0" hangingPunct="1">
        <a:defRPr sz="1600" kern="1200">
          <a:solidFill>
            <a:schemeClr val="tx1"/>
          </a:solidFill>
          <a:latin typeface="+mn-lt"/>
          <a:ea typeface="+mn-ea"/>
          <a:cs typeface="+mn-cs"/>
        </a:defRPr>
      </a:lvl8pPr>
      <a:lvl9pPr marL="3317055" algn="l" defTabSz="829264"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7"/>
            <a:ext cx="7886699"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1" y="1825625"/>
            <a:ext cx="7886699"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49" y="6356352"/>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54550"/>
            <a:fld id="{395EDE2F-8277-4458-81A6-E0F2AE3818FB}" type="datetime1">
              <a:rPr lang="fr-FR" smtClean="0">
                <a:solidFill>
                  <a:prstClr val="black">
                    <a:tint val="75000"/>
                  </a:prstClr>
                </a:solidFill>
              </a:rPr>
              <a:pPr defTabSz="654550"/>
              <a:t>16/05/2019</a:t>
            </a:fld>
            <a:endParaRPr lang="fr-FR">
              <a:solidFill>
                <a:prstClr val="black">
                  <a:tint val="75000"/>
                </a:prstClr>
              </a:solidFill>
            </a:endParaRPr>
          </a:p>
        </p:txBody>
      </p:sp>
      <p:sp>
        <p:nvSpPr>
          <p:cNvPr id="5" name="Footer Placeholder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54550"/>
            <a:endParaRPr lang="fr-FR">
              <a:solidFill>
                <a:prstClr val="black">
                  <a:tint val="75000"/>
                </a:prstClr>
              </a:solidFill>
            </a:endParaRPr>
          </a:p>
        </p:txBody>
      </p:sp>
      <p:sp>
        <p:nvSpPr>
          <p:cNvPr id="6" name="Slide Number Placeholder 5"/>
          <p:cNvSpPr>
            <a:spLocks noGrp="1"/>
          </p:cNvSpPr>
          <p:nvPr>
            <p:ph type="sldNum" sz="quarter" idx="4"/>
          </p:nvPr>
        </p:nvSpPr>
        <p:spPr>
          <a:xfrm>
            <a:off x="6457951" y="6356352"/>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54550"/>
            <a:fld id="{4CA71B3A-1364-4554-9ACB-9888F84CAC90}" type="slidenum">
              <a:rPr lang="fr-FR" smtClean="0">
                <a:solidFill>
                  <a:prstClr val="black">
                    <a:tint val="75000"/>
                  </a:prstClr>
                </a:solidFill>
              </a:rPr>
              <a:pPr defTabSz="654550"/>
              <a:t>‹N°›</a:t>
            </a:fld>
            <a:endParaRPr lang="fr-FR">
              <a:solidFill>
                <a:prstClr val="black">
                  <a:tint val="75000"/>
                </a:prstClr>
              </a:solidFill>
            </a:endParaRPr>
          </a:p>
        </p:txBody>
      </p:sp>
    </p:spTree>
    <p:extLst>
      <p:ext uri="{BB962C8B-B14F-4D97-AF65-F5344CB8AC3E}">
        <p14:creationId xmlns:p14="http://schemas.microsoft.com/office/powerpoint/2010/main" val="300625214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hdr="0" ftr="0" dt="0"/>
  <p:txStyles>
    <p:titleStyle>
      <a:lvl1pPr algn="l" defTabSz="514332"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3" indent="-128583" algn="l" defTabSz="514332" rtl="0" eaLnBrk="1" latinLnBrk="0" hangingPunct="1">
        <a:lnSpc>
          <a:spcPct val="90000"/>
        </a:lnSpc>
        <a:spcBef>
          <a:spcPts val="562"/>
        </a:spcBef>
        <a:buFont typeface="Arial" panose="020B0604020202020204" pitchFamily="34" charset="0"/>
        <a:buChar char="•"/>
        <a:defRPr sz="1575" kern="1200">
          <a:solidFill>
            <a:schemeClr val="tx1"/>
          </a:solidFill>
          <a:latin typeface="+mn-lt"/>
          <a:ea typeface="+mn-ea"/>
          <a:cs typeface="+mn-cs"/>
        </a:defRPr>
      </a:lvl1pPr>
      <a:lvl2pPr marL="385749" indent="-128583" algn="l" defTabSz="514332"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16" indent="-128583" algn="l" defTabSz="514332"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82" indent="-128583" algn="l" defTabSz="514332"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4pPr>
      <a:lvl5pPr marL="1157248" indent="-128583" algn="l" defTabSz="514332"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5pPr>
      <a:lvl6pPr marL="1414414" indent="-128583" algn="l" defTabSz="514332"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6pPr>
      <a:lvl7pPr marL="1671580" indent="-128583" algn="l" defTabSz="514332"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7pPr>
      <a:lvl8pPr marL="1928747" indent="-128583" algn="l" defTabSz="514332"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8pPr>
      <a:lvl9pPr marL="2185913" indent="-128583" algn="l" defTabSz="514332"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9pPr>
    </p:bodyStyle>
    <p:otherStyle>
      <a:defPPr>
        <a:defRPr lang="en-US"/>
      </a:defPPr>
      <a:lvl1pPr marL="0" algn="l" defTabSz="514332" rtl="0" eaLnBrk="1" latinLnBrk="0" hangingPunct="1">
        <a:defRPr sz="1012" kern="1200">
          <a:solidFill>
            <a:schemeClr val="tx1"/>
          </a:solidFill>
          <a:latin typeface="+mn-lt"/>
          <a:ea typeface="+mn-ea"/>
          <a:cs typeface="+mn-cs"/>
        </a:defRPr>
      </a:lvl1pPr>
      <a:lvl2pPr marL="257167" algn="l" defTabSz="514332" rtl="0" eaLnBrk="1" latinLnBrk="0" hangingPunct="1">
        <a:defRPr sz="1012" kern="1200">
          <a:solidFill>
            <a:schemeClr val="tx1"/>
          </a:solidFill>
          <a:latin typeface="+mn-lt"/>
          <a:ea typeface="+mn-ea"/>
          <a:cs typeface="+mn-cs"/>
        </a:defRPr>
      </a:lvl2pPr>
      <a:lvl3pPr marL="514332" algn="l" defTabSz="514332" rtl="0" eaLnBrk="1" latinLnBrk="0" hangingPunct="1">
        <a:defRPr sz="1012" kern="1200">
          <a:solidFill>
            <a:schemeClr val="tx1"/>
          </a:solidFill>
          <a:latin typeface="+mn-lt"/>
          <a:ea typeface="+mn-ea"/>
          <a:cs typeface="+mn-cs"/>
        </a:defRPr>
      </a:lvl3pPr>
      <a:lvl4pPr marL="771499" algn="l" defTabSz="514332" rtl="0" eaLnBrk="1" latinLnBrk="0" hangingPunct="1">
        <a:defRPr sz="1012" kern="1200">
          <a:solidFill>
            <a:schemeClr val="tx1"/>
          </a:solidFill>
          <a:latin typeface="+mn-lt"/>
          <a:ea typeface="+mn-ea"/>
          <a:cs typeface="+mn-cs"/>
        </a:defRPr>
      </a:lvl4pPr>
      <a:lvl5pPr marL="1028665" algn="l" defTabSz="514332" rtl="0" eaLnBrk="1" latinLnBrk="0" hangingPunct="1">
        <a:defRPr sz="1012" kern="1200">
          <a:solidFill>
            <a:schemeClr val="tx1"/>
          </a:solidFill>
          <a:latin typeface="+mn-lt"/>
          <a:ea typeface="+mn-ea"/>
          <a:cs typeface="+mn-cs"/>
        </a:defRPr>
      </a:lvl5pPr>
      <a:lvl6pPr marL="1285831" algn="l" defTabSz="514332" rtl="0" eaLnBrk="1" latinLnBrk="0" hangingPunct="1">
        <a:defRPr sz="1012" kern="1200">
          <a:solidFill>
            <a:schemeClr val="tx1"/>
          </a:solidFill>
          <a:latin typeface="+mn-lt"/>
          <a:ea typeface="+mn-ea"/>
          <a:cs typeface="+mn-cs"/>
        </a:defRPr>
      </a:lvl6pPr>
      <a:lvl7pPr marL="1542998" algn="l" defTabSz="514332" rtl="0" eaLnBrk="1" latinLnBrk="0" hangingPunct="1">
        <a:defRPr sz="1012" kern="1200">
          <a:solidFill>
            <a:schemeClr val="tx1"/>
          </a:solidFill>
          <a:latin typeface="+mn-lt"/>
          <a:ea typeface="+mn-ea"/>
          <a:cs typeface="+mn-cs"/>
        </a:defRPr>
      </a:lvl7pPr>
      <a:lvl8pPr marL="1800163" algn="l" defTabSz="514332" rtl="0" eaLnBrk="1" latinLnBrk="0" hangingPunct="1">
        <a:defRPr sz="1012" kern="1200">
          <a:solidFill>
            <a:schemeClr val="tx1"/>
          </a:solidFill>
          <a:latin typeface="+mn-lt"/>
          <a:ea typeface="+mn-ea"/>
          <a:cs typeface="+mn-cs"/>
        </a:defRPr>
      </a:lvl8pPr>
      <a:lvl9pPr marL="2057330" algn="l" defTabSz="514332" rtl="0" eaLnBrk="1" latinLnBrk="0" hangingPunct="1">
        <a:defRPr sz="101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7"/>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53803"/>
            <a:fld id="{395EDE2F-8277-4458-81A6-E0F2AE3818FB}" type="datetime1">
              <a:rPr lang="fr-FR" smtClean="0">
                <a:solidFill>
                  <a:prstClr val="black">
                    <a:tint val="75000"/>
                  </a:prstClr>
                </a:solidFill>
              </a:rPr>
              <a:pPr defTabSz="653803"/>
              <a:t>16/05/2019</a:t>
            </a:fld>
            <a:endParaRPr lang="fr-FR">
              <a:solidFill>
                <a:prstClr val="black">
                  <a:tint val="75000"/>
                </a:prstClr>
              </a:solidFill>
            </a:endParaRPr>
          </a:p>
        </p:txBody>
      </p:sp>
      <p:sp>
        <p:nvSpPr>
          <p:cNvPr id="5" name="Footer Placeholder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53803"/>
            <a:endParaRPr lang="fr-FR">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53803"/>
            <a:fld id="{4CA71B3A-1364-4554-9ACB-9888F84CAC90}" type="slidenum">
              <a:rPr lang="fr-FR" smtClean="0">
                <a:solidFill>
                  <a:prstClr val="black">
                    <a:tint val="75000"/>
                  </a:prstClr>
                </a:solidFill>
              </a:rPr>
              <a:pPr defTabSz="653803"/>
              <a:t>‹N°›</a:t>
            </a:fld>
            <a:endParaRPr lang="fr-FR">
              <a:solidFill>
                <a:prstClr val="black">
                  <a:tint val="75000"/>
                </a:prstClr>
              </a:solidFill>
            </a:endParaRPr>
          </a:p>
        </p:txBody>
      </p:sp>
    </p:spTree>
    <p:extLst>
      <p:ext uri="{BB962C8B-B14F-4D97-AF65-F5344CB8AC3E}">
        <p14:creationId xmlns:p14="http://schemas.microsoft.com/office/powerpoint/2010/main" val="43333471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hdr="0" ftr="0" dt="0"/>
  <p:txStyles>
    <p:titleStyle>
      <a:lvl1pPr algn="l" defTabSz="514336"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4" indent="-128584" algn="l" defTabSz="514336" rtl="0" eaLnBrk="1" latinLnBrk="0" hangingPunct="1">
        <a:lnSpc>
          <a:spcPct val="90000"/>
        </a:lnSpc>
        <a:spcBef>
          <a:spcPts val="562"/>
        </a:spcBef>
        <a:buFont typeface="Arial" panose="020B0604020202020204" pitchFamily="34" charset="0"/>
        <a:buChar char="•"/>
        <a:defRPr sz="1575" kern="1200">
          <a:solidFill>
            <a:schemeClr val="tx1"/>
          </a:solidFill>
          <a:latin typeface="+mn-lt"/>
          <a:ea typeface="+mn-ea"/>
          <a:cs typeface="+mn-cs"/>
        </a:defRPr>
      </a:lvl1pPr>
      <a:lvl2pPr marL="385752" indent="-128584" algn="l" defTabSz="514336"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0" indent="-128584" algn="l" defTabSz="514336"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88" indent="-128584" algn="l" defTabSz="514336"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4pPr>
      <a:lvl5pPr marL="1157257" indent="-128584" algn="l" defTabSz="514336"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5pPr>
      <a:lvl6pPr marL="1414425" indent="-128584" algn="l" defTabSz="514336"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6pPr>
      <a:lvl7pPr marL="1671593" indent="-128584" algn="l" defTabSz="514336"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7pPr>
      <a:lvl8pPr marL="1928761" indent="-128584" algn="l" defTabSz="514336"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8pPr>
      <a:lvl9pPr marL="2185929" indent="-128584" algn="l" defTabSz="514336"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9pPr>
    </p:bodyStyle>
    <p:otherStyle>
      <a:defPPr>
        <a:defRPr lang="en-US"/>
      </a:defPPr>
      <a:lvl1pPr marL="0" algn="l" defTabSz="514336" rtl="0" eaLnBrk="1" latinLnBrk="0" hangingPunct="1">
        <a:defRPr sz="1012" kern="1200">
          <a:solidFill>
            <a:schemeClr val="tx1"/>
          </a:solidFill>
          <a:latin typeface="+mn-lt"/>
          <a:ea typeface="+mn-ea"/>
          <a:cs typeface="+mn-cs"/>
        </a:defRPr>
      </a:lvl1pPr>
      <a:lvl2pPr marL="257168" algn="l" defTabSz="514336" rtl="0" eaLnBrk="1" latinLnBrk="0" hangingPunct="1">
        <a:defRPr sz="1012" kern="1200">
          <a:solidFill>
            <a:schemeClr val="tx1"/>
          </a:solidFill>
          <a:latin typeface="+mn-lt"/>
          <a:ea typeface="+mn-ea"/>
          <a:cs typeface="+mn-cs"/>
        </a:defRPr>
      </a:lvl2pPr>
      <a:lvl3pPr marL="514336" algn="l" defTabSz="514336" rtl="0" eaLnBrk="1" latinLnBrk="0" hangingPunct="1">
        <a:defRPr sz="1012" kern="1200">
          <a:solidFill>
            <a:schemeClr val="tx1"/>
          </a:solidFill>
          <a:latin typeface="+mn-lt"/>
          <a:ea typeface="+mn-ea"/>
          <a:cs typeface="+mn-cs"/>
        </a:defRPr>
      </a:lvl3pPr>
      <a:lvl4pPr marL="771504" algn="l" defTabSz="514336" rtl="0" eaLnBrk="1" latinLnBrk="0" hangingPunct="1">
        <a:defRPr sz="1012" kern="1200">
          <a:solidFill>
            <a:schemeClr val="tx1"/>
          </a:solidFill>
          <a:latin typeface="+mn-lt"/>
          <a:ea typeface="+mn-ea"/>
          <a:cs typeface="+mn-cs"/>
        </a:defRPr>
      </a:lvl4pPr>
      <a:lvl5pPr marL="1028673" algn="l" defTabSz="514336" rtl="0" eaLnBrk="1" latinLnBrk="0" hangingPunct="1">
        <a:defRPr sz="1012" kern="1200">
          <a:solidFill>
            <a:schemeClr val="tx1"/>
          </a:solidFill>
          <a:latin typeface="+mn-lt"/>
          <a:ea typeface="+mn-ea"/>
          <a:cs typeface="+mn-cs"/>
        </a:defRPr>
      </a:lvl5pPr>
      <a:lvl6pPr marL="1285841" algn="l" defTabSz="514336" rtl="0" eaLnBrk="1" latinLnBrk="0" hangingPunct="1">
        <a:defRPr sz="1012" kern="1200">
          <a:solidFill>
            <a:schemeClr val="tx1"/>
          </a:solidFill>
          <a:latin typeface="+mn-lt"/>
          <a:ea typeface="+mn-ea"/>
          <a:cs typeface="+mn-cs"/>
        </a:defRPr>
      </a:lvl6pPr>
      <a:lvl7pPr marL="1543009" algn="l" defTabSz="514336" rtl="0" eaLnBrk="1" latinLnBrk="0" hangingPunct="1">
        <a:defRPr sz="1012" kern="1200">
          <a:solidFill>
            <a:schemeClr val="tx1"/>
          </a:solidFill>
          <a:latin typeface="+mn-lt"/>
          <a:ea typeface="+mn-ea"/>
          <a:cs typeface="+mn-cs"/>
        </a:defRPr>
      </a:lvl7pPr>
      <a:lvl8pPr marL="1800177" algn="l" defTabSz="514336" rtl="0" eaLnBrk="1" latinLnBrk="0" hangingPunct="1">
        <a:defRPr sz="1012" kern="1200">
          <a:solidFill>
            <a:schemeClr val="tx1"/>
          </a:solidFill>
          <a:latin typeface="+mn-lt"/>
          <a:ea typeface="+mn-ea"/>
          <a:cs typeface="+mn-cs"/>
        </a:defRPr>
      </a:lvl8pPr>
      <a:lvl9pPr marL="2057345" algn="l" defTabSz="514336" rtl="0" eaLnBrk="1" latinLnBrk="0" hangingPunct="1">
        <a:defRPr sz="1012"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749"/>
            <a:ext cx="1952272" cy="6852504"/>
            <a:chOff x="6627813" y="196102"/>
            <a:chExt cx="1952625" cy="5677649"/>
          </a:xfrm>
        </p:grpSpPr>
        <p:sp>
          <p:nvSpPr>
            <p:cNvPr id="50" name="Freeform 27"/>
            <p:cNvSpPr/>
            <p:nvPr/>
          </p:nvSpPr>
          <p:spPr bwMode="auto">
            <a:xfrm>
              <a:off x="6627813" y="19610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AA309A6D-C09C-4548-B29A-6CF363A7E532}" type="datetimeFigureOut">
              <a:rPr lang="fr-FR" smtClean="0"/>
              <a:pPr/>
              <a:t>16/05/2019</a:t>
            </a:fld>
            <a:endParaRPr lang="fr-BE"/>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BE"/>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CF4668DC-857F-487D-BFFA-8C0CA5037977}" type="slidenum">
              <a:rPr lang="fr-BE" smtClean="0"/>
              <a:pPr/>
              <a:t>‹N°›</a:t>
            </a:fld>
            <a:endParaRPr lang="fr-BE"/>
          </a:p>
        </p:txBody>
      </p:sp>
    </p:spTree>
    <p:extLst>
      <p:ext uri="{BB962C8B-B14F-4D97-AF65-F5344CB8AC3E}">
        <p14:creationId xmlns:p14="http://schemas.microsoft.com/office/powerpoint/2010/main" val="221038729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6DA63B2-7F58-4DDA-97F1-32ABA19C8511}" type="datetimeFigureOut">
              <a:rPr lang="fr-FR" smtClean="0"/>
              <a:pPr/>
              <a:t>16/05/2019</a:t>
            </a:fld>
            <a:endParaRPr lang="fr-FR"/>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2F8AD0C-68F1-4845-AAC3-653F70D3D167}" type="slidenum">
              <a:rPr lang="fr-FR" smtClean="0"/>
              <a:pPr/>
              <a:t>‹N°›</a:t>
            </a:fld>
            <a:endParaRPr lang="fr-FR"/>
          </a:p>
        </p:txBody>
      </p:sp>
    </p:spTree>
    <p:extLst>
      <p:ext uri="{BB962C8B-B14F-4D97-AF65-F5344CB8AC3E}">
        <p14:creationId xmlns:p14="http://schemas.microsoft.com/office/powerpoint/2010/main" val="4021805934"/>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354F854-B8A4-40C8-B800-C1243A14E8DE}" type="datetimeFigureOut">
              <a:rPr lang="fr-FR" smtClean="0"/>
              <a:pPr/>
              <a:t>16/05/2019</a:t>
            </a:fld>
            <a:endParaRPr lang="fr-FR"/>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A5AE8BC-E514-465B-8DF8-25D81CFC2241}" type="slidenum">
              <a:rPr lang="fr-FR" smtClean="0"/>
              <a:pPr/>
              <a:t>‹N°›</a:t>
            </a:fld>
            <a:endParaRPr lang="fr-FR"/>
          </a:p>
        </p:txBody>
      </p:sp>
    </p:spTree>
    <p:extLst>
      <p:ext uri="{BB962C8B-B14F-4D97-AF65-F5344CB8AC3E}">
        <p14:creationId xmlns:p14="http://schemas.microsoft.com/office/powerpoint/2010/main" val="363373818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049ACF"/>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173355" y="243841"/>
            <a:ext cx="879348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900">
                <a:solidFill>
                  <a:schemeClr val="accent1"/>
                </a:solidFill>
              </a:defRPr>
            </a:lvl1pPr>
          </a:lstStyle>
          <a:p>
            <a:fld id="{CA0A3657-FFB5-4784-A018-DDFCB46C911A}" type="datetime1">
              <a:rPr lang="en-US" smtClean="0"/>
              <a:pPr/>
              <a:t>5/16/2019</a:t>
            </a:fld>
            <a:endParaRPr lang="en-US" dirty="0"/>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900">
                <a:solidFill>
                  <a:schemeClr val="accent1"/>
                </a:solidFill>
              </a:defRPr>
            </a:lvl1pPr>
          </a:lstStyle>
          <a:p>
            <a:endParaRPr lang="en-US" dirty="0"/>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411457947"/>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Lst>
  <p:hf hdr="0" ftr="0" dt="0"/>
  <p:txStyles>
    <p:titleStyle>
      <a:lvl1pPr algn="l" defTabSz="685800" rtl="0" eaLnBrk="1" latinLnBrk="0" hangingPunct="1">
        <a:lnSpc>
          <a:spcPct val="90000"/>
        </a:lnSpc>
        <a:spcBef>
          <a:spcPct val="0"/>
        </a:spcBef>
        <a:buNone/>
        <a:defRPr sz="33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50"/>
        </a:spcBef>
        <a:buClr>
          <a:schemeClr val="accent1"/>
        </a:buClr>
        <a:buSzPct val="80000"/>
        <a:buFont typeface="Corbel" pitchFamily="34" charset="0"/>
        <a:buChar char="•"/>
        <a:defRPr sz="165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5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35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4pPr>
      <a:lvl5pPr marL="96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5pPr>
      <a:lvl6pPr marL="12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425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65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875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32.jpe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hyperlink" Target="mailto:laville@utopies.com"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58.emf"/></Relationships>
</file>

<file path=ppt/slides/_rels/slide1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3.png"/><Relationship Id="rId1" Type="http://schemas.openxmlformats.org/officeDocument/2006/relationships/slideLayout" Target="../slideLayouts/slideLayout17.xml"/><Relationship Id="rId5" Type="http://schemas.openxmlformats.org/officeDocument/2006/relationships/image" Target="../media/image72.tiff"/><Relationship Id="rId4" Type="http://schemas.openxmlformats.org/officeDocument/2006/relationships/image" Target="../media/image71.jpeg"/></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79.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82.jpeg"/></Relationships>
</file>

<file path=ppt/slides/_rels/slide3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2.xml"/><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3" Type="http://schemas.openxmlformats.org/officeDocument/2006/relationships/image" Target="../media/image100.png"/><Relationship Id="rId18" Type="http://schemas.openxmlformats.org/officeDocument/2006/relationships/image" Target="../media/image105.png"/><Relationship Id="rId26" Type="http://schemas.openxmlformats.org/officeDocument/2006/relationships/image" Target="../media/image113.png"/><Relationship Id="rId39" Type="http://schemas.openxmlformats.org/officeDocument/2006/relationships/image" Target="../media/image126.png"/><Relationship Id="rId21" Type="http://schemas.openxmlformats.org/officeDocument/2006/relationships/image" Target="../media/image108.png"/><Relationship Id="rId34" Type="http://schemas.openxmlformats.org/officeDocument/2006/relationships/image" Target="../media/image121.png"/><Relationship Id="rId42" Type="http://schemas.openxmlformats.org/officeDocument/2006/relationships/image" Target="../media/image129.png"/><Relationship Id="rId7" Type="http://schemas.openxmlformats.org/officeDocument/2006/relationships/image" Target="../media/image94.png"/><Relationship Id="rId2" Type="http://schemas.openxmlformats.org/officeDocument/2006/relationships/notesSlide" Target="../notesSlides/notesSlide26.xml"/><Relationship Id="rId16" Type="http://schemas.openxmlformats.org/officeDocument/2006/relationships/image" Target="../media/image103.png"/><Relationship Id="rId20" Type="http://schemas.openxmlformats.org/officeDocument/2006/relationships/image" Target="../media/image107.png"/><Relationship Id="rId29" Type="http://schemas.openxmlformats.org/officeDocument/2006/relationships/image" Target="../media/image116.png"/><Relationship Id="rId41"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8.png"/><Relationship Id="rId24" Type="http://schemas.openxmlformats.org/officeDocument/2006/relationships/image" Target="../media/image111.png"/><Relationship Id="rId32" Type="http://schemas.openxmlformats.org/officeDocument/2006/relationships/image" Target="../media/image119.jpeg"/><Relationship Id="rId37" Type="http://schemas.openxmlformats.org/officeDocument/2006/relationships/image" Target="../media/image124.png"/><Relationship Id="rId40" Type="http://schemas.openxmlformats.org/officeDocument/2006/relationships/image" Target="../media/image127.png"/><Relationship Id="rId5" Type="http://schemas.openxmlformats.org/officeDocument/2006/relationships/image" Target="../media/image92.jpeg"/><Relationship Id="rId15" Type="http://schemas.openxmlformats.org/officeDocument/2006/relationships/image" Target="../media/image102.png"/><Relationship Id="rId23" Type="http://schemas.openxmlformats.org/officeDocument/2006/relationships/image" Target="../media/image110.jpeg"/><Relationship Id="rId28" Type="http://schemas.openxmlformats.org/officeDocument/2006/relationships/image" Target="../media/image115.png"/><Relationship Id="rId36" Type="http://schemas.openxmlformats.org/officeDocument/2006/relationships/image" Target="../media/image123.jpeg"/><Relationship Id="rId10" Type="http://schemas.openxmlformats.org/officeDocument/2006/relationships/image" Target="../media/image97.png"/><Relationship Id="rId19" Type="http://schemas.openxmlformats.org/officeDocument/2006/relationships/image" Target="../media/image106.png"/><Relationship Id="rId31" Type="http://schemas.openxmlformats.org/officeDocument/2006/relationships/image" Target="../media/image118.jpeg"/><Relationship Id="rId44" Type="http://schemas.openxmlformats.org/officeDocument/2006/relationships/image" Target="../media/image131.png"/><Relationship Id="rId4" Type="http://schemas.openxmlformats.org/officeDocument/2006/relationships/image" Target="../media/image91.jpeg"/><Relationship Id="rId9" Type="http://schemas.openxmlformats.org/officeDocument/2006/relationships/image" Target="../media/image96.png"/><Relationship Id="rId14" Type="http://schemas.openxmlformats.org/officeDocument/2006/relationships/image" Target="../media/image101.png"/><Relationship Id="rId22" Type="http://schemas.openxmlformats.org/officeDocument/2006/relationships/image" Target="../media/image109.png"/><Relationship Id="rId27" Type="http://schemas.openxmlformats.org/officeDocument/2006/relationships/image" Target="../media/image114.jpeg"/><Relationship Id="rId30" Type="http://schemas.openxmlformats.org/officeDocument/2006/relationships/image" Target="../media/image117.png"/><Relationship Id="rId35" Type="http://schemas.openxmlformats.org/officeDocument/2006/relationships/image" Target="../media/image122.jpeg"/><Relationship Id="rId43" Type="http://schemas.openxmlformats.org/officeDocument/2006/relationships/image" Target="../media/image130.png"/><Relationship Id="rId8" Type="http://schemas.openxmlformats.org/officeDocument/2006/relationships/image" Target="../media/image95.png"/><Relationship Id="rId3" Type="http://schemas.openxmlformats.org/officeDocument/2006/relationships/image" Target="../media/image90.jpeg"/><Relationship Id="rId12" Type="http://schemas.openxmlformats.org/officeDocument/2006/relationships/image" Target="../media/image99.png"/><Relationship Id="rId17" Type="http://schemas.openxmlformats.org/officeDocument/2006/relationships/image" Target="../media/image104.png"/><Relationship Id="rId25" Type="http://schemas.openxmlformats.org/officeDocument/2006/relationships/image" Target="../media/image112.png"/><Relationship Id="rId33" Type="http://schemas.openxmlformats.org/officeDocument/2006/relationships/image" Target="../media/image120.png"/><Relationship Id="rId38" Type="http://schemas.openxmlformats.org/officeDocument/2006/relationships/image" Target="../media/image1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4.jpe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jpeg"/><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png"/></Relationships>
</file>

<file path=ppt/slides/_rels/slide5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mailto:Samuel.sauvage@auxilia-conseil.com" TargetMode="Externa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56.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slide" Target="slide57.xml"/><Relationship Id="rId1" Type="http://schemas.openxmlformats.org/officeDocument/2006/relationships/slideLayout" Target="../slideLayouts/slideLayout105.xml"/><Relationship Id="rId5" Type="http://schemas.openxmlformats.org/officeDocument/2006/relationships/slide" Target="slide63.xml"/><Relationship Id="rId4" Type="http://schemas.openxmlformats.org/officeDocument/2006/relationships/slide" Target="slide6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5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10.xml"/></Relationships>
</file>

<file path=ppt/slides/_rels/slide5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10.xml"/></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6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10.xml"/></Relationships>
</file>

<file path=ppt/slides/_rels/slide6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10.xml"/></Relationships>
</file>

<file path=ppt/slides/_rels/slide6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09.xml"/></Relationships>
</file>

<file path=ppt/slides/_rels/slide6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44.jpeg"/></Relationships>
</file>

<file path=ppt/slides/_rels/slide6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3.xml"/><Relationship Id="rId1" Type="http://schemas.openxmlformats.org/officeDocument/2006/relationships/slideLayout" Target="../slideLayouts/slideLayout43.xml"/><Relationship Id="rId4" Type="http://schemas.openxmlformats.org/officeDocument/2006/relationships/image" Target="../media/image147.jpeg"/></Relationships>
</file>

<file path=ppt/slides/_rels/slide69.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31.jpeg"/><Relationship Id="rId7" Type="http://schemas.openxmlformats.org/officeDocument/2006/relationships/image" Target="../media/image151.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jpe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www.oree.org/3priorites/economie-circulaire/groupes-de-travail.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l="12095" r="12794"/>
          <a:stretch/>
        </p:blipFill>
        <p:spPr>
          <a:xfrm>
            <a:off x="3776" y="1"/>
            <a:ext cx="5151094" cy="6857999"/>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4990" y="6212810"/>
            <a:ext cx="1220722" cy="645190"/>
          </a:xfrm>
          <a:prstGeom prst="rect">
            <a:avLst/>
          </a:prstGeom>
        </p:spPr>
      </p:pic>
      <p:sp>
        <p:nvSpPr>
          <p:cNvPr id="11" name="ZoneTexte 10"/>
          <p:cNvSpPr txBox="1"/>
          <p:nvPr/>
        </p:nvSpPr>
        <p:spPr>
          <a:xfrm rot="16200000">
            <a:off x="-3278015" y="3279793"/>
            <a:ext cx="6858001" cy="298415"/>
          </a:xfrm>
          <a:prstGeom prst="rect">
            <a:avLst/>
          </a:prstGeom>
          <a:solidFill>
            <a:schemeClr val="tx1"/>
          </a:solidFill>
        </p:spPr>
        <p:txBody>
          <a:bodyPr wrap="square" rtlCol="0">
            <a:spAutoFit/>
          </a:bodyPr>
          <a:lstStyle/>
          <a:p>
            <a:pPr defTabSz="654550"/>
            <a:r>
              <a:rPr lang="fr-FR" sz="1148" b="1" dirty="0">
                <a:solidFill>
                  <a:prstClr val="white"/>
                </a:solidFill>
              </a:rPr>
              <a:t>Cycle de </a:t>
            </a:r>
            <a:r>
              <a:rPr lang="fr-FR" sz="1339" b="1" dirty="0">
                <a:solidFill>
                  <a:prstClr val="white"/>
                </a:solidFill>
              </a:rPr>
              <a:t>réflexion</a:t>
            </a:r>
            <a:r>
              <a:rPr lang="fr-FR" sz="1148" b="1" dirty="0">
                <a:solidFill>
                  <a:prstClr val="white"/>
                </a:solidFill>
              </a:rPr>
              <a:t> 2018-2019</a:t>
            </a:r>
          </a:p>
        </p:txBody>
      </p:sp>
      <p:sp>
        <p:nvSpPr>
          <p:cNvPr id="9" name="Rectangle 8"/>
          <p:cNvSpPr/>
          <p:nvPr/>
        </p:nvSpPr>
        <p:spPr>
          <a:xfrm>
            <a:off x="1394176" y="3104098"/>
            <a:ext cx="2405464" cy="614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4550"/>
            <a:r>
              <a:rPr lang="fr-FR" sz="1339" b="1" dirty="0">
                <a:solidFill>
                  <a:prstClr val="black"/>
                </a:solidFill>
              </a:rPr>
              <a:t>ÉCONOMIE CIRCULAIRE, ANCRAGE LOCAL ET CRÉATION DE VALEUR</a:t>
            </a:r>
            <a:endParaRPr lang="fr-FR" sz="1148" b="1" dirty="0">
              <a:solidFill>
                <a:prstClr val="black"/>
              </a:solidFill>
            </a:endParaRPr>
          </a:p>
        </p:txBody>
      </p:sp>
      <p:sp>
        <p:nvSpPr>
          <p:cNvPr id="2" name="Espace réservé du numéro de diapositive 1"/>
          <p:cNvSpPr>
            <a:spLocks noGrp="1"/>
          </p:cNvSpPr>
          <p:nvPr>
            <p:ph type="sldNum" sz="quarter" idx="12"/>
          </p:nvPr>
        </p:nvSpPr>
        <p:spPr/>
        <p:txBody>
          <a:bodyPr/>
          <a:lstStyle/>
          <a:p>
            <a:fld id="{4CA71B3A-1364-4554-9ACB-9888F84CAC90}" type="slidenum">
              <a:rPr lang="fr-FR" smtClean="0">
                <a:solidFill>
                  <a:prstClr val="black">
                    <a:tint val="75000"/>
                  </a:prstClr>
                </a:solidFill>
              </a:rPr>
              <a:pPr/>
              <a:t>1</a:t>
            </a:fld>
            <a:endParaRPr lang="fr-FR">
              <a:solidFill>
                <a:prstClr val="black">
                  <a:tint val="75000"/>
                </a:prstClr>
              </a:solidFill>
            </a:endParaRPr>
          </a:p>
        </p:txBody>
      </p:sp>
      <p:sp>
        <p:nvSpPr>
          <p:cNvPr id="4" name="ZoneTexte 3"/>
          <p:cNvSpPr txBox="1"/>
          <p:nvPr/>
        </p:nvSpPr>
        <p:spPr>
          <a:xfrm>
            <a:off x="5508104" y="2965978"/>
            <a:ext cx="3346006" cy="2431435"/>
          </a:xfrm>
          <a:prstGeom prst="rect">
            <a:avLst/>
          </a:prstGeom>
          <a:noFill/>
        </p:spPr>
        <p:txBody>
          <a:bodyPr wrap="square" rtlCol="0">
            <a:spAutoFit/>
          </a:bodyPr>
          <a:lstStyle/>
          <a:p>
            <a:pPr algn="ctr" defTabSz="654550"/>
            <a:r>
              <a:rPr lang="fr-FR" sz="2000" b="1" dirty="0">
                <a:solidFill>
                  <a:prstClr val="black"/>
                </a:solidFill>
              </a:rPr>
              <a:t>Séance numéro 5</a:t>
            </a:r>
            <a:r>
              <a:rPr lang="fr-FR" sz="2000" b="1" dirty="0" smtClean="0">
                <a:solidFill>
                  <a:prstClr val="black"/>
                </a:solidFill>
              </a:rPr>
              <a:t> </a:t>
            </a:r>
            <a:r>
              <a:rPr lang="fr-FR" sz="2000" b="1" dirty="0">
                <a:solidFill>
                  <a:prstClr val="black"/>
                </a:solidFill>
              </a:rPr>
              <a:t>: </a:t>
            </a:r>
            <a:endParaRPr lang="fr-FR" sz="2000" b="1" dirty="0" smtClean="0">
              <a:solidFill>
                <a:prstClr val="black"/>
              </a:solidFill>
            </a:endParaRPr>
          </a:p>
          <a:p>
            <a:pPr algn="ctr" defTabSz="654550"/>
            <a:r>
              <a:rPr lang="fr-FR" sz="2000" b="1" dirty="0" smtClean="0">
                <a:solidFill>
                  <a:prstClr val="black"/>
                </a:solidFill>
              </a:rPr>
              <a:t>Économie circulaire et </a:t>
            </a:r>
          </a:p>
          <a:p>
            <a:pPr algn="ctr" defTabSz="654550"/>
            <a:r>
              <a:rPr lang="fr-FR" sz="2000" b="1" dirty="0" smtClean="0">
                <a:solidFill>
                  <a:prstClr val="black"/>
                </a:solidFill>
              </a:rPr>
              <a:t>emploi</a:t>
            </a:r>
          </a:p>
          <a:p>
            <a:pPr algn="ctr" defTabSz="654550"/>
            <a:endParaRPr lang="fr-FR" sz="2000" b="1" dirty="0">
              <a:solidFill>
                <a:prstClr val="black"/>
              </a:solidFill>
            </a:endParaRPr>
          </a:p>
          <a:p>
            <a:pPr algn="ctr" defTabSz="654550"/>
            <a:r>
              <a:rPr lang="fr-FR" i="1" dirty="0" smtClean="0">
                <a:solidFill>
                  <a:prstClr val="black"/>
                </a:solidFill>
              </a:rPr>
              <a:t>16 mai à l’</a:t>
            </a:r>
            <a:r>
              <a:rPr lang="fr-FR" dirty="0" smtClean="0"/>
              <a:t>espace </a:t>
            </a:r>
            <a:r>
              <a:rPr lang="fr-FR" dirty="0"/>
              <a:t>Grenelle Enedis, 127 Ter boulevard de Grenelle, 75015 Paris.</a:t>
            </a:r>
            <a:r>
              <a:rPr lang="fr-FR" i="1" dirty="0">
                <a:solidFill>
                  <a:prstClr val="black"/>
                </a:solidFill>
              </a:rPr>
              <a:t/>
            </a:r>
            <a:br>
              <a:rPr lang="fr-FR" i="1" dirty="0">
                <a:solidFill>
                  <a:prstClr val="black"/>
                </a:solidFill>
              </a:rPr>
            </a:br>
            <a:endParaRPr lang="fr-FR" i="1" dirty="0">
              <a:solidFill>
                <a:prstClr val="black"/>
              </a:solidFill>
            </a:endParaRPr>
          </a:p>
        </p:txBody>
      </p:sp>
    </p:spTree>
    <p:extLst>
      <p:ext uri="{BB962C8B-B14F-4D97-AF65-F5344CB8AC3E}">
        <p14:creationId xmlns:p14="http://schemas.microsoft.com/office/powerpoint/2010/main" val="16957032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xmlns="" id="{9FE51AFF-CCCE-4E4E-A045-41C464C59108}"/>
              </a:ext>
            </a:extLst>
          </p:cNvPr>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900608" y="-15242"/>
            <a:ext cx="10409995" cy="6873242"/>
          </a:xfrm>
          <a:prstGeom prst="rect">
            <a:avLst/>
          </a:prstGeom>
        </p:spPr>
      </p:pic>
      <p:sp>
        <p:nvSpPr>
          <p:cNvPr id="4" name="Text Box 108"/>
          <p:cNvSpPr txBox="1">
            <a:spLocks noChangeArrowheads="1"/>
          </p:cNvSpPr>
          <p:nvPr/>
        </p:nvSpPr>
        <p:spPr bwMode="auto">
          <a:xfrm>
            <a:off x="700835" y="4244604"/>
            <a:ext cx="8503740" cy="1296144"/>
          </a:xfrm>
          <a:prstGeom prst="rect">
            <a:avLst/>
          </a:prstGeom>
          <a:solidFill>
            <a:schemeClr val="bg1">
              <a:alpha val="42000"/>
            </a:schemeClr>
          </a:solidFill>
          <a:ln>
            <a:noFill/>
          </a:ln>
          <a:extLst/>
        </p:spPr>
        <p:txBody>
          <a:bodyPr rot="0" vert="horz" wrap="square" lIns="91440" tIns="45720" rIns="91440" bIns="45720" anchor="ctr" anchorCtr="0" upright="1">
            <a:noAutofit/>
          </a:bodyPr>
          <a:lstStyle/>
          <a:p>
            <a:pPr>
              <a:lnSpc>
                <a:spcPct val="110000"/>
              </a:lnSpc>
              <a:spcBef>
                <a:spcPts val="300"/>
              </a:spcBef>
              <a:spcAft>
                <a:spcPts val="300"/>
              </a:spcAft>
            </a:pPr>
            <a:r>
              <a:rPr lang="fr-FR" sz="4000" dirty="0" smtClean="0">
                <a:solidFill>
                  <a:schemeClr val="bg1"/>
                </a:solidFill>
                <a:latin typeface="Franklin Gothic Medium"/>
                <a:ea typeface="Times New Roman"/>
                <a:cs typeface="Times New Roman"/>
              </a:rPr>
              <a:t>RETOURS D'EXPÉRIENCE ET ÉCHANGES</a:t>
            </a:r>
            <a:endParaRPr lang="fr-FR" sz="1200" dirty="0">
              <a:solidFill>
                <a:schemeClr val="bg1"/>
              </a:solidFill>
              <a:effectLst/>
              <a:latin typeface="Tahoma"/>
              <a:ea typeface="Times New Roman"/>
              <a:cs typeface="Times New Roman"/>
            </a:endParaRPr>
          </a:p>
        </p:txBody>
      </p:sp>
      <p:sp>
        <p:nvSpPr>
          <p:cNvPr id="8" name="Text Box 108"/>
          <p:cNvSpPr txBox="1">
            <a:spLocks noChangeArrowheads="1"/>
          </p:cNvSpPr>
          <p:nvPr/>
        </p:nvSpPr>
        <p:spPr bwMode="auto">
          <a:xfrm>
            <a:off x="-1116632" y="3260922"/>
            <a:ext cx="4355976" cy="1007745"/>
          </a:xfrm>
          <a:prstGeom prst="rect">
            <a:avLst/>
          </a:prstGeom>
          <a:noFill/>
          <a:ln>
            <a:noFill/>
          </a:ln>
          <a:extLst/>
        </p:spPr>
        <p:txBody>
          <a:bodyPr rot="0" vert="horz" wrap="square" lIns="91440" tIns="45720" rIns="91440" bIns="45720" anchor="ctr" anchorCtr="0" upright="1">
            <a:noAutofit/>
          </a:bodyPr>
          <a:lstStyle/>
          <a:p>
            <a:pPr algn="ctr">
              <a:lnSpc>
                <a:spcPct val="110000"/>
              </a:lnSpc>
              <a:spcBef>
                <a:spcPts val="300"/>
              </a:spcBef>
              <a:spcAft>
                <a:spcPts val="300"/>
              </a:spcAft>
            </a:pPr>
            <a:r>
              <a:rPr lang="fr-FR" sz="6000" dirty="0" smtClean="0">
                <a:solidFill>
                  <a:srgbClr val="FF6600"/>
                </a:solidFill>
                <a:latin typeface="Franklin Gothic Medium"/>
                <a:ea typeface="Times New Roman"/>
                <a:cs typeface="Times New Roman"/>
              </a:rPr>
              <a:t>2.</a:t>
            </a:r>
            <a:endParaRPr lang="fr-FR" sz="2000" dirty="0">
              <a:solidFill>
                <a:srgbClr val="FF6600"/>
              </a:solidFill>
              <a:effectLst/>
              <a:latin typeface="Tahoma"/>
              <a:ea typeface="Times New Roman"/>
              <a:cs typeface="Times New Roman"/>
            </a:endParaRPr>
          </a:p>
        </p:txBody>
      </p:sp>
    </p:spTree>
    <p:extLst>
      <p:ext uri="{BB962C8B-B14F-4D97-AF65-F5344CB8AC3E}">
        <p14:creationId xmlns:p14="http://schemas.microsoft.com/office/powerpoint/2010/main" val="229359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5576" y="449326"/>
            <a:ext cx="8388424" cy="918304"/>
          </a:xfrm>
          <a:prstGeom prst="rect">
            <a:avLst/>
          </a:prstGeom>
        </p:spPr>
      </p:pic>
      <p:sp>
        <p:nvSpPr>
          <p:cNvPr id="4" name="Text Box 108"/>
          <p:cNvSpPr txBox="1">
            <a:spLocks noChangeArrowheads="1"/>
          </p:cNvSpPr>
          <p:nvPr/>
        </p:nvSpPr>
        <p:spPr bwMode="auto">
          <a:xfrm>
            <a:off x="844127" y="630421"/>
            <a:ext cx="8503740" cy="586961"/>
          </a:xfrm>
          <a:prstGeom prst="rect">
            <a:avLst/>
          </a:prstGeom>
          <a:solidFill>
            <a:schemeClr val="bg1">
              <a:alpha val="42000"/>
            </a:schemeClr>
          </a:solidFill>
          <a:ln>
            <a:noFill/>
          </a:ln>
          <a:extLst/>
        </p:spPr>
        <p:txBody>
          <a:bodyPr rot="0" vert="horz" wrap="square" lIns="91440" tIns="45720" rIns="91440" bIns="45720" anchor="ctr" anchorCtr="0" upright="1">
            <a:noAutofit/>
          </a:bodyPr>
          <a:lstStyle/>
          <a:p>
            <a:pPr>
              <a:lnSpc>
                <a:spcPct val="110000"/>
              </a:lnSpc>
              <a:spcBef>
                <a:spcPts val="300"/>
              </a:spcBef>
              <a:spcAft>
                <a:spcPts val="300"/>
              </a:spcAft>
            </a:pPr>
            <a:r>
              <a:rPr lang="fr-FR" sz="4000" dirty="0" smtClean="0">
                <a:solidFill>
                  <a:schemeClr val="bg1"/>
                </a:solidFill>
                <a:latin typeface="Franklin Gothic Medium"/>
                <a:ea typeface="Times New Roman"/>
                <a:cs typeface="Times New Roman"/>
              </a:rPr>
              <a:t>Retours d’expérience</a:t>
            </a:r>
            <a:endParaRPr lang="fr-FR" sz="1200" dirty="0">
              <a:solidFill>
                <a:schemeClr val="bg1"/>
              </a:solidFill>
              <a:effectLst/>
              <a:latin typeface="Tahoma"/>
              <a:ea typeface="Times New Roman"/>
              <a:cs typeface="Times New Roman"/>
            </a:endParaRPr>
          </a:p>
        </p:txBody>
      </p:sp>
      <p:sp>
        <p:nvSpPr>
          <p:cNvPr id="6" name="Espace réservé du contenu 2"/>
          <p:cNvSpPr>
            <a:spLocks noGrp="1"/>
          </p:cNvSpPr>
          <p:nvPr>
            <p:ph idx="1"/>
          </p:nvPr>
        </p:nvSpPr>
        <p:spPr>
          <a:xfrm>
            <a:off x="755576" y="1916832"/>
            <a:ext cx="8136904" cy="3941124"/>
          </a:xfrm>
        </p:spPr>
        <p:txBody>
          <a:bodyPr>
            <a:noAutofit/>
          </a:bodyPr>
          <a:lstStyle/>
          <a:p>
            <a:pPr marL="285750" indent="-285750" algn="just">
              <a:buFont typeface="Wingdings" panose="05000000000000000000" pitchFamily="2" charset="2"/>
              <a:buChar char="Ø"/>
            </a:pPr>
            <a:r>
              <a:rPr lang="fr-FR" sz="2000" b="1" dirty="0"/>
              <a:t>De la quantification à l'aide à la décision : la statistique Emploi au service de l'économie circulaire</a:t>
            </a:r>
            <a:r>
              <a:rPr lang="fr-FR" sz="2000" dirty="0"/>
              <a:t> par Emma Castel, Consultante sénior, Utopies et Anita Ravlic, Chargée du pilotage de l'économie circulaire, Ville de </a:t>
            </a:r>
            <a:r>
              <a:rPr lang="fr-FR" sz="2000" dirty="0" smtClean="0"/>
              <a:t>Paris.</a:t>
            </a:r>
          </a:p>
          <a:p>
            <a:pPr marL="0" indent="0" algn="just">
              <a:buNone/>
            </a:pPr>
            <a:endParaRPr lang="fr-FR" sz="2000" dirty="0"/>
          </a:p>
          <a:p>
            <a:pPr marL="285750" indent="-285750" algn="just">
              <a:buFont typeface="Wingdings" panose="05000000000000000000" pitchFamily="2" charset="2"/>
              <a:buChar char="Ø"/>
            </a:pPr>
            <a:r>
              <a:rPr lang="fr-FR" sz="2000" b="1" dirty="0"/>
              <a:t>Création d'emplois et nouvelles compétences de l'économie circulaire dans l'Île-de-France de demain </a:t>
            </a:r>
            <a:r>
              <a:rPr lang="fr-FR" sz="2000" dirty="0"/>
              <a:t>par Samuel Sauvage, Consultant sénior économie circulaire, Auxilia.</a:t>
            </a:r>
          </a:p>
          <a:p>
            <a:pPr algn="just"/>
            <a:endParaRPr lang="fr-FR" sz="2000" dirty="0"/>
          </a:p>
          <a:p>
            <a:pPr marL="285750" indent="-285750" algn="just">
              <a:buFont typeface="Wingdings" panose="05000000000000000000" pitchFamily="2" charset="2"/>
              <a:buChar char="Ø"/>
            </a:pPr>
            <a:r>
              <a:rPr lang="fr-FR" sz="2000" b="1" dirty="0"/>
              <a:t>Sauvegarder, créer, mutualiser : retours d'expériences d'un territoire engagé </a:t>
            </a:r>
            <a:r>
              <a:rPr lang="fr-FR" sz="2000" dirty="0"/>
              <a:t>par Grégory </a:t>
            </a:r>
            <a:r>
              <a:rPr lang="fr-FR" sz="2000" dirty="0" err="1"/>
              <a:t>Lannou</a:t>
            </a:r>
            <a:r>
              <a:rPr lang="fr-FR" sz="2000" dirty="0"/>
              <a:t>, Directeur Club d'Écologie Industrielle de l'Aube.</a:t>
            </a:r>
          </a:p>
        </p:txBody>
      </p:sp>
    </p:spTree>
    <p:extLst>
      <p:ext uri="{BB962C8B-B14F-4D97-AF65-F5344CB8AC3E}">
        <p14:creationId xmlns:p14="http://schemas.microsoft.com/office/powerpoint/2010/main" val="42194250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5"/>
          <p:cNvSpPr>
            <a:spLocks noChangeArrowheads="1"/>
          </p:cNvSpPr>
          <p:nvPr/>
        </p:nvSpPr>
        <p:spPr bwMode="auto">
          <a:xfrm>
            <a:off x="0" y="0"/>
            <a:ext cx="9144000" cy="6858000"/>
          </a:xfrm>
          <a:prstGeom prst="rect">
            <a:avLst/>
          </a:prstGeom>
          <a:solidFill>
            <a:srgbClr val="0A0C15"/>
          </a:solidFill>
          <a:ln w="9525" algn="ctr">
            <a:solidFill>
              <a:schemeClr val="tx1"/>
            </a:solidFill>
            <a:round/>
            <a:headEnd/>
            <a:tailEnd/>
          </a:ln>
        </p:spPr>
        <p:txBody>
          <a:bodyPr/>
          <a:lstStyle/>
          <a:p>
            <a:endParaRPr lang="fr-FR" altLang="fr-FR" sz="2400">
              <a:solidFill>
                <a:srgbClr val="000000"/>
              </a:solidFill>
            </a:endParaRPr>
          </a:p>
        </p:txBody>
      </p:sp>
      <p:sp>
        <p:nvSpPr>
          <p:cNvPr id="14338" name="Espace réservé du numéro de diapositive 3"/>
          <p:cNvSpPr>
            <a:spLocks noGrp="1" noChangeArrowheads="1"/>
          </p:cNvSpPr>
          <p:nvPr>
            <p:ph type="sldNum" sz="quarter" idx="15"/>
          </p:nvPr>
        </p:nvSpPr>
        <p:spPr bwMode="auto">
          <a:prstGeom prst="rect">
            <a:avLst/>
          </a:prstGeom>
          <a:noFill/>
          <a:ln>
            <a:miter lim="800000"/>
            <a:headEnd/>
            <a:tailEnd/>
          </a:ln>
        </p:spPr>
        <p:txBody>
          <a:bodyPr/>
          <a:lstStyle/>
          <a:p>
            <a:fld id="{5A464463-193A-42AA-97C2-9E020BB4DCA8}" type="slidenum">
              <a:rPr lang="fr-FR" altLang="fr-FR">
                <a:solidFill>
                  <a:srgbClr val="FFFFFF"/>
                </a:solidFill>
              </a:rPr>
              <a:pPr/>
              <a:t>12</a:t>
            </a:fld>
            <a:endParaRPr lang="fr-FR" altLang="fr-FR">
              <a:solidFill>
                <a:srgbClr val="FFFFFF"/>
              </a:solidFill>
            </a:endParaRPr>
          </a:p>
        </p:txBody>
      </p:sp>
      <p:pic>
        <p:nvPicPr>
          <p:cNvPr id="14339" name="Image 4"/>
          <p:cNvPicPr>
            <a:picLocks noChangeAspect="1" noChangeArrowheads="1"/>
          </p:cNvPicPr>
          <p:nvPr/>
        </p:nvPicPr>
        <p:blipFill>
          <a:blip r:embed="rId2"/>
          <a:srcRect/>
          <a:stretch>
            <a:fillRect/>
          </a:stretch>
        </p:blipFill>
        <p:spPr bwMode="auto">
          <a:xfrm>
            <a:off x="-1588" y="857250"/>
            <a:ext cx="9144001" cy="4791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Espace réservé du texte 8"/>
          <p:cNvSpPr>
            <a:spLocks noGrp="1" noChangeArrowheads="1"/>
          </p:cNvSpPr>
          <p:nvPr>
            <p:ph type="body" sz="quarter" idx="12"/>
          </p:nvPr>
        </p:nvSpPr>
        <p:spPr bwMode="auto">
          <a:xfrm>
            <a:off x="7705725" y="188913"/>
            <a:ext cx="1441450" cy="239712"/>
          </a:xfrm>
          <a:noFill/>
          <a:ln>
            <a:miter lim="800000"/>
            <a:headEnd/>
            <a:tailEnd/>
          </a:ln>
        </p:spPr>
        <p:txBody>
          <a:bodyPr vert="horz" wrap="square" lIns="91440" tIns="45720" rIns="91440" bIns="45720" numCol="1" anchor="t" anchorCtr="0" compatLnSpc="1">
            <a:prstTxWarp prst="textNoShape">
              <a:avLst/>
            </a:prstTxWarp>
            <a:normAutofit lnSpcReduction="10000"/>
          </a:bodyPr>
          <a:lstStyle/>
          <a:p>
            <a:pPr marL="0" indent="0"/>
            <a:endParaRPr lang="fr-FR" smtClean="0"/>
          </a:p>
        </p:txBody>
      </p:sp>
      <p:sp>
        <p:nvSpPr>
          <p:cNvPr id="7" name="Titre 6"/>
          <p:cNvSpPr>
            <a:spLocks noGrp="1"/>
          </p:cNvSpPr>
          <p:nvPr>
            <p:ph type="title"/>
          </p:nvPr>
        </p:nvSpPr>
        <p:spPr>
          <a:xfrm>
            <a:off x="431800" y="1376363"/>
            <a:ext cx="8285163" cy="2251075"/>
          </a:xfrm>
        </p:spPr>
        <p:txBody>
          <a:bodyPr vert="horz" wrap="square" lIns="91440" tIns="45720" rIns="91440" bIns="45720" numCol="1" anchorCtr="0" compatLnSpc="1">
            <a:prstTxWarp prst="textNoShape">
              <a:avLst/>
            </a:prstTxWarp>
            <a:normAutofit fontScale="90000"/>
          </a:bodyPr>
          <a:lstStyle/>
          <a:p>
            <a:pPr algn="ctr"/>
            <a:r>
              <a:rPr sz="4000" smtClean="0"/>
              <a:t>De la quantification à l'aide à la décision : la statistique emploi au service de l'économie circulaire</a:t>
            </a:r>
            <a:br>
              <a:rPr sz="4000" smtClean="0"/>
            </a:br>
            <a:endParaRPr sz="4000" smtClean="0"/>
          </a:p>
        </p:txBody>
      </p:sp>
      <p:sp>
        <p:nvSpPr>
          <p:cNvPr id="64515" name="Rectangle 4"/>
          <p:cNvSpPr>
            <a:spLocks noChangeArrowheads="1"/>
          </p:cNvSpPr>
          <p:nvPr/>
        </p:nvSpPr>
        <p:spPr bwMode="auto">
          <a:xfrm>
            <a:off x="431800" y="6126163"/>
            <a:ext cx="7586663" cy="261937"/>
          </a:xfrm>
          <a:prstGeom prst="rect">
            <a:avLst/>
          </a:prstGeom>
          <a:noFill/>
          <a:ln w="9525">
            <a:noFill/>
            <a:miter lim="800000"/>
            <a:headEnd/>
            <a:tailEnd/>
          </a:ln>
        </p:spPr>
        <p:txBody>
          <a:bodyPr anchor="b">
            <a:spAutoFit/>
          </a:bodyPr>
          <a:lstStyle/>
          <a:p>
            <a:r>
              <a:rPr lang="fr-FR" sz="1100" b="1">
                <a:solidFill>
                  <a:srgbClr val="000000"/>
                </a:solidFill>
                <a:latin typeface="Futura Std Book" pitchFamily="34" charset="0"/>
              </a:rPr>
              <a:t>Emma Castel</a:t>
            </a:r>
            <a:r>
              <a:rPr lang="fr-FR" sz="1100">
                <a:solidFill>
                  <a:srgbClr val="000000"/>
                </a:solidFill>
                <a:latin typeface="Futura Std Book" pitchFamily="34" charset="0"/>
              </a:rPr>
              <a:t>, Consultante Senior		</a:t>
            </a:r>
            <a:r>
              <a:rPr lang="fr-FR" sz="1100">
                <a:solidFill>
                  <a:srgbClr val="000000"/>
                </a:solidFill>
                <a:latin typeface="Futura Std Book" pitchFamily="34" charset="0"/>
                <a:hlinkClick r:id="rId3"/>
              </a:rPr>
              <a:t>nom@utopies.com</a:t>
            </a:r>
            <a:r>
              <a:rPr lang="fr-FR" sz="1100">
                <a:solidFill>
                  <a:srgbClr val="000000"/>
                </a:solidFill>
                <a:latin typeface="Futura Std Book" pitchFamily="34" charset="0"/>
              </a:rPr>
              <a:t> 	06 95 20 54 78</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Espace réservé du numéro de diapositive 3"/>
          <p:cNvSpPr>
            <a:spLocks noGrp="1" noChangeArrowheads="1"/>
          </p:cNvSpPr>
          <p:nvPr>
            <p:ph type="sldNum" sz="quarter" idx="15"/>
          </p:nvPr>
        </p:nvSpPr>
        <p:spPr bwMode="auto">
          <a:prstGeom prst="rect">
            <a:avLst/>
          </a:prstGeom>
          <a:noFill/>
          <a:ln>
            <a:miter lim="800000"/>
            <a:headEnd/>
            <a:tailEnd/>
          </a:ln>
        </p:spPr>
        <p:txBody>
          <a:bodyPr/>
          <a:lstStyle/>
          <a:p>
            <a:endParaRPr lang="fr-FR" altLang="fr-FR" dirty="0">
              <a:solidFill>
                <a:schemeClr val="accent1"/>
              </a:solidFill>
            </a:endParaRPr>
          </a:p>
        </p:txBody>
      </p:sp>
      <p:pic>
        <p:nvPicPr>
          <p:cNvPr id="15362" name="Image 4"/>
          <p:cNvPicPr>
            <a:picLocks noChangeAspect="1" noChangeArrowheads="1"/>
          </p:cNvPicPr>
          <p:nvPr/>
        </p:nvPicPr>
        <p:blipFill>
          <a:blip r:embed="rId2"/>
          <a:srcRect/>
          <a:stretch>
            <a:fillRect/>
          </a:stretch>
        </p:blipFill>
        <p:spPr bwMode="auto">
          <a:xfrm>
            <a:off x="431800" y="2346325"/>
            <a:ext cx="8632825" cy="2303463"/>
          </a:xfrm>
          <a:prstGeom prst="rect">
            <a:avLst/>
          </a:prstGeom>
          <a:noFill/>
          <a:ln w="9525">
            <a:noFill/>
            <a:miter lim="800000"/>
            <a:headEnd/>
            <a:tailEnd/>
          </a:ln>
        </p:spPr>
      </p:pic>
      <p:sp>
        <p:nvSpPr>
          <p:cNvPr id="15363" name="Titre 3"/>
          <p:cNvSpPr>
            <a:spLocks noGrp="1" noChangeArrowheads="1"/>
          </p:cNvSpPr>
          <p:nvPr>
            <p:ph type="title"/>
          </p:nvPr>
        </p:nvSpPr>
        <p:spPr bwMode="auto">
          <a:xfrm>
            <a:off x="431800" y="355600"/>
            <a:ext cx="8281988" cy="1079500"/>
          </a:xfrm>
          <a:solidFill>
            <a:schemeClr val="bg1"/>
          </a:solidFill>
          <a:ln>
            <a:miter lim="800000"/>
            <a:headEnd/>
            <a:tailEnd/>
          </a:ln>
        </p:spPr>
        <p:txBody>
          <a:bodyPr wrap="square" lIns="91440" tIns="45720" rIns="91440" bIns="45720" numCol="1" anchorCtr="0" compatLnSpc="1">
            <a:prstTxWarp prst="textNoShape">
              <a:avLst/>
            </a:prstTxWarp>
          </a:bodyPr>
          <a:lstStyle/>
          <a:p>
            <a:r>
              <a:rPr lang="fr-FR" altLang="fr-FR" smtClean="0"/>
              <a:t>Exploration du métabolisme économique des territoires par l’emploi, la production et les échanges sectoriels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Espace réservé du numéro de diapositive 2"/>
          <p:cNvSpPr>
            <a:spLocks noGrp="1" noChangeArrowheads="1"/>
          </p:cNvSpPr>
          <p:nvPr>
            <p:ph type="sldNum" sz="quarter" idx="10"/>
          </p:nvPr>
        </p:nvSpPr>
        <p:spPr bwMode="auto">
          <a:noFill/>
          <a:ln>
            <a:miter lim="800000"/>
            <a:headEnd/>
            <a:tailEnd/>
          </a:ln>
        </p:spPr>
        <p:txBody>
          <a:bodyPr/>
          <a:lstStyle/>
          <a:p>
            <a:fld id="{CBD8C7D7-4CE4-47EA-97B2-38D874100B4F}" type="slidenum">
              <a:rPr lang="fr-FR" altLang="fr-FR"/>
              <a:pPr/>
              <a:t>15</a:t>
            </a:fld>
            <a:endParaRPr lang="fr-FR" altLang="fr-FR"/>
          </a:p>
        </p:txBody>
      </p:sp>
      <p:sp>
        <p:nvSpPr>
          <p:cNvPr id="16386" name="ZoneTexte 3"/>
          <p:cNvSpPr txBox="1">
            <a:spLocks noChangeArrowheads="1"/>
          </p:cNvSpPr>
          <p:nvPr/>
        </p:nvSpPr>
        <p:spPr bwMode="auto">
          <a:xfrm>
            <a:off x="431800" y="512763"/>
            <a:ext cx="7243763" cy="1074737"/>
          </a:xfrm>
          <a:prstGeom prst="rect">
            <a:avLst/>
          </a:prstGeom>
          <a:noFill/>
          <a:ln w="9525">
            <a:noFill/>
            <a:miter lim="800000"/>
            <a:headEnd/>
            <a:tailEnd/>
          </a:ln>
        </p:spPr>
        <p:txBody>
          <a:bodyPr anchor="ctr"/>
          <a:lstStyle/>
          <a:p>
            <a:r>
              <a:rPr lang="fr-FR" altLang="fr-FR" sz="2400" b="1">
                <a:solidFill>
                  <a:schemeClr val="accent1"/>
                </a:solidFill>
                <a:latin typeface="Futura Std Book" pitchFamily="34" charset="0"/>
              </a:rPr>
              <a:t>Outil de quantification des emplois de l’économie circulaire de la ville de Paris </a:t>
            </a:r>
          </a:p>
        </p:txBody>
      </p:sp>
      <p:pic>
        <p:nvPicPr>
          <p:cNvPr id="16387" name="Image 1"/>
          <p:cNvPicPr>
            <a:picLocks noChangeAspect="1" noChangeArrowheads="1"/>
          </p:cNvPicPr>
          <p:nvPr/>
        </p:nvPicPr>
        <p:blipFill>
          <a:blip r:embed="rId3"/>
          <a:srcRect/>
          <a:stretch>
            <a:fillRect/>
          </a:stretch>
        </p:blipFill>
        <p:spPr bwMode="auto">
          <a:xfrm>
            <a:off x="673100" y="5773738"/>
            <a:ext cx="4030663" cy="981075"/>
          </a:xfrm>
          <a:prstGeom prst="rect">
            <a:avLst/>
          </a:prstGeom>
          <a:noFill/>
          <a:ln w="9525">
            <a:noFill/>
            <a:miter lim="800000"/>
            <a:headEnd/>
            <a:tailEnd/>
          </a:ln>
        </p:spPr>
      </p:pic>
      <p:pic>
        <p:nvPicPr>
          <p:cNvPr id="16388" name="Image 2"/>
          <p:cNvPicPr>
            <a:picLocks noChangeAspect="1" noChangeArrowheads="1"/>
          </p:cNvPicPr>
          <p:nvPr/>
        </p:nvPicPr>
        <p:blipFill>
          <a:blip r:embed="rId4" cstate="print"/>
          <a:srcRect t="33664"/>
          <a:stretch>
            <a:fillRect/>
          </a:stretch>
        </p:blipFill>
        <p:spPr bwMode="auto">
          <a:xfrm>
            <a:off x="6875463" y="6167438"/>
            <a:ext cx="2028825" cy="671512"/>
          </a:xfrm>
          <a:prstGeom prst="rect">
            <a:avLst/>
          </a:prstGeom>
          <a:noFill/>
          <a:ln w="9525">
            <a:noFill/>
            <a:miter lim="800000"/>
            <a:headEnd/>
            <a:tailEnd/>
          </a:ln>
        </p:spPr>
      </p:pic>
      <p:pic>
        <p:nvPicPr>
          <p:cNvPr id="16389" name="Image 7"/>
          <p:cNvPicPr>
            <a:picLocks noChangeAspect="1"/>
          </p:cNvPicPr>
          <p:nvPr/>
        </p:nvPicPr>
        <p:blipFill>
          <a:blip r:embed="rId5" cstate="print"/>
          <a:srcRect/>
          <a:stretch>
            <a:fillRect/>
          </a:stretch>
        </p:blipFill>
        <p:spPr bwMode="auto">
          <a:xfrm>
            <a:off x="3236913" y="2463800"/>
            <a:ext cx="2344737" cy="1960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re 2"/>
          <p:cNvSpPr>
            <a:spLocks noGrp="1"/>
          </p:cNvSpPr>
          <p:nvPr>
            <p:ph type="title"/>
          </p:nvPr>
        </p:nvSpPr>
        <p:spPr>
          <a:noFill/>
          <a:ln>
            <a:miter lim="800000"/>
            <a:headEnd/>
            <a:tailEnd/>
          </a:ln>
        </p:spPr>
        <p:txBody>
          <a:bodyPr vert="horz"/>
          <a:lstStyle/>
          <a:p>
            <a:r>
              <a:rPr>
                <a:ea typeface="MS PGothic" pitchFamily="34" charset="-128"/>
              </a:rPr>
              <a:t>BESOINS DU TERRITOIRE</a:t>
            </a:r>
          </a:p>
        </p:txBody>
      </p:sp>
      <p:grpSp>
        <p:nvGrpSpPr>
          <p:cNvPr id="2" name="Groupe 3"/>
          <p:cNvGrpSpPr>
            <a:grpSpLocks/>
          </p:cNvGrpSpPr>
          <p:nvPr/>
        </p:nvGrpSpPr>
        <p:grpSpPr bwMode="auto">
          <a:xfrm>
            <a:off x="465138" y="1309688"/>
            <a:ext cx="5481637" cy="1476375"/>
            <a:chOff x="465138" y="1309274"/>
            <a:chExt cx="5481612" cy="1477328"/>
          </a:xfrm>
        </p:grpSpPr>
        <p:pic>
          <p:nvPicPr>
            <p:cNvPr id="17419" name="Image 2" descr="Capture d’écran 2016-03-11 à 21.26.29.png"/>
            <p:cNvPicPr>
              <a:picLocks noChangeAspect="1"/>
            </p:cNvPicPr>
            <p:nvPr/>
          </p:nvPicPr>
          <p:blipFill>
            <a:blip r:embed="rId3"/>
            <a:srcRect/>
            <a:stretch>
              <a:fillRect/>
            </a:stretch>
          </p:blipFill>
          <p:spPr bwMode="auto">
            <a:xfrm>
              <a:off x="465138" y="1359218"/>
              <a:ext cx="341312" cy="312737"/>
            </a:xfrm>
            <a:prstGeom prst="rect">
              <a:avLst/>
            </a:prstGeom>
            <a:noFill/>
            <a:ln w="9525">
              <a:noFill/>
              <a:miter lim="800000"/>
              <a:headEnd/>
              <a:tailEnd/>
            </a:ln>
          </p:spPr>
        </p:pic>
        <p:sp>
          <p:nvSpPr>
            <p:cNvPr id="17420" name="ZoneTexte 8"/>
            <p:cNvSpPr txBox="1">
              <a:spLocks noChangeArrowheads="1"/>
            </p:cNvSpPr>
            <p:nvPr/>
          </p:nvSpPr>
          <p:spPr bwMode="auto">
            <a:xfrm>
              <a:off x="806450" y="1309274"/>
              <a:ext cx="5140300" cy="1477328"/>
            </a:xfrm>
            <a:prstGeom prst="rect">
              <a:avLst/>
            </a:prstGeom>
            <a:noFill/>
            <a:ln w="9525">
              <a:noFill/>
              <a:miter lim="800000"/>
              <a:headEnd/>
              <a:tailEnd/>
            </a:ln>
          </p:spPr>
          <p:txBody>
            <a:bodyPr>
              <a:spAutoFit/>
            </a:bodyPr>
            <a:lstStyle/>
            <a:p>
              <a:pPr eaLnBrk="1" hangingPunct="1"/>
              <a:r>
                <a:rPr lang="fr-FR" altLang="fr-FR">
                  <a:solidFill>
                    <a:srgbClr val="000000"/>
                  </a:solidFill>
                  <a:latin typeface="Futura Std Book" pitchFamily="34" charset="0"/>
                </a:rPr>
                <a:t>Plan de développement de l’économie circulaire 2017-2020</a:t>
              </a:r>
              <a:br>
                <a:rPr lang="fr-FR" altLang="fr-FR">
                  <a:solidFill>
                    <a:srgbClr val="000000"/>
                  </a:solidFill>
                  <a:latin typeface="Futura Std Book" pitchFamily="34" charset="0"/>
                </a:rPr>
              </a:br>
              <a:r>
                <a:rPr lang="fr-FR" altLang="fr-FR">
                  <a:solidFill>
                    <a:srgbClr val="000000"/>
                  </a:solidFill>
                  <a:latin typeface="Futura Std Book" pitchFamily="34" charset="0"/>
                </a:rPr>
                <a:t>&gt;&gt;&gt; faire de l’économie circulaire un </a:t>
              </a:r>
              <a:r>
                <a:rPr lang="fr-FR" altLang="fr-FR" b="1">
                  <a:solidFill>
                    <a:srgbClr val="000000"/>
                  </a:solidFill>
                  <a:latin typeface="Futura Std Book" pitchFamily="34" charset="0"/>
                </a:rPr>
                <a:t>levier de développement de l’activité et de l’emploi</a:t>
              </a:r>
            </a:p>
          </p:txBody>
        </p:sp>
      </p:grpSp>
      <p:grpSp>
        <p:nvGrpSpPr>
          <p:cNvPr id="3" name="Groupe 2"/>
          <p:cNvGrpSpPr>
            <a:grpSpLocks/>
          </p:cNvGrpSpPr>
          <p:nvPr/>
        </p:nvGrpSpPr>
        <p:grpSpPr bwMode="auto">
          <a:xfrm>
            <a:off x="484188" y="3194050"/>
            <a:ext cx="5481637" cy="1200150"/>
            <a:chOff x="484188" y="2937910"/>
            <a:chExt cx="5481612" cy="1200329"/>
          </a:xfrm>
        </p:grpSpPr>
        <p:pic>
          <p:nvPicPr>
            <p:cNvPr id="17417" name="Image 12" descr="Capture d’écran 2016-03-11 à 21.26.29.png"/>
            <p:cNvPicPr>
              <a:picLocks noChangeAspect="1"/>
            </p:cNvPicPr>
            <p:nvPr/>
          </p:nvPicPr>
          <p:blipFill>
            <a:blip r:embed="rId3"/>
            <a:srcRect/>
            <a:stretch>
              <a:fillRect/>
            </a:stretch>
          </p:blipFill>
          <p:spPr bwMode="auto">
            <a:xfrm>
              <a:off x="484188" y="2949383"/>
              <a:ext cx="341312" cy="312738"/>
            </a:xfrm>
            <a:prstGeom prst="rect">
              <a:avLst/>
            </a:prstGeom>
            <a:noFill/>
            <a:ln w="9525">
              <a:noFill/>
              <a:miter lim="800000"/>
              <a:headEnd/>
              <a:tailEnd/>
            </a:ln>
          </p:spPr>
        </p:pic>
        <p:sp>
          <p:nvSpPr>
            <p:cNvPr id="17418" name="ZoneTexte 13"/>
            <p:cNvSpPr txBox="1">
              <a:spLocks noChangeArrowheads="1"/>
            </p:cNvSpPr>
            <p:nvPr/>
          </p:nvSpPr>
          <p:spPr bwMode="auto">
            <a:xfrm>
              <a:off x="825500" y="2937910"/>
              <a:ext cx="5140300" cy="1200329"/>
            </a:xfrm>
            <a:prstGeom prst="rect">
              <a:avLst/>
            </a:prstGeom>
            <a:noFill/>
            <a:ln w="9525">
              <a:noFill/>
              <a:miter lim="800000"/>
              <a:headEnd/>
              <a:tailEnd/>
            </a:ln>
          </p:spPr>
          <p:txBody>
            <a:bodyPr>
              <a:spAutoFit/>
            </a:bodyPr>
            <a:lstStyle/>
            <a:p>
              <a:pPr eaLnBrk="1" hangingPunct="1"/>
              <a:r>
                <a:rPr lang="fr-FR" altLang="fr-FR">
                  <a:solidFill>
                    <a:srgbClr val="000000"/>
                  </a:solidFill>
                  <a:latin typeface="Futura Std Book" pitchFamily="34" charset="0"/>
                </a:rPr>
                <a:t>Rendre compte des progrès accomplis</a:t>
              </a:r>
            </a:p>
            <a:p>
              <a:pPr eaLnBrk="1" hangingPunct="1"/>
              <a:r>
                <a:rPr lang="fr-FR" altLang="fr-FR">
                  <a:solidFill>
                    <a:srgbClr val="000000"/>
                  </a:solidFill>
                  <a:latin typeface="Futura Std Book" pitchFamily="34" charset="0"/>
                </a:rPr>
                <a:t>&gt;&gt;&gt; </a:t>
              </a:r>
              <a:r>
                <a:rPr lang="fr-FR" altLang="fr-FR" b="1">
                  <a:solidFill>
                    <a:srgbClr val="000000"/>
                  </a:solidFill>
                  <a:latin typeface="Futura Std Book" pitchFamily="34" charset="0"/>
                </a:rPr>
                <a:t>mesurer les créations d’emplois découlant du développement de l’économie circulaire</a:t>
              </a:r>
              <a:endParaRPr lang="fr-FR" altLang="fr-FR">
                <a:solidFill>
                  <a:srgbClr val="000000"/>
                </a:solidFill>
                <a:latin typeface="Futura Std Book" pitchFamily="34" charset="0"/>
              </a:endParaRPr>
            </a:p>
          </p:txBody>
        </p:sp>
      </p:grpSp>
      <p:grpSp>
        <p:nvGrpSpPr>
          <p:cNvPr id="4" name="Groupe 4"/>
          <p:cNvGrpSpPr>
            <a:grpSpLocks/>
          </p:cNvGrpSpPr>
          <p:nvPr/>
        </p:nvGrpSpPr>
        <p:grpSpPr bwMode="auto">
          <a:xfrm>
            <a:off x="465138" y="4868863"/>
            <a:ext cx="8248650" cy="1754187"/>
            <a:chOff x="465138" y="4869113"/>
            <a:chExt cx="8248650" cy="1754326"/>
          </a:xfrm>
        </p:grpSpPr>
        <p:pic>
          <p:nvPicPr>
            <p:cNvPr id="17415" name="Image 14" descr="Capture d’écran 2016-03-11 à 21.26.29.png"/>
            <p:cNvPicPr>
              <a:picLocks noChangeAspect="1"/>
            </p:cNvPicPr>
            <p:nvPr/>
          </p:nvPicPr>
          <p:blipFill>
            <a:blip r:embed="rId3"/>
            <a:srcRect/>
            <a:stretch>
              <a:fillRect/>
            </a:stretch>
          </p:blipFill>
          <p:spPr bwMode="auto">
            <a:xfrm>
              <a:off x="465138" y="4910984"/>
              <a:ext cx="341312" cy="312738"/>
            </a:xfrm>
            <a:prstGeom prst="rect">
              <a:avLst/>
            </a:prstGeom>
            <a:noFill/>
            <a:ln w="9525">
              <a:noFill/>
              <a:miter lim="800000"/>
              <a:headEnd/>
              <a:tailEnd/>
            </a:ln>
          </p:spPr>
        </p:pic>
        <p:sp>
          <p:nvSpPr>
            <p:cNvPr id="17416" name="ZoneTexte 15"/>
            <p:cNvSpPr txBox="1">
              <a:spLocks noChangeArrowheads="1"/>
            </p:cNvSpPr>
            <p:nvPr/>
          </p:nvSpPr>
          <p:spPr bwMode="auto">
            <a:xfrm>
              <a:off x="806450" y="4869113"/>
              <a:ext cx="7907338" cy="1754326"/>
            </a:xfrm>
            <a:prstGeom prst="rect">
              <a:avLst/>
            </a:prstGeom>
            <a:noFill/>
            <a:ln w="9525">
              <a:noFill/>
              <a:miter lim="800000"/>
              <a:headEnd/>
              <a:tailEnd/>
            </a:ln>
          </p:spPr>
          <p:txBody>
            <a:bodyPr>
              <a:spAutoFit/>
            </a:bodyPr>
            <a:lstStyle/>
            <a:p>
              <a:pPr eaLnBrk="1" hangingPunct="1"/>
              <a:r>
                <a:rPr lang="fr-FR" altLang="fr-FR">
                  <a:solidFill>
                    <a:srgbClr val="000000"/>
                  </a:solidFill>
                  <a:latin typeface="Futura Std Book" pitchFamily="34" charset="0"/>
                </a:rPr>
                <a:t>Appui méthodologique pour définir : </a:t>
              </a:r>
            </a:p>
            <a:p>
              <a:pPr eaLnBrk="1" hangingPunct="1"/>
              <a:r>
                <a:rPr lang="fr-FR" altLang="fr-FR">
                  <a:solidFill>
                    <a:srgbClr val="000000"/>
                  </a:solidFill>
                  <a:latin typeface="Futura Std Book" pitchFamily="34" charset="0"/>
                </a:rPr>
                <a:t>&gt;&gt;&gt; un </a:t>
              </a:r>
              <a:r>
                <a:rPr lang="fr-FR" altLang="fr-FR" b="1">
                  <a:solidFill>
                    <a:srgbClr val="000000"/>
                  </a:solidFill>
                  <a:latin typeface="Futura Std Book" pitchFamily="34" charset="0"/>
                </a:rPr>
                <a:t>périmètre pertinent des activités </a:t>
              </a:r>
              <a:r>
                <a:rPr lang="fr-FR" altLang="fr-FR">
                  <a:solidFill>
                    <a:srgbClr val="000000"/>
                  </a:solidFill>
                  <a:latin typeface="Futura Std Book" pitchFamily="34" charset="0"/>
                </a:rPr>
                <a:t>contribuant au développement de l’économie circulaire</a:t>
              </a:r>
            </a:p>
            <a:p>
              <a:pPr eaLnBrk="1" hangingPunct="1"/>
              <a:r>
                <a:rPr lang="fr-FR" altLang="fr-FR">
                  <a:solidFill>
                    <a:srgbClr val="000000"/>
                  </a:solidFill>
                  <a:latin typeface="Futura Std Book" pitchFamily="34" charset="0"/>
                </a:rPr>
                <a:t>&gt;&gt;&gt; une </a:t>
              </a:r>
              <a:r>
                <a:rPr lang="fr-FR" altLang="fr-FR" b="1">
                  <a:solidFill>
                    <a:srgbClr val="000000"/>
                  </a:solidFill>
                  <a:latin typeface="Futura Std Book" pitchFamily="34" charset="0"/>
                </a:rPr>
                <a:t>méthodologie de quantification des emplois </a:t>
              </a:r>
              <a:r>
                <a:rPr lang="fr-FR" altLang="fr-FR">
                  <a:solidFill>
                    <a:srgbClr val="000000"/>
                  </a:solidFill>
                  <a:latin typeface="Futura Std Book" pitchFamily="34" charset="0"/>
                </a:rPr>
                <a:t>relevant de l’économie circulaire, permettant d’établir une photographie T0 du stock d’emplois et d’actualiser celle-ci dans les années qui viennent. </a:t>
              </a:r>
            </a:p>
          </p:txBody>
        </p:sp>
      </p:grpSp>
      <p:pic>
        <p:nvPicPr>
          <p:cNvPr id="17413" name="Image 1"/>
          <p:cNvPicPr>
            <a:picLocks noChangeAspect="1" noChangeArrowheads="1"/>
          </p:cNvPicPr>
          <p:nvPr/>
        </p:nvPicPr>
        <p:blipFill>
          <a:blip r:embed="rId4"/>
          <a:srcRect/>
          <a:stretch>
            <a:fillRect/>
          </a:stretch>
        </p:blipFill>
        <p:spPr bwMode="auto">
          <a:xfrm>
            <a:off x="5946775" y="309563"/>
            <a:ext cx="3197225" cy="4559300"/>
          </a:xfrm>
          <a:prstGeom prst="rect">
            <a:avLst/>
          </a:prstGeom>
          <a:noFill/>
          <a:ln w="9525">
            <a:noFill/>
            <a:miter lim="800000"/>
            <a:headEnd/>
            <a:tailEnd/>
          </a:ln>
        </p:spPr>
      </p:pic>
      <p:sp>
        <p:nvSpPr>
          <p:cNvPr id="17414" name="Espace réservé du numéro de diapositive 1"/>
          <p:cNvSpPr>
            <a:spLocks noGrp="1"/>
          </p:cNvSpPr>
          <p:nvPr>
            <p:ph type="sldNum" sz="quarter" idx="10"/>
          </p:nvPr>
        </p:nvSpPr>
        <p:spPr bwMode="auto">
          <a:noFill/>
          <a:ln>
            <a:miter lim="800000"/>
            <a:headEnd/>
            <a:tailEnd/>
          </a:ln>
        </p:spPr>
        <p:txBody>
          <a:bodyPr/>
          <a:lstStyle/>
          <a:p>
            <a:fld id="{50FEE6A3-0C15-41AA-87FD-E2E445F63649}" type="slidenum">
              <a:rPr lang="fr-FR" altLang="fr-FR"/>
              <a:pPr/>
              <a:t>16</a:t>
            </a:fld>
            <a:endParaRPr lang="fr-FR" altLang="fr-F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re 2"/>
          <p:cNvSpPr>
            <a:spLocks noGrp="1"/>
          </p:cNvSpPr>
          <p:nvPr>
            <p:ph type="title"/>
          </p:nvPr>
        </p:nvSpPr>
        <p:spPr>
          <a:noFill/>
          <a:ln>
            <a:miter lim="800000"/>
            <a:headEnd/>
            <a:tailEnd/>
          </a:ln>
        </p:spPr>
        <p:txBody>
          <a:bodyPr vert="horz"/>
          <a:lstStyle/>
          <a:p>
            <a:r>
              <a:rPr>
                <a:ea typeface="MS PGothic" pitchFamily="34" charset="-128"/>
              </a:rPr>
              <a:t>PARTIS-PRIS METHODOLOGIQUES</a:t>
            </a:r>
          </a:p>
        </p:txBody>
      </p:sp>
      <p:sp>
        <p:nvSpPr>
          <p:cNvPr id="19458" name="ZoneTexte 8"/>
          <p:cNvSpPr txBox="1">
            <a:spLocks noChangeArrowheads="1"/>
          </p:cNvSpPr>
          <p:nvPr/>
        </p:nvSpPr>
        <p:spPr bwMode="auto">
          <a:xfrm>
            <a:off x="430213" y="1236663"/>
            <a:ext cx="5248275" cy="5908675"/>
          </a:xfrm>
          <a:prstGeom prst="rect">
            <a:avLst/>
          </a:prstGeom>
          <a:noFill/>
          <a:ln w="9525">
            <a:noFill/>
            <a:miter lim="800000"/>
            <a:headEnd/>
            <a:tailEnd/>
          </a:ln>
        </p:spPr>
        <p:txBody>
          <a:bodyPr>
            <a:spAutoFit/>
          </a:bodyPr>
          <a:lstStyle/>
          <a:p>
            <a:pPr eaLnBrk="1" hangingPunct="1"/>
            <a:r>
              <a:rPr lang="fr-FR" altLang="fr-FR" b="1">
                <a:solidFill>
                  <a:srgbClr val="000000"/>
                </a:solidFill>
                <a:latin typeface="Futura Std Book" pitchFamily="34" charset="0"/>
              </a:rPr>
              <a:t>1. S’inscrire dans le cadre de la définition de l’économie circulaire proposée par l’Ademe</a:t>
            </a:r>
          </a:p>
          <a:p>
            <a:pPr eaLnBrk="1" hangingPunct="1"/>
            <a:endParaRPr lang="fr-FR" altLang="fr-FR" b="1">
              <a:solidFill>
                <a:srgbClr val="000000"/>
              </a:solidFill>
              <a:latin typeface="Futura Std Book" pitchFamily="34" charset="0"/>
            </a:endParaRPr>
          </a:p>
          <a:p>
            <a:pPr eaLnBrk="1" hangingPunct="1"/>
            <a:r>
              <a:rPr lang="fr-FR" altLang="fr-FR" b="1">
                <a:solidFill>
                  <a:srgbClr val="000000"/>
                </a:solidFill>
                <a:latin typeface="Futura Std Book" pitchFamily="34" charset="0"/>
              </a:rPr>
              <a:t>2. Décliner la méthodologie ONEMEV à l’échelle d’un territoire infranational: </a:t>
            </a:r>
            <a:br>
              <a:rPr lang="fr-FR" altLang="fr-FR" b="1">
                <a:solidFill>
                  <a:srgbClr val="000000"/>
                </a:solidFill>
                <a:latin typeface="Futura Std Book" pitchFamily="34" charset="0"/>
              </a:rPr>
            </a:br>
            <a:r>
              <a:rPr lang="fr-FR" altLang="fr-FR" b="1">
                <a:solidFill>
                  <a:srgbClr val="000000"/>
                </a:solidFill>
                <a:latin typeface="Futura Std Book" pitchFamily="34" charset="0"/>
              </a:rPr>
              <a:t>la Ville de Paris</a:t>
            </a:r>
          </a:p>
          <a:p>
            <a:pPr eaLnBrk="1" hangingPunct="1"/>
            <a:endParaRPr lang="fr-FR" altLang="fr-FR" b="1">
              <a:solidFill>
                <a:srgbClr val="000000"/>
              </a:solidFill>
              <a:latin typeface="Futura Std Book" pitchFamily="34" charset="0"/>
            </a:endParaRPr>
          </a:p>
          <a:p>
            <a:r>
              <a:rPr lang="fr-FR" altLang="fr-FR">
                <a:solidFill>
                  <a:srgbClr val="000000"/>
                </a:solidFill>
                <a:latin typeface="Futura Std Book" pitchFamily="34" charset="0"/>
              </a:rPr>
              <a:t>&gt; issue d’un groupe de travail rassemblant de nombreux partenaires : l’Ademe, France Stratégie, la DGEFP, l’Insee, la DGT, la DGE, Alliance Villes Emploi, Pôle emploi et le CGDD (SOeS et SEEIDD). </a:t>
            </a:r>
          </a:p>
          <a:p>
            <a:r>
              <a:rPr lang="fr-FR" altLang="fr-FR">
                <a:solidFill>
                  <a:srgbClr val="000000"/>
                </a:solidFill>
                <a:latin typeface="Futura Std Book" pitchFamily="34" charset="0"/>
              </a:rPr>
              <a:t>&gt; indicateur emploi figurant parmi les 10 indicateurs clés pour le suivi de l’économie circulaire</a:t>
            </a:r>
          </a:p>
          <a:p>
            <a:r>
              <a:rPr lang="fr-FR" altLang="fr-FR">
                <a:solidFill>
                  <a:srgbClr val="000000"/>
                </a:solidFill>
                <a:latin typeface="Futura Std Book" pitchFamily="34" charset="0"/>
              </a:rPr>
              <a:t>&gt;&gt;&gt; Méthodologie de référence à ce jour</a:t>
            </a:r>
          </a:p>
          <a:p>
            <a:endParaRPr lang="fr-FR" altLang="fr-FR" b="1">
              <a:solidFill>
                <a:srgbClr val="000000"/>
              </a:solidFill>
              <a:latin typeface="Futura Std Book" pitchFamily="34" charset="0"/>
            </a:endParaRPr>
          </a:p>
          <a:p>
            <a:endParaRPr lang="fr-FR" altLang="fr-FR" b="1">
              <a:solidFill>
                <a:srgbClr val="000000"/>
              </a:solidFill>
              <a:latin typeface="Futura Std Book" pitchFamily="34" charset="0"/>
            </a:endParaRPr>
          </a:p>
          <a:p>
            <a:endParaRPr lang="fr-FR" altLang="fr-FR">
              <a:solidFill>
                <a:srgbClr val="000000"/>
              </a:solidFill>
              <a:latin typeface="Futura Std Book" pitchFamily="34" charset="0"/>
            </a:endParaRPr>
          </a:p>
          <a:p>
            <a:endParaRPr lang="fr-FR" altLang="fr-FR">
              <a:solidFill>
                <a:srgbClr val="000000"/>
              </a:solidFill>
              <a:latin typeface="Futura Std Book" pitchFamily="34" charset="0"/>
            </a:endParaRPr>
          </a:p>
        </p:txBody>
      </p:sp>
      <p:pic>
        <p:nvPicPr>
          <p:cNvPr id="3" name="Image 2"/>
          <p:cNvPicPr>
            <a:picLocks noChangeAspect="1" noChangeArrowheads="1"/>
          </p:cNvPicPr>
          <p:nvPr/>
        </p:nvPicPr>
        <p:blipFill>
          <a:blip r:embed="rId3"/>
          <a:srcRect/>
          <a:stretch>
            <a:fillRect/>
          </a:stretch>
        </p:blipFill>
        <p:spPr bwMode="auto">
          <a:xfrm>
            <a:off x="5983288" y="1266825"/>
            <a:ext cx="3159125" cy="4473575"/>
          </a:xfrm>
          <a:prstGeom prst="rect">
            <a:avLst/>
          </a:prstGeom>
          <a:noFill/>
          <a:ln w="9525">
            <a:noFill/>
            <a:miter lim="800000"/>
            <a:headEnd/>
            <a:tailEnd/>
          </a:ln>
          <a:effectLst>
            <a:outerShdw dist="38100" dir="5400000" algn="t" rotWithShape="0">
              <a:srgbClr val="808080">
                <a:alpha val="39998"/>
              </a:srgbClr>
            </a:outerShdw>
          </a:effectLst>
        </p:spPr>
      </p:pic>
      <p:sp>
        <p:nvSpPr>
          <p:cNvPr id="19460" name="Espace réservé du numéro de diapositive 1"/>
          <p:cNvSpPr>
            <a:spLocks noGrp="1"/>
          </p:cNvSpPr>
          <p:nvPr>
            <p:ph type="sldNum" sz="quarter" idx="10"/>
          </p:nvPr>
        </p:nvSpPr>
        <p:spPr bwMode="auto">
          <a:noFill/>
          <a:ln>
            <a:miter lim="800000"/>
            <a:headEnd/>
            <a:tailEnd/>
          </a:ln>
        </p:spPr>
        <p:txBody>
          <a:bodyPr/>
          <a:lstStyle/>
          <a:p>
            <a:fld id="{4AC10141-ADC3-48C5-AD1F-B50925C24166}" type="slidenum">
              <a:rPr lang="fr-FR" altLang="fr-FR"/>
              <a:pPr/>
              <a:t>17</a:t>
            </a:fld>
            <a:endParaRPr lang="fr-FR" altLang="fr-F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ZoneTexte 8"/>
          <p:cNvSpPr txBox="1">
            <a:spLocks noChangeArrowheads="1"/>
          </p:cNvSpPr>
          <p:nvPr/>
        </p:nvSpPr>
        <p:spPr bwMode="auto">
          <a:xfrm>
            <a:off x="430213" y="2228850"/>
            <a:ext cx="4440237" cy="2030413"/>
          </a:xfrm>
          <a:prstGeom prst="rect">
            <a:avLst/>
          </a:prstGeom>
          <a:noFill/>
          <a:ln w="9525">
            <a:noFill/>
            <a:miter lim="800000"/>
            <a:headEnd/>
            <a:tailEnd/>
          </a:ln>
        </p:spPr>
        <p:txBody>
          <a:bodyPr>
            <a:spAutoFit/>
          </a:bodyPr>
          <a:lstStyle/>
          <a:p>
            <a:pPr eaLnBrk="1" hangingPunct="1"/>
            <a:r>
              <a:rPr lang="fr-FR" altLang="fr-FR">
                <a:solidFill>
                  <a:srgbClr val="000000"/>
                </a:solidFill>
                <a:latin typeface="Futura Std Book" pitchFamily="34" charset="0"/>
              </a:rPr>
              <a:t>&gt; Evaluer non seulement les emplois directs de l’économie circulaire mais également </a:t>
            </a:r>
            <a:r>
              <a:rPr lang="fr-FR" altLang="fr-FR" b="1">
                <a:solidFill>
                  <a:srgbClr val="000000"/>
                </a:solidFill>
                <a:latin typeface="Futura Std Book" pitchFamily="34" charset="0"/>
              </a:rPr>
              <a:t>ceux qu’elle soutient dans le reste de l’économie locale</a:t>
            </a:r>
          </a:p>
          <a:p>
            <a:pPr eaLnBrk="1" hangingPunct="1"/>
            <a:endParaRPr lang="fr-FR" altLang="fr-FR" b="1">
              <a:solidFill>
                <a:srgbClr val="000000"/>
              </a:solidFill>
              <a:latin typeface="Futura Std Book" pitchFamily="34" charset="0"/>
            </a:endParaRPr>
          </a:p>
          <a:p>
            <a:pPr eaLnBrk="1" hangingPunct="1"/>
            <a:r>
              <a:rPr lang="fr-FR" altLang="fr-FR">
                <a:solidFill>
                  <a:srgbClr val="000000"/>
                </a:solidFill>
                <a:latin typeface="Futura Std Book" pitchFamily="34" charset="0"/>
              </a:rPr>
              <a:t>&gt; Mobiliser un outil d’</a:t>
            </a:r>
            <a:r>
              <a:rPr lang="fr-FR" altLang="fr-FR" b="1">
                <a:solidFill>
                  <a:srgbClr val="000000"/>
                </a:solidFill>
                <a:latin typeface="Futura Std Book" pitchFamily="34" charset="0"/>
              </a:rPr>
              <a:t>analyse entrées-sorties territorial : </a:t>
            </a:r>
            <a:r>
              <a:rPr lang="fr-FR" altLang="fr-FR">
                <a:solidFill>
                  <a:srgbClr val="000000"/>
                </a:solidFill>
                <a:latin typeface="Futura Std Book" pitchFamily="34" charset="0"/>
              </a:rPr>
              <a:t>LOCALFOOTPRINT</a:t>
            </a:r>
          </a:p>
        </p:txBody>
      </p:sp>
      <p:sp>
        <p:nvSpPr>
          <p:cNvPr id="21506" name="Titre 2"/>
          <p:cNvSpPr>
            <a:spLocks noGrp="1"/>
          </p:cNvSpPr>
          <p:nvPr>
            <p:ph type="title"/>
          </p:nvPr>
        </p:nvSpPr>
        <p:spPr>
          <a:noFill/>
          <a:ln>
            <a:miter lim="800000"/>
            <a:headEnd/>
            <a:tailEnd/>
          </a:ln>
        </p:spPr>
        <p:txBody>
          <a:bodyPr vert="horz"/>
          <a:lstStyle/>
          <a:p>
            <a:r>
              <a:rPr>
                <a:ea typeface="MS PGothic" pitchFamily="34" charset="-128"/>
              </a:rPr>
              <a:t>PARTIS-PRIS METHODOLOGIQUES</a:t>
            </a:r>
          </a:p>
        </p:txBody>
      </p:sp>
      <p:pic>
        <p:nvPicPr>
          <p:cNvPr id="21507" name="Image 3"/>
          <p:cNvPicPr>
            <a:picLocks noChangeAspect="1" noChangeArrowheads="1"/>
          </p:cNvPicPr>
          <p:nvPr/>
        </p:nvPicPr>
        <p:blipFill>
          <a:blip r:embed="rId3"/>
          <a:srcRect l="9500" t="20377" r="46368"/>
          <a:stretch>
            <a:fillRect/>
          </a:stretch>
        </p:blipFill>
        <p:spPr bwMode="auto">
          <a:xfrm>
            <a:off x="4870450" y="1403350"/>
            <a:ext cx="4035425" cy="5327650"/>
          </a:xfrm>
          <a:prstGeom prst="rect">
            <a:avLst/>
          </a:prstGeom>
          <a:noFill/>
          <a:ln w="9525">
            <a:noFill/>
            <a:miter lim="800000"/>
            <a:headEnd/>
            <a:tailEnd/>
          </a:ln>
        </p:spPr>
      </p:pic>
      <p:sp>
        <p:nvSpPr>
          <p:cNvPr id="21508" name="ZoneTexte 8"/>
          <p:cNvSpPr txBox="1">
            <a:spLocks noChangeArrowheads="1"/>
          </p:cNvSpPr>
          <p:nvPr/>
        </p:nvSpPr>
        <p:spPr bwMode="auto">
          <a:xfrm>
            <a:off x="430213" y="1503363"/>
            <a:ext cx="5248275" cy="646112"/>
          </a:xfrm>
          <a:prstGeom prst="rect">
            <a:avLst/>
          </a:prstGeom>
          <a:noFill/>
          <a:ln w="9525">
            <a:noFill/>
            <a:miter lim="800000"/>
            <a:headEnd/>
            <a:tailEnd/>
          </a:ln>
        </p:spPr>
        <p:txBody>
          <a:bodyPr>
            <a:spAutoFit/>
          </a:bodyPr>
          <a:lstStyle/>
          <a:p>
            <a:pPr eaLnBrk="1" hangingPunct="1"/>
            <a:r>
              <a:rPr lang="fr-FR" altLang="fr-FR" b="1">
                <a:solidFill>
                  <a:srgbClr val="000000"/>
                </a:solidFill>
                <a:latin typeface="Futura Std Book" pitchFamily="34" charset="0"/>
              </a:rPr>
              <a:t>3. Comprendre le poids de l’économie circulaire dans l’économie parisienne</a:t>
            </a:r>
          </a:p>
        </p:txBody>
      </p:sp>
      <p:sp>
        <p:nvSpPr>
          <p:cNvPr id="21509" name="Espace réservé du numéro de diapositive 1"/>
          <p:cNvSpPr>
            <a:spLocks noGrp="1"/>
          </p:cNvSpPr>
          <p:nvPr>
            <p:ph type="sldNum" sz="quarter" idx="10"/>
          </p:nvPr>
        </p:nvSpPr>
        <p:spPr bwMode="auto">
          <a:noFill/>
          <a:ln>
            <a:miter lim="800000"/>
            <a:headEnd/>
            <a:tailEnd/>
          </a:ln>
        </p:spPr>
        <p:txBody>
          <a:bodyPr/>
          <a:lstStyle/>
          <a:p>
            <a:fld id="{52B42342-7A0A-41D7-AD76-F97EDD00FAB4}" type="slidenum">
              <a:rPr lang="fr-FR" altLang="fr-FR"/>
              <a:pPr/>
              <a:t>18</a:t>
            </a:fld>
            <a:endParaRPr lang="fr-FR" altLang="fr-F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re 2"/>
          <p:cNvSpPr>
            <a:spLocks noGrp="1"/>
          </p:cNvSpPr>
          <p:nvPr>
            <p:ph type="title"/>
          </p:nvPr>
        </p:nvSpPr>
        <p:spPr>
          <a:xfrm>
            <a:off x="431800" y="184150"/>
            <a:ext cx="8712200" cy="1079500"/>
          </a:xfrm>
          <a:noFill/>
          <a:ln>
            <a:miter lim="800000"/>
            <a:headEnd/>
            <a:tailEnd/>
          </a:ln>
        </p:spPr>
        <p:txBody>
          <a:bodyPr vert="horz"/>
          <a:lstStyle/>
          <a:p>
            <a:r>
              <a:rPr>
                <a:ea typeface="MS PGothic" pitchFamily="34" charset="-128"/>
              </a:rPr>
              <a:t>ENJEUX DE LA DECLINAISON DE LA MÉTHODE ONEMEV SUR LE PÉRIMÈTRE VILLE DE PARIS </a:t>
            </a:r>
          </a:p>
        </p:txBody>
      </p:sp>
      <p:pic>
        <p:nvPicPr>
          <p:cNvPr id="3" name="Image 2"/>
          <p:cNvPicPr>
            <a:picLocks noChangeAspect="1" noChangeArrowheads="1"/>
          </p:cNvPicPr>
          <p:nvPr/>
        </p:nvPicPr>
        <p:blipFill>
          <a:blip r:embed="rId3"/>
          <a:srcRect/>
          <a:stretch>
            <a:fillRect/>
          </a:stretch>
        </p:blipFill>
        <p:spPr bwMode="auto">
          <a:xfrm>
            <a:off x="5957888" y="1717675"/>
            <a:ext cx="2871787" cy="4067175"/>
          </a:xfrm>
          <a:prstGeom prst="rect">
            <a:avLst/>
          </a:prstGeom>
          <a:noFill/>
          <a:ln w="9525">
            <a:noFill/>
            <a:miter lim="800000"/>
            <a:headEnd/>
            <a:tailEnd/>
          </a:ln>
          <a:effectLst>
            <a:outerShdw dist="38100" dir="5400000" algn="t" rotWithShape="0">
              <a:srgbClr val="808080">
                <a:alpha val="39998"/>
              </a:srgbClr>
            </a:outerShdw>
          </a:effectLst>
        </p:spPr>
      </p:pic>
      <p:sp>
        <p:nvSpPr>
          <p:cNvPr id="23555" name="Espace réservé du numéro de diapositive 3"/>
          <p:cNvSpPr>
            <a:spLocks noGrp="1"/>
          </p:cNvSpPr>
          <p:nvPr>
            <p:ph type="sldNum" sz="quarter" idx="10"/>
          </p:nvPr>
        </p:nvSpPr>
        <p:spPr bwMode="auto">
          <a:noFill/>
          <a:ln>
            <a:miter lim="800000"/>
            <a:headEnd/>
            <a:tailEnd/>
          </a:ln>
        </p:spPr>
        <p:txBody>
          <a:bodyPr/>
          <a:lstStyle/>
          <a:p>
            <a:fld id="{8A0D4422-54F2-4ACA-98B3-544964FE7D65}" type="slidenum">
              <a:rPr lang="fr-FR" altLang="fr-FR"/>
              <a:pPr/>
              <a:t>19</a:t>
            </a:fld>
            <a:endParaRPr lang="fr-FR" altLang="fr-FR"/>
          </a:p>
        </p:txBody>
      </p:sp>
      <p:sp>
        <p:nvSpPr>
          <p:cNvPr id="8" name="ZoneTexte 8">
            <a:extLst>
              <a:ext uri="{FF2B5EF4-FFF2-40B4-BE49-F238E27FC236}">
                <a16:creationId xmlns="" xmlns:a16="http://schemas.microsoft.com/office/drawing/2014/main" id="{EBB1561A-CF5B-6E4C-8BCD-749B66DB9A02}"/>
              </a:ext>
            </a:extLst>
          </p:cNvPr>
          <p:cNvSpPr txBox="1">
            <a:spLocks noChangeArrowheads="1"/>
          </p:cNvSpPr>
          <p:nvPr/>
        </p:nvSpPr>
        <p:spPr bwMode="auto">
          <a:xfrm>
            <a:off x="184150" y="1668463"/>
            <a:ext cx="577373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fr-FR" altLang="fr-FR" sz="1600">
              <a:latin typeface="Futura Std Book" pitchFamily="34" charset="0"/>
            </a:endParaRPr>
          </a:p>
          <a:p>
            <a:pPr>
              <a:buFont typeface="Arial" pitchFamily="34" charset="0"/>
              <a:buChar char="•"/>
            </a:pPr>
            <a:r>
              <a:rPr lang="fr-FR" altLang="fr-FR" sz="1600">
                <a:latin typeface="Futura Std Book" pitchFamily="34" charset="0"/>
              </a:rPr>
              <a:t>La méthodologie ONEMEV n’est pas applicable telle quelle à des périmètres infranationaux et notamment pour la ville de Paris </a:t>
            </a:r>
          </a:p>
          <a:p>
            <a:pPr>
              <a:buFont typeface="Arial" pitchFamily="34" charset="0"/>
              <a:buChar char="•"/>
            </a:pPr>
            <a:endParaRPr lang="fr-FR" altLang="fr-FR" sz="1600">
              <a:latin typeface="Futura Std Book" pitchFamily="34" charset="0"/>
            </a:endParaRPr>
          </a:p>
          <a:p>
            <a:pPr>
              <a:buFont typeface="Arial" pitchFamily="34" charset="0"/>
              <a:buChar char="•"/>
            </a:pPr>
            <a:endParaRPr lang="fr-FR" altLang="fr-FR" sz="1600">
              <a:latin typeface="Futura Std Book" pitchFamily="34" charset="0"/>
            </a:endParaRPr>
          </a:p>
        </p:txBody>
      </p:sp>
      <p:sp>
        <p:nvSpPr>
          <p:cNvPr id="23557" name="ZoneTexte 8"/>
          <p:cNvSpPr txBox="1">
            <a:spLocks noChangeArrowheads="1"/>
          </p:cNvSpPr>
          <p:nvPr/>
        </p:nvSpPr>
        <p:spPr bwMode="auto">
          <a:xfrm>
            <a:off x="184150" y="2982913"/>
            <a:ext cx="5435600" cy="2801937"/>
          </a:xfrm>
          <a:prstGeom prst="rect">
            <a:avLst/>
          </a:prstGeom>
          <a:noFill/>
          <a:ln w="9525">
            <a:noFill/>
            <a:miter lim="800000"/>
            <a:headEnd/>
            <a:tailEnd/>
          </a:ln>
        </p:spPr>
        <p:txBody>
          <a:bodyPr>
            <a:spAutoFit/>
          </a:bodyPr>
          <a:lstStyle/>
          <a:p>
            <a:pPr marL="285750" indent="-285750">
              <a:buFont typeface="Arial" pitchFamily="34" charset="0"/>
              <a:buChar char="•"/>
            </a:pPr>
            <a:endParaRPr lang="fr-FR" altLang="fr-FR" sz="1600">
              <a:latin typeface="Futura Std Book" pitchFamily="34" charset="0"/>
            </a:endParaRPr>
          </a:p>
          <a:p>
            <a:pPr marL="285750" indent="-285750">
              <a:buFont typeface="Arial" pitchFamily="34" charset="0"/>
              <a:buChar char="•"/>
            </a:pPr>
            <a:r>
              <a:rPr lang="fr-FR" altLang="fr-FR" sz="1600">
                <a:latin typeface="Futura Std Book" pitchFamily="34" charset="0"/>
              </a:rPr>
              <a:t>Adaptation nécessaire, </a:t>
            </a:r>
            <a:r>
              <a:rPr lang="fr-FR" altLang="fr-FR" sz="1600" b="1">
                <a:latin typeface="Futura Std Book" pitchFamily="34" charset="0"/>
              </a:rPr>
              <a:t>à éprouver au niveau national pour comparaison et transparence </a:t>
            </a:r>
            <a:r>
              <a:rPr lang="fr-FR" altLang="fr-FR" sz="1600">
                <a:latin typeface="Futura Std Book" pitchFamily="34" charset="0"/>
              </a:rPr>
              <a:t>avant de redescendre au niveau parisien.</a:t>
            </a:r>
          </a:p>
          <a:p>
            <a:pPr marL="285750" indent="-285750">
              <a:buFont typeface="Arial" pitchFamily="34" charset="0"/>
              <a:buChar char="•"/>
            </a:pPr>
            <a:endParaRPr lang="fr-FR" altLang="fr-FR" sz="1600">
              <a:latin typeface="Futura Std Book" pitchFamily="34" charset="0"/>
            </a:endParaRPr>
          </a:p>
          <a:p>
            <a:pPr marL="285750" indent="-285750">
              <a:buFont typeface="Arial" pitchFamily="34" charset="0"/>
              <a:buChar char="•"/>
            </a:pPr>
            <a:endParaRPr lang="fr-FR" altLang="fr-FR" sz="1600">
              <a:latin typeface="Futura Std Book" pitchFamily="34" charset="0"/>
            </a:endParaRPr>
          </a:p>
          <a:p>
            <a:pPr marL="285750" indent="-285750">
              <a:buFont typeface="Arial" pitchFamily="34" charset="0"/>
              <a:buChar char="•"/>
            </a:pPr>
            <a:r>
              <a:rPr lang="fr-FR" altLang="fr-FR" sz="1600">
                <a:latin typeface="Futura Std Book" pitchFamily="34" charset="0"/>
              </a:rPr>
              <a:t>Besoin d’un </a:t>
            </a:r>
            <a:r>
              <a:rPr lang="fr-FR" altLang="fr-FR" sz="1600" b="1">
                <a:latin typeface="Futura Std Book" pitchFamily="34" charset="0"/>
              </a:rPr>
              <a:t>complément qualitatif </a:t>
            </a:r>
            <a:r>
              <a:rPr lang="fr-FR" altLang="fr-FR" sz="1600">
                <a:latin typeface="Futura Std Book" pitchFamily="34" charset="0"/>
              </a:rPr>
              <a:t>pour mieux rendre compte des initiatives parisiennes et construire un indicateur spécifique répondant à la stratégie du territoire pour la consommation responsable.</a:t>
            </a:r>
          </a:p>
          <a:p>
            <a:pPr marL="285750" indent="-285750">
              <a:buFont typeface="Arial" pitchFamily="34" charset="0"/>
              <a:buChar char="•"/>
            </a:pPr>
            <a:endParaRPr lang="fr-FR" altLang="fr-FR" sz="1600">
              <a:latin typeface="Futura Std Book"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4990" y="4338"/>
            <a:ext cx="1220722" cy="645190"/>
          </a:xfrm>
          <a:prstGeom prst="rect">
            <a:avLst/>
          </a:prstGeom>
        </p:spPr>
      </p:pic>
      <p:sp>
        <p:nvSpPr>
          <p:cNvPr id="2" name="Espace réservé du numéro de diapositive 1"/>
          <p:cNvSpPr>
            <a:spLocks noGrp="1"/>
          </p:cNvSpPr>
          <p:nvPr>
            <p:ph type="sldNum" sz="quarter" idx="12"/>
          </p:nvPr>
        </p:nvSpPr>
        <p:spPr/>
        <p:txBody>
          <a:bodyPr/>
          <a:lstStyle/>
          <a:p>
            <a:fld id="{4CA71B3A-1364-4554-9ACB-9888F84CAC90}" type="slidenum">
              <a:rPr lang="fr-FR" smtClean="0">
                <a:solidFill>
                  <a:prstClr val="black">
                    <a:tint val="75000"/>
                  </a:prstClr>
                </a:solidFill>
              </a:rPr>
              <a:pPr/>
              <a:t>2</a:t>
            </a:fld>
            <a:endParaRPr lang="fr-FR">
              <a:solidFill>
                <a:prstClr val="black">
                  <a:tint val="75000"/>
                </a:prstClr>
              </a:solidFill>
            </a:endParaRPr>
          </a:p>
        </p:txBody>
      </p:sp>
      <p:sp>
        <p:nvSpPr>
          <p:cNvPr id="3" name="Rectangle 2"/>
          <p:cNvSpPr>
            <a:spLocks noChangeArrowheads="1"/>
          </p:cNvSpPr>
          <p:nvPr/>
        </p:nvSpPr>
        <p:spPr bwMode="auto">
          <a:xfrm>
            <a:off x="-1100703" y="2036979"/>
            <a:ext cx="5782006" cy="286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471" tIns="43736" rIns="87471" bIns="43736" numCol="1" anchor="ctr" anchorCtr="0" compatLnSpc="1">
            <a:prstTxWarp prst="textNoShape">
              <a:avLst/>
            </a:prstTxWarp>
            <a:spAutoFit/>
          </a:bodyPr>
          <a:lstStyle/>
          <a:p>
            <a:pPr defTabSz="654550"/>
            <a:endParaRPr lang="fr-FR" sz="1289">
              <a:solidFill>
                <a:prstClr val="black"/>
              </a:solidFill>
            </a:endParaRPr>
          </a:p>
        </p:txBody>
      </p:sp>
      <p:sp>
        <p:nvSpPr>
          <p:cNvPr id="4" name="Rectangle 3"/>
          <p:cNvSpPr>
            <a:spLocks noChangeArrowheads="1"/>
          </p:cNvSpPr>
          <p:nvPr/>
        </p:nvSpPr>
        <p:spPr bwMode="auto">
          <a:xfrm>
            <a:off x="1403648" y="886665"/>
            <a:ext cx="1872877" cy="44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471" tIns="43736" rIns="87471" bIns="43736" numCol="1" anchor="ctr" anchorCtr="0" compatLnSpc="1">
            <a:prstTxWarp prst="textNoShape">
              <a:avLst/>
            </a:prstTxWarp>
            <a:spAutoFit/>
          </a:bodyPr>
          <a:lstStyle/>
          <a:p>
            <a:pPr algn="just" eaLnBrk="0" fontAlgn="base" hangingPunct="0">
              <a:spcBef>
                <a:spcPct val="0"/>
              </a:spcBef>
              <a:spcAft>
                <a:spcPct val="0"/>
              </a:spcAft>
            </a:pPr>
            <a:r>
              <a:rPr lang="fr-FR" altLang="fr-FR" sz="2296" b="1" dirty="0">
                <a:solidFill>
                  <a:srgbClr val="000000"/>
                </a:solidFill>
                <a:ea typeface="Calibri" panose="020F0502020204030204" pitchFamily="34" charset="0"/>
                <a:cs typeface="Times New Roman" panose="02020603050405020304" pitchFamily="18" charset="0"/>
              </a:rPr>
              <a:t>Programme</a:t>
            </a:r>
            <a:endParaRPr lang="fr-FR" altLang="zh-CN" sz="2296" b="1" dirty="0">
              <a:solidFill>
                <a:prstClr val="black"/>
              </a:solidFill>
              <a:latin typeface="Arial" panose="020B0604020202020204" pitchFamily="34" charset="0"/>
            </a:endParaRPr>
          </a:p>
        </p:txBody>
      </p:sp>
      <p:sp>
        <p:nvSpPr>
          <p:cNvPr id="8" name="Rectangle 5"/>
          <p:cNvSpPr>
            <a:spLocks noChangeArrowheads="1"/>
          </p:cNvSpPr>
          <p:nvPr/>
        </p:nvSpPr>
        <p:spPr bwMode="auto">
          <a:xfrm>
            <a:off x="2623904" y="4625910"/>
            <a:ext cx="4571671" cy="286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471" tIns="43736" rIns="87471" bIns="43736" numCol="1" anchor="ctr" anchorCtr="0" compatLnSpc="1">
            <a:prstTxWarp prst="textNoShape">
              <a:avLst/>
            </a:prstTxWarp>
            <a:spAutoFit/>
          </a:bodyPr>
          <a:lstStyle/>
          <a:p>
            <a:pPr defTabSz="654550"/>
            <a:endParaRPr lang="fr-FR" sz="1289">
              <a:solidFill>
                <a:prstClr val="black"/>
              </a:solidFill>
            </a:endParaRPr>
          </a:p>
        </p:txBody>
      </p:sp>
      <p:sp>
        <p:nvSpPr>
          <p:cNvPr id="10" name="Rectangle 6"/>
          <p:cNvSpPr>
            <a:spLocks noChangeArrowheads="1"/>
          </p:cNvSpPr>
          <p:nvPr/>
        </p:nvSpPr>
        <p:spPr bwMode="auto">
          <a:xfrm>
            <a:off x="1553204" y="1828240"/>
            <a:ext cx="6383881" cy="703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471" tIns="43736" rIns="87471" bIns="43736" numCol="1" anchor="ctr" anchorCtr="0" compatLnSpc="1">
            <a:prstTxWarp prst="textNoShape">
              <a:avLst/>
            </a:prstTxWarp>
            <a:spAutoFit/>
          </a:bodyPr>
          <a:lstStyle/>
          <a:p>
            <a:pPr algn="just" defTabSz="654550"/>
            <a:r>
              <a:rPr lang="fr-FR" sz="4000" b="1" dirty="0" smtClean="0">
                <a:solidFill>
                  <a:schemeClr val="bg1">
                    <a:lumMod val="75000"/>
                  </a:schemeClr>
                </a:solidFill>
              </a:rPr>
              <a:t>OUVERTURE</a:t>
            </a:r>
          </a:p>
        </p:txBody>
      </p:sp>
      <p:grpSp>
        <p:nvGrpSpPr>
          <p:cNvPr id="15" name="Groupe 14"/>
          <p:cNvGrpSpPr/>
          <p:nvPr/>
        </p:nvGrpSpPr>
        <p:grpSpPr>
          <a:xfrm>
            <a:off x="906039" y="968076"/>
            <a:ext cx="497610" cy="299998"/>
            <a:chOff x="651949" y="3527363"/>
            <a:chExt cx="1125074" cy="383673"/>
          </a:xfrm>
          <a:solidFill>
            <a:schemeClr val="tx1"/>
          </a:solidFill>
        </p:grpSpPr>
        <p:sp>
          <p:nvSpPr>
            <p:cNvPr id="16" name="Triangle isocèle 15"/>
            <p:cNvSpPr/>
            <p:nvPr/>
          </p:nvSpPr>
          <p:spPr>
            <a:xfrm rot="5400000">
              <a:off x="632789" y="3547167"/>
              <a:ext cx="377371" cy="3390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4550"/>
              <a:endParaRPr lang="fr-FR" sz="1289">
                <a:solidFill>
                  <a:prstClr val="white"/>
                </a:solidFill>
              </a:endParaRPr>
            </a:p>
          </p:txBody>
        </p:sp>
        <p:sp>
          <p:nvSpPr>
            <p:cNvPr id="17" name="Triangle isocèle 16"/>
            <p:cNvSpPr/>
            <p:nvPr/>
          </p:nvSpPr>
          <p:spPr>
            <a:xfrm rot="5400000">
              <a:off x="1011738" y="3552825"/>
              <a:ext cx="377371" cy="3390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4550"/>
              <a:endParaRPr lang="fr-FR" sz="1289">
                <a:solidFill>
                  <a:prstClr val="white"/>
                </a:solidFill>
              </a:endParaRPr>
            </a:p>
          </p:txBody>
        </p:sp>
        <p:sp>
          <p:nvSpPr>
            <p:cNvPr id="18" name="Triangle isocèle 17"/>
            <p:cNvSpPr/>
            <p:nvPr/>
          </p:nvSpPr>
          <p:spPr>
            <a:xfrm rot="5400000">
              <a:off x="1418812" y="3546523"/>
              <a:ext cx="377371" cy="3390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4550"/>
              <a:endParaRPr lang="fr-FR" sz="1289">
                <a:solidFill>
                  <a:prstClr val="white"/>
                </a:solidFill>
              </a:endParaRPr>
            </a:p>
          </p:txBody>
        </p:sp>
      </p:grpSp>
      <p:sp>
        <p:nvSpPr>
          <p:cNvPr id="20" name="ZoneTexte 19"/>
          <p:cNvSpPr txBox="1"/>
          <p:nvPr/>
        </p:nvSpPr>
        <p:spPr>
          <a:xfrm rot="16200000">
            <a:off x="-3294508" y="3298847"/>
            <a:ext cx="6858001" cy="268984"/>
          </a:xfrm>
          <a:prstGeom prst="rect">
            <a:avLst/>
          </a:prstGeom>
          <a:solidFill>
            <a:schemeClr val="tx1"/>
          </a:solidFill>
        </p:spPr>
        <p:txBody>
          <a:bodyPr wrap="square" rtlCol="0">
            <a:spAutoFit/>
          </a:bodyPr>
          <a:lstStyle/>
          <a:p>
            <a:pPr defTabSz="654550"/>
            <a:endParaRPr lang="fr-FR" sz="1148" b="1" dirty="0">
              <a:solidFill>
                <a:prstClr val="white"/>
              </a:solidFill>
            </a:endParaRPr>
          </a:p>
        </p:txBody>
      </p:sp>
      <p:sp>
        <p:nvSpPr>
          <p:cNvPr id="5" name="Rectangle 4"/>
          <p:cNvSpPr/>
          <p:nvPr/>
        </p:nvSpPr>
        <p:spPr>
          <a:xfrm rot="16200000">
            <a:off x="-2312601" y="4297890"/>
            <a:ext cx="4851697" cy="298415"/>
          </a:xfrm>
          <a:prstGeom prst="rect">
            <a:avLst/>
          </a:prstGeom>
        </p:spPr>
        <p:txBody>
          <a:bodyPr wrap="square">
            <a:spAutoFit/>
          </a:bodyPr>
          <a:lstStyle/>
          <a:p>
            <a:pPr algn="just" defTabSz="654550"/>
            <a:r>
              <a:rPr lang="fr-FR" sz="1339" b="1" dirty="0">
                <a:solidFill>
                  <a:prstClr val="white"/>
                </a:solidFill>
              </a:rPr>
              <a:t>Séance n°5 : Économie circulaire et emploi</a:t>
            </a:r>
          </a:p>
        </p:txBody>
      </p:sp>
      <p:sp>
        <p:nvSpPr>
          <p:cNvPr id="14" name="ZoneTexte 13">
            <a:extLst>
              <a:ext uri="{FF2B5EF4-FFF2-40B4-BE49-F238E27FC236}">
                <a16:creationId xmlns:a16="http://schemas.microsoft.com/office/drawing/2014/main" xmlns="" id="{7E60BAF4-FB44-41B6-ADCA-EADF8DFEC439}"/>
              </a:ext>
            </a:extLst>
          </p:cNvPr>
          <p:cNvSpPr txBox="1"/>
          <p:nvPr/>
        </p:nvSpPr>
        <p:spPr>
          <a:xfrm>
            <a:off x="677984" y="1409704"/>
            <a:ext cx="1008112" cy="1569660"/>
          </a:xfrm>
          <a:prstGeom prst="rect">
            <a:avLst/>
          </a:prstGeom>
          <a:noFill/>
        </p:spPr>
        <p:txBody>
          <a:bodyPr wrap="square" rtlCol="0">
            <a:spAutoFit/>
          </a:bodyPr>
          <a:lstStyle/>
          <a:p>
            <a:r>
              <a:rPr lang="fr-FR" sz="9600" b="1" dirty="0">
                <a:solidFill>
                  <a:srgbClr val="FF6600"/>
                </a:solidFill>
                <a:latin typeface="Calibri Light" panose="020F0302020204030204" pitchFamily="34" charset="0"/>
              </a:rPr>
              <a:t>1</a:t>
            </a:r>
          </a:p>
        </p:txBody>
      </p:sp>
      <p:sp>
        <p:nvSpPr>
          <p:cNvPr id="19" name="ZoneTexte 18">
            <a:extLst>
              <a:ext uri="{FF2B5EF4-FFF2-40B4-BE49-F238E27FC236}">
                <a16:creationId xmlns:a16="http://schemas.microsoft.com/office/drawing/2014/main" xmlns="" id="{35F2860C-428D-4F10-9A78-01D3CE27BB86}"/>
              </a:ext>
            </a:extLst>
          </p:cNvPr>
          <p:cNvSpPr txBox="1"/>
          <p:nvPr/>
        </p:nvSpPr>
        <p:spPr>
          <a:xfrm>
            <a:off x="709672" y="3039679"/>
            <a:ext cx="1008112" cy="1569660"/>
          </a:xfrm>
          <a:prstGeom prst="rect">
            <a:avLst/>
          </a:prstGeom>
          <a:noFill/>
        </p:spPr>
        <p:txBody>
          <a:bodyPr wrap="square" rtlCol="0">
            <a:spAutoFit/>
          </a:bodyPr>
          <a:lstStyle/>
          <a:p>
            <a:r>
              <a:rPr lang="fr-FR" sz="9600" b="1" dirty="0">
                <a:solidFill>
                  <a:srgbClr val="FF6600"/>
                </a:solidFill>
                <a:latin typeface="Calibri Light" panose="020F0302020204030204" pitchFamily="34" charset="0"/>
              </a:rPr>
              <a:t>2</a:t>
            </a:r>
          </a:p>
        </p:txBody>
      </p:sp>
      <p:sp>
        <p:nvSpPr>
          <p:cNvPr id="21" name="ZoneTexte 20">
            <a:extLst>
              <a:ext uri="{FF2B5EF4-FFF2-40B4-BE49-F238E27FC236}">
                <a16:creationId xmlns:a16="http://schemas.microsoft.com/office/drawing/2014/main" xmlns="" id="{EE792D16-0641-443D-8D7E-D4EB3C49E60B}"/>
              </a:ext>
            </a:extLst>
          </p:cNvPr>
          <p:cNvSpPr txBox="1"/>
          <p:nvPr/>
        </p:nvSpPr>
        <p:spPr>
          <a:xfrm>
            <a:off x="716202" y="4480180"/>
            <a:ext cx="1008112" cy="1569660"/>
          </a:xfrm>
          <a:prstGeom prst="rect">
            <a:avLst/>
          </a:prstGeom>
          <a:noFill/>
        </p:spPr>
        <p:txBody>
          <a:bodyPr wrap="square" rtlCol="0">
            <a:spAutoFit/>
          </a:bodyPr>
          <a:lstStyle/>
          <a:p>
            <a:r>
              <a:rPr lang="fr-FR" sz="9600" b="1" dirty="0">
                <a:solidFill>
                  <a:srgbClr val="FF6600"/>
                </a:solidFill>
                <a:latin typeface="Calibri Light" panose="020F0302020204030204" pitchFamily="34" charset="0"/>
              </a:rPr>
              <a:t>3</a:t>
            </a:r>
          </a:p>
        </p:txBody>
      </p:sp>
      <p:sp>
        <p:nvSpPr>
          <p:cNvPr id="22" name="Rectangle 6"/>
          <p:cNvSpPr>
            <a:spLocks noChangeArrowheads="1"/>
          </p:cNvSpPr>
          <p:nvPr/>
        </p:nvSpPr>
        <p:spPr bwMode="auto">
          <a:xfrm>
            <a:off x="1521109" y="4964152"/>
            <a:ext cx="6383881" cy="91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471" tIns="43736" rIns="87471" bIns="43736" numCol="1" anchor="ctr" anchorCtr="0" compatLnSpc="1">
            <a:prstTxWarp prst="textNoShape">
              <a:avLst/>
            </a:prstTxWarp>
            <a:spAutoFit/>
          </a:bodyPr>
          <a:lstStyle/>
          <a:p>
            <a:pPr algn="just" defTabSz="654550"/>
            <a:r>
              <a:rPr lang="fr-FR" sz="4000" b="1" dirty="0">
                <a:solidFill>
                  <a:schemeClr val="bg1">
                    <a:lumMod val="75000"/>
                  </a:schemeClr>
                </a:solidFill>
              </a:rPr>
              <a:t>TRAVAIL COLLABORATIF</a:t>
            </a:r>
          </a:p>
          <a:p>
            <a:pPr algn="just" defTabSz="654550"/>
            <a:endParaRPr lang="fr-FR" sz="1400" dirty="0">
              <a:solidFill>
                <a:prstClr val="black"/>
              </a:solidFill>
            </a:endParaRPr>
          </a:p>
        </p:txBody>
      </p:sp>
      <p:sp>
        <p:nvSpPr>
          <p:cNvPr id="23" name="Rectangle 6"/>
          <p:cNvSpPr>
            <a:spLocks noChangeArrowheads="1"/>
          </p:cNvSpPr>
          <p:nvPr/>
        </p:nvSpPr>
        <p:spPr bwMode="auto">
          <a:xfrm>
            <a:off x="1553204" y="3172791"/>
            <a:ext cx="6383881" cy="1319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471" tIns="43736" rIns="87471" bIns="43736" numCol="1" anchor="ctr" anchorCtr="0" compatLnSpc="1">
            <a:prstTxWarp prst="textNoShape">
              <a:avLst/>
            </a:prstTxWarp>
            <a:spAutoFit/>
          </a:bodyPr>
          <a:lstStyle/>
          <a:p>
            <a:pPr algn="just" defTabSz="654550"/>
            <a:r>
              <a:rPr lang="fr-FR" sz="4000" b="1" dirty="0">
                <a:solidFill>
                  <a:schemeClr val="bg1">
                    <a:lumMod val="75000"/>
                  </a:schemeClr>
                </a:solidFill>
              </a:rPr>
              <a:t>RETOURS D'EXPÉRIENCE ET ÉCHANGES</a:t>
            </a:r>
          </a:p>
        </p:txBody>
      </p:sp>
    </p:spTree>
    <p:extLst>
      <p:ext uri="{BB962C8B-B14F-4D97-AF65-F5344CB8AC3E}">
        <p14:creationId xmlns:p14="http://schemas.microsoft.com/office/powerpoint/2010/main" val="1873907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re 2"/>
          <p:cNvSpPr>
            <a:spLocks noGrp="1"/>
          </p:cNvSpPr>
          <p:nvPr>
            <p:ph type="title"/>
          </p:nvPr>
        </p:nvSpPr>
        <p:spPr>
          <a:xfrm>
            <a:off x="431800" y="184150"/>
            <a:ext cx="8712200" cy="1079500"/>
          </a:xfrm>
          <a:noFill/>
          <a:ln>
            <a:miter lim="800000"/>
            <a:headEnd/>
            <a:tailEnd/>
          </a:ln>
        </p:spPr>
        <p:txBody>
          <a:bodyPr vert="horz"/>
          <a:lstStyle/>
          <a:p>
            <a:r>
              <a:rPr>
                <a:ea typeface="MS PGothic" pitchFamily="34" charset="-128"/>
              </a:rPr>
              <a:t>SOLUTIONS MISES EN PLACE</a:t>
            </a:r>
          </a:p>
        </p:txBody>
      </p:sp>
      <p:sp>
        <p:nvSpPr>
          <p:cNvPr id="25602" name="Espace réservé du numéro de diapositive 3"/>
          <p:cNvSpPr>
            <a:spLocks noGrp="1"/>
          </p:cNvSpPr>
          <p:nvPr>
            <p:ph type="sldNum" sz="quarter" idx="10"/>
          </p:nvPr>
        </p:nvSpPr>
        <p:spPr bwMode="auto">
          <a:noFill/>
          <a:ln>
            <a:miter lim="800000"/>
            <a:headEnd/>
            <a:tailEnd/>
          </a:ln>
        </p:spPr>
        <p:txBody>
          <a:bodyPr/>
          <a:lstStyle/>
          <a:p>
            <a:fld id="{EB874539-EF92-4FD8-B9C0-59CEF9C159D4}" type="slidenum">
              <a:rPr lang="fr-FR" altLang="fr-FR"/>
              <a:pPr/>
              <a:t>20</a:t>
            </a:fld>
            <a:endParaRPr lang="fr-FR" altLang="fr-FR"/>
          </a:p>
        </p:txBody>
      </p:sp>
      <p:sp>
        <p:nvSpPr>
          <p:cNvPr id="8" name="ZoneTexte 8">
            <a:extLst>
              <a:ext uri="{FF2B5EF4-FFF2-40B4-BE49-F238E27FC236}">
                <a16:creationId xmlns="" xmlns:a16="http://schemas.microsoft.com/office/drawing/2014/main" id="{3366DE5C-830E-6C49-809C-3814F5FDA779}"/>
              </a:ext>
            </a:extLst>
          </p:cNvPr>
          <p:cNvSpPr txBox="1">
            <a:spLocks noChangeArrowheads="1"/>
          </p:cNvSpPr>
          <p:nvPr/>
        </p:nvSpPr>
        <p:spPr bwMode="auto">
          <a:xfrm>
            <a:off x="247650" y="1563688"/>
            <a:ext cx="52482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fr-FR" altLang="fr-FR" sz="1600">
              <a:latin typeface="Futura Std Book" pitchFamily="34" charset="0"/>
            </a:endParaRPr>
          </a:p>
          <a:p>
            <a:pPr>
              <a:buFont typeface="Arial" pitchFamily="34" charset="0"/>
              <a:buChar char="•"/>
            </a:pPr>
            <a:r>
              <a:rPr lang="fr-FR" altLang="fr-FR" sz="1600" b="1">
                <a:latin typeface="Futura Std Book" pitchFamily="34" charset="0"/>
              </a:rPr>
              <a:t>Collaboration</a:t>
            </a:r>
            <a:r>
              <a:rPr lang="fr-FR" altLang="fr-FR" sz="1600">
                <a:latin typeface="Futura Std Book" pitchFamily="34" charset="0"/>
              </a:rPr>
              <a:t> avec l’ONEMEV et l’ADEME : posture coopérative essentielle</a:t>
            </a:r>
          </a:p>
          <a:p>
            <a:pPr>
              <a:buFont typeface="Arial" pitchFamily="34" charset="0"/>
              <a:buChar char="•"/>
            </a:pPr>
            <a:endParaRPr lang="fr-FR" altLang="fr-FR" sz="1600">
              <a:latin typeface="Futura Std Book" pitchFamily="34" charset="0"/>
            </a:endParaRPr>
          </a:p>
          <a:p>
            <a:pPr>
              <a:buFont typeface="Arial" pitchFamily="34" charset="0"/>
              <a:buChar char="•"/>
            </a:pPr>
            <a:r>
              <a:rPr lang="fr-FR" altLang="fr-FR" sz="1600" b="1">
                <a:latin typeface="Futura Std Book" pitchFamily="34" charset="0"/>
              </a:rPr>
              <a:t>Reconstruction</a:t>
            </a:r>
            <a:r>
              <a:rPr lang="fr-FR" altLang="fr-FR" sz="1600">
                <a:latin typeface="Futura Std Book" pitchFamily="34" charset="0"/>
              </a:rPr>
              <a:t> d’un outil et travail ligne par ligne depuis les tableaux ONEMEV</a:t>
            </a:r>
          </a:p>
          <a:p>
            <a:pPr>
              <a:buFont typeface="Arial" pitchFamily="34" charset="0"/>
              <a:buChar char="•"/>
            </a:pPr>
            <a:endParaRPr lang="fr-FR" altLang="fr-FR" sz="1600">
              <a:latin typeface="Futura Std Book" pitchFamily="34" charset="0"/>
            </a:endParaRPr>
          </a:p>
          <a:p>
            <a:pPr>
              <a:buFont typeface="Arial" pitchFamily="34" charset="0"/>
              <a:buChar char="•"/>
            </a:pPr>
            <a:r>
              <a:rPr lang="fr-FR" altLang="fr-FR" sz="1600">
                <a:latin typeface="Futura Std Book" pitchFamily="34" charset="0"/>
              </a:rPr>
              <a:t>Travail des bases CLAP et SIRENE pour les données d’emploi par code APE</a:t>
            </a:r>
          </a:p>
          <a:p>
            <a:pPr>
              <a:buFont typeface="Arial" pitchFamily="34" charset="0"/>
              <a:buChar char="•"/>
            </a:pPr>
            <a:endParaRPr lang="fr-FR" altLang="fr-FR" sz="1600">
              <a:latin typeface="Futura Std Book" pitchFamily="34" charset="0"/>
            </a:endParaRPr>
          </a:p>
          <a:p>
            <a:pPr>
              <a:buFont typeface="Arial" pitchFamily="34" charset="0"/>
              <a:buChar char="•"/>
            </a:pPr>
            <a:r>
              <a:rPr lang="fr-FR" altLang="fr-FR" sz="1600" b="1">
                <a:latin typeface="Futura Std Book" pitchFamily="34" charset="0"/>
              </a:rPr>
              <a:t>Ratios</a:t>
            </a:r>
            <a:r>
              <a:rPr lang="fr-FR" altLang="fr-FR" sz="1600">
                <a:latin typeface="Futura Std Book" pitchFamily="34" charset="0"/>
              </a:rPr>
              <a:t> production par emploi</a:t>
            </a:r>
          </a:p>
          <a:p>
            <a:pPr>
              <a:buFont typeface="Arial" pitchFamily="34" charset="0"/>
              <a:buChar char="•"/>
            </a:pPr>
            <a:endParaRPr lang="fr-FR" altLang="fr-FR" sz="1600">
              <a:latin typeface="Futura Std Book" pitchFamily="34" charset="0"/>
            </a:endParaRPr>
          </a:p>
          <a:p>
            <a:pPr>
              <a:buFont typeface="Arial" pitchFamily="34" charset="0"/>
              <a:buChar char="•"/>
            </a:pPr>
            <a:r>
              <a:rPr lang="fr-FR" altLang="fr-FR" sz="1600">
                <a:latin typeface="Futura Std Book" pitchFamily="34" charset="0"/>
              </a:rPr>
              <a:t>Ratios part des emplois parisiens vs niveau national</a:t>
            </a:r>
          </a:p>
          <a:p>
            <a:pPr>
              <a:buFont typeface="Arial" pitchFamily="34" charset="0"/>
              <a:buChar char="•"/>
            </a:pPr>
            <a:endParaRPr lang="fr-FR" altLang="fr-FR" sz="1600">
              <a:latin typeface="Futura Std Book" pitchFamily="34" charset="0"/>
            </a:endParaRPr>
          </a:p>
          <a:p>
            <a:pPr>
              <a:buFont typeface="Arial" pitchFamily="34" charset="0"/>
              <a:buChar char="•"/>
            </a:pPr>
            <a:r>
              <a:rPr lang="fr-FR" altLang="fr-FR" sz="1600">
                <a:latin typeface="Futura Std Book" pitchFamily="34" charset="0"/>
              </a:rPr>
              <a:t>Collaboration avec d’autres acteurs de l’économie circulaire à Paris pour construire les </a:t>
            </a:r>
            <a:r>
              <a:rPr lang="fr-FR" altLang="fr-FR" sz="1600" b="1">
                <a:latin typeface="Futura Std Book" pitchFamily="34" charset="0"/>
              </a:rPr>
              <a:t>bases de données qualitatives</a:t>
            </a:r>
          </a:p>
          <a:p>
            <a:pPr>
              <a:buFont typeface="Arial" pitchFamily="34" charset="0"/>
              <a:buChar char="•"/>
            </a:pPr>
            <a:endParaRPr lang="fr-FR" altLang="fr-FR" sz="1600">
              <a:latin typeface="Futura Std Book" pitchFamily="34" charset="0"/>
            </a:endParaRPr>
          </a:p>
        </p:txBody>
      </p:sp>
      <p:pic>
        <p:nvPicPr>
          <p:cNvPr id="6" name="Image 5"/>
          <p:cNvPicPr>
            <a:picLocks noChangeAspect="1"/>
          </p:cNvPicPr>
          <p:nvPr/>
        </p:nvPicPr>
        <p:blipFill>
          <a:blip r:embed="rId3"/>
          <a:srcRect/>
          <a:stretch>
            <a:fillRect/>
          </a:stretch>
        </p:blipFill>
        <p:spPr bwMode="auto">
          <a:xfrm>
            <a:off x="5786438" y="1500188"/>
            <a:ext cx="2959100" cy="4370387"/>
          </a:xfrm>
          <a:prstGeom prst="rect">
            <a:avLst/>
          </a:prstGeom>
          <a:noFill/>
          <a:ln w="9525">
            <a:noFill/>
            <a:miter lim="800000"/>
            <a:headEnd/>
            <a:tailEnd/>
          </a:ln>
          <a:effectLst>
            <a:outerShdw dist="139700" dir="2700000" algn="tl" rotWithShape="0">
              <a:srgbClr val="333333">
                <a:alpha val="64998"/>
              </a:srgb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re 2"/>
          <p:cNvSpPr>
            <a:spLocks noGrp="1"/>
          </p:cNvSpPr>
          <p:nvPr>
            <p:ph type="title"/>
          </p:nvPr>
        </p:nvSpPr>
        <p:spPr>
          <a:xfrm>
            <a:off x="431800" y="155575"/>
            <a:ext cx="8191500" cy="1079500"/>
          </a:xfrm>
          <a:noFill/>
          <a:ln>
            <a:miter lim="800000"/>
            <a:headEnd/>
            <a:tailEnd/>
          </a:ln>
        </p:spPr>
        <p:txBody>
          <a:bodyPr vert="horz"/>
          <a:lstStyle/>
          <a:p>
            <a:pPr algn="ctr"/>
            <a:r>
              <a:rPr>
                <a:ea typeface="MS PGothic" pitchFamily="34" charset="-128"/>
              </a:rPr>
              <a:t>PILIERS DE L’ÉCONOMIE CIRCULAIRE ÉVALUÉS</a:t>
            </a:r>
          </a:p>
        </p:txBody>
      </p:sp>
      <p:sp>
        <p:nvSpPr>
          <p:cNvPr id="27650" name="Espace réservé du numéro de diapositive 3"/>
          <p:cNvSpPr>
            <a:spLocks noGrp="1"/>
          </p:cNvSpPr>
          <p:nvPr>
            <p:ph type="sldNum" sz="quarter" idx="10"/>
          </p:nvPr>
        </p:nvSpPr>
        <p:spPr bwMode="auto">
          <a:noFill/>
          <a:ln>
            <a:miter lim="800000"/>
            <a:headEnd/>
            <a:tailEnd/>
          </a:ln>
        </p:spPr>
        <p:txBody>
          <a:bodyPr/>
          <a:lstStyle/>
          <a:p>
            <a:fld id="{0AF88CA9-4E6A-4FAB-9F94-B206C934202D}" type="slidenum">
              <a:rPr lang="fr-FR" altLang="fr-FR"/>
              <a:pPr/>
              <a:t>21</a:t>
            </a:fld>
            <a:endParaRPr lang="fr-FR" altLang="fr-FR"/>
          </a:p>
        </p:txBody>
      </p:sp>
      <p:pic>
        <p:nvPicPr>
          <p:cNvPr id="27651" name="Image 17"/>
          <p:cNvPicPr>
            <a:picLocks noChangeAspect="1" noChangeArrowheads="1"/>
          </p:cNvPicPr>
          <p:nvPr/>
        </p:nvPicPr>
        <p:blipFill>
          <a:blip r:embed="rId3"/>
          <a:srcRect/>
          <a:stretch>
            <a:fillRect/>
          </a:stretch>
        </p:blipFill>
        <p:spPr bwMode="auto">
          <a:xfrm>
            <a:off x="1917700" y="1493838"/>
            <a:ext cx="5778500" cy="4349750"/>
          </a:xfrm>
          <a:prstGeom prst="rect">
            <a:avLst/>
          </a:prstGeom>
          <a:noFill/>
          <a:ln w="9525">
            <a:noFill/>
            <a:miter lim="800000"/>
            <a:headEnd/>
            <a:tailEnd/>
          </a:ln>
        </p:spPr>
      </p:pic>
      <p:sp>
        <p:nvSpPr>
          <p:cNvPr id="27652" name="Rectangle 2"/>
          <p:cNvSpPr>
            <a:spLocks noChangeArrowheads="1"/>
          </p:cNvSpPr>
          <p:nvPr/>
        </p:nvSpPr>
        <p:spPr bwMode="auto">
          <a:xfrm>
            <a:off x="5286375" y="1392238"/>
            <a:ext cx="2616200" cy="2047875"/>
          </a:xfrm>
          <a:prstGeom prst="rect">
            <a:avLst/>
          </a:prstGeom>
          <a:solidFill>
            <a:schemeClr val="bg1"/>
          </a:solidFill>
          <a:ln w="9525">
            <a:noFill/>
            <a:round/>
            <a:headEnd/>
            <a:tailEnd/>
          </a:ln>
        </p:spPr>
        <p:txBody>
          <a:bodyPr/>
          <a:lstStyle/>
          <a:p>
            <a:endParaRPr lang="fr-FR" altLang="fr-FR" sz="2400">
              <a:solidFill>
                <a:srgbClr val="000000"/>
              </a:solidFill>
            </a:endParaRPr>
          </a:p>
        </p:txBody>
      </p:sp>
      <p:sp>
        <p:nvSpPr>
          <p:cNvPr id="27653" name="Rectangle 19"/>
          <p:cNvSpPr>
            <a:spLocks noChangeArrowheads="1"/>
          </p:cNvSpPr>
          <p:nvPr/>
        </p:nvSpPr>
        <p:spPr bwMode="auto">
          <a:xfrm>
            <a:off x="4529138" y="1493838"/>
            <a:ext cx="2616200" cy="1296987"/>
          </a:xfrm>
          <a:prstGeom prst="rect">
            <a:avLst/>
          </a:prstGeom>
          <a:solidFill>
            <a:schemeClr val="bg1"/>
          </a:solidFill>
          <a:ln w="9525">
            <a:noFill/>
            <a:round/>
            <a:headEnd/>
            <a:tailEnd/>
          </a:ln>
        </p:spPr>
        <p:txBody>
          <a:bodyPr/>
          <a:lstStyle/>
          <a:p>
            <a:endParaRPr lang="fr-FR" altLang="fr-FR" sz="2400">
              <a:solidFill>
                <a:srgbClr val="000000"/>
              </a:solidFill>
            </a:endParaRPr>
          </a:p>
        </p:txBody>
      </p:sp>
      <p:sp>
        <p:nvSpPr>
          <p:cNvPr id="5" name="ZoneTexte 4">
            <a:extLst>
              <a:ext uri="{FF2B5EF4-FFF2-40B4-BE49-F238E27FC236}">
                <a16:creationId xmlns="" xmlns:a16="http://schemas.microsoft.com/office/drawing/2014/main" id="{D4EB2FE7-AF80-E947-AAFE-85EE44615A76}"/>
              </a:ext>
            </a:extLst>
          </p:cNvPr>
          <p:cNvSpPr txBox="1"/>
          <p:nvPr/>
        </p:nvSpPr>
        <p:spPr>
          <a:xfrm>
            <a:off x="312738" y="3425825"/>
            <a:ext cx="2584450" cy="1384300"/>
          </a:xfrm>
          <a:prstGeom prst="rect">
            <a:avLst/>
          </a:prstGeom>
          <a:solidFill>
            <a:schemeClr val="bg1">
              <a:lumMod val="85000"/>
            </a:schemeClr>
          </a:solidFill>
        </p:spPr>
        <p:txBody>
          <a:bodyPr>
            <a:spAutoFit/>
          </a:bodyPr>
          <a:lstStyle>
            <a:defPPr>
              <a:defRPr lang="fr-FR"/>
            </a:defPPr>
            <a:lvl1pPr>
              <a:defRPr sz="1200"/>
            </a:lvl1pPr>
          </a:lstStyle>
          <a:p>
            <a:pPr>
              <a:defRPr/>
            </a:pPr>
            <a:r>
              <a:rPr lang="fr-FR" dirty="0">
                <a:latin typeface="Arial" charset="0"/>
                <a:ea typeface="MS PGothic" charset="-128"/>
              </a:rPr>
              <a:t>+ Des domaines connexes transversaux proposés par l’ONEMEV sont pris en compte et concernent notamment les activités connexes liées aux déchets, aux ENR, aux transports ou encore à la maitrise d’énergie.</a:t>
            </a:r>
          </a:p>
        </p:txBody>
      </p:sp>
      <p:sp>
        <p:nvSpPr>
          <p:cNvPr id="23" name="ZoneTexte 22">
            <a:extLst>
              <a:ext uri="{FF2B5EF4-FFF2-40B4-BE49-F238E27FC236}">
                <a16:creationId xmlns="" xmlns:a16="http://schemas.microsoft.com/office/drawing/2014/main" id="{871689C5-3B1F-4B4E-9564-80B768F16827}"/>
              </a:ext>
            </a:extLst>
          </p:cNvPr>
          <p:cNvSpPr txBox="1"/>
          <p:nvPr/>
        </p:nvSpPr>
        <p:spPr>
          <a:xfrm>
            <a:off x="5113338" y="1546225"/>
            <a:ext cx="2582862" cy="1570038"/>
          </a:xfrm>
          <a:prstGeom prst="rect">
            <a:avLst/>
          </a:prstGeom>
          <a:solidFill>
            <a:srgbClr val="6991E3"/>
          </a:solidFill>
        </p:spPr>
        <p:txBody>
          <a:bodyPr>
            <a:spAutoFit/>
          </a:bodyPr>
          <a:lstStyle/>
          <a:p>
            <a:r>
              <a:rPr lang="fr-FR" sz="1200">
                <a:solidFill>
                  <a:schemeClr val="bg1"/>
                </a:solidFill>
              </a:rPr>
              <a:t>Le domaine OFFRE contenant les piliers :</a:t>
            </a:r>
          </a:p>
          <a:p>
            <a:pPr>
              <a:buFont typeface="Arial" pitchFamily="34" charset="0"/>
              <a:buChar char="•"/>
            </a:pPr>
            <a:r>
              <a:rPr lang="fr-FR" sz="1200">
                <a:solidFill>
                  <a:schemeClr val="bg1"/>
                </a:solidFill>
              </a:rPr>
              <a:t>Éco-conception </a:t>
            </a:r>
          </a:p>
          <a:p>
            <a:pPr>
              <a:buFont typeface="Arial" pitchFamily="34" charset="0"/>
              <a:buChar char="•"/>
            </a:pPr>
            <a:r>
              <a:rPr lang="fr-FR" sz="1200">
                <a:solidFill>
                  <a:schemeClr val="bg1"/>
                </a:solidFill>
              </a:rPr>
              <a:t>Écologie industrielle et territoriale</a:t>
            </a:r>
          </a:p>
          <a:p>
            <a:pPr>
              <a:buFont typeface="Arial" pitchFamily="34" charset="0"/>
              <a:buChar char="•"/>
            </a:pPr>
            <a:r>
              <a:rPr lang="fr-FR" sz="1200">
                <a:solidFill>
                  <a:schemeClr val="bg1"/>
                </a:solidFill>
              </a:rPr>
              <a:t>Économie de la fonctionnalité</a:t>
            </a:r>
          </a:p>
          <a:p>
            <a:r>
              <a:rPr lang="fr-FR" sz="1200">
                <a:solidFill>
                  <a:schemeClr val="bg1"/>
                </a:solidFill>
              </a:rPr>
              <a:t>N’est pas couvert par la méthodologie actuelle.</a:t>
            </a:r>
          </a:p>
        </p:txBody>
      </p:sp>
      <p:sp>
        <p:nvSpPr>
          <p:cNvPr id="27656" name="ZoneTexte 24"/>
          <p:cNvSpPr txBox="1">
            <a:spLocks noChangeArrowheads="1"/>
          </p:cNvSpPr>
          <p:nvPr/>
        </p:nvSpPr>
        <p:spPr bwMode="auto">
          <a:xfrm>
            <a:off x="5853113" y="5645150"/>
            <a:ext cx="2582862" cy="831850"/>
          </a:xfrm>
          <a:prstGeom prst="rect">
            <a:avLst/>
          </a:prstGeom>
          <a:noFill/>
          <a:ln w="9525">
            <a:noFill/>
            <a:miter lim="800000"/>
            <a:headEnd/>
            <a:tailEnd/>
          </a:ln>
        </p:spPr>
        <p:txBody>
          <a:bodyPr>
            <a:spAutoFit/>
          </a:bodyPr>
          <a:lstStyle/>
          <a:p>
            <a:r>
              <a:rPr lang="fr-FR" altLang="fr-FR" sz="1200" b="1">
                <a:solidFill>
                  <a:srgbClr val="AEC039"/>
                </a:solidFill>
              </a:rPr>
              <a:t>Le volet complémentaire spécifique au territoire parisien, enrichit notamment ce pilier de consommation responsable.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Espace réservé du numéro de diapositive 3"/>
          <p:cNvSpPr>
            <a:spLocks noGrp="1"/>
          </p:cNvSpPr>
          <p:nvPr>
            <p:ph type="sldNum" sz="quarter" idx="10"/>
          </p:nvPr>
        </p:nvSpPr>
        <p:spPr bwMode="auto">
          <a:xfrm>
            <a:off x="6877050" y="6475413"/>
            <a:ext cx="2133600" cy="365125"/>
          </a:xfrm>
          <a:noFill/>
          <a:ln>
            <a:miter lim="800000"/>
            <a:headEnd/>
            <a:tailEnd/>
          </a:ln>
        </p:spPr>
        <p:txBody>
          <a:bodyPr/>
          <a:lstStyle/>
          <a:p>
            <a:fld id="{FD30B0FC-075B-4030-A2B7-3AF972146E7C}" type="slidenum">
              <a:rPr lang="fr-FR" altLang="fr-FR"/>
              <a:pPr/>
              <a:t>22</a:t>
            </a:fld>
            <a:endParaRPr lang="fr-FR" altLang="fr-FR"/>
          </a:p>
        </p:txBody>
      </p:sp>
      <p:sp>
        <p:nvSpPr>
          <p:cNvPr id="8" name="ZoneTexte 8">
            <a:extLst>
              <a:ext uri="{FF2B5EF4-FFF2-40B4-BE49-F238E27FC236}">
                <a16:creationId xmlns="" xmlns:a16="http://schemas.microsoft.com/office/drawing/2014/main" id="{8F00B1B8-8ED1-FF4E-87CB-74B747C8C8A0}"/>
              </a:ext>
            </a:extLst>
          </p:cNvPr>
          <p:cNvSpPr txBox="1">
            <a:spLocks noChangeArrowheads="1"/>
          </p:cNvSpPr>
          <p:nvPr/>
        </p:nvSpPr>
        <p:spPr bwMode="auto">
          <a:xfrm>
            <a:off x="498475" y="1641475"/>
            <a:ext cx="8191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marL="1028700" lvl="1">
              <a:buFont typeface="Arial" charset="0"/>
              <a:buChar char="•"/>
              <a:defRPr/>
            </a:pPr>
            <a:r>
              <a:rPr lang="fr-FR" altLang="fr-FR" sz="1400" b="1" dirty="0">
                <a:solidFill>
                  <a:schemeClr val="accent3">
                    <a:lumMod val="50000"/>
                  </a:schemeClr>
                </a:solidFill>
                <a:latin typeface="Futura Std Book" charset="0"/>
              </a:rPr>
              <a:t>Approche par Secteur d’activité : </a:t>
            </a:r>
            <a:r>
              <a:rPr lang="fr-FR" altLang="fr-FR" sz="1400" dirty="0">
                <a:solidFill>
                  <a:schemeClr val="accent3">
                    <a:lumMod val="50000"/>
                  </a:schemeClr>
                </a:solidFill>
                <a:latin typeface="Futura Std Book" charset="0"/>
              </a:rPr>
              <a:t>emplois parisiens dans le secteur</a:t>
            </a:r>
          </a:p>
          <a:p>
            <a:pPr marL="1028700" lvl="1">
              <a:buFont typeface="Arial" charset="0"/>
              <a:buChar char="•"/>
              <a:defRPr/>
            </a:pPr>
            <a:r>
              <a:rPr lang="fr-FR" altLang="fr-FR" sz="1400" b="1" dirty="0">
                <a:solidFill>
                  <a:schemeClr val="accent3">
                    <a:lumMod val="50000"/>
                  </a:schemeClr>
                </a:solidFill>
                <a:latin typeface="Futura Std Book" charset="0"/>
              </a:rPr>
              <a:t>Approche Produit </a:t>
            </a:r>
            <a:r>
              <a:rPr lang="fr-FR" altLang="fr-FR" sz="1400" dirty="0">
                <a:solidFill>
                  <a:schemeClr val="accent3">
                    <a:lumMod val="50000"/>
                  </a:schemeClr>
                </a:solidFill>
                <a:latin typeface="Futura Std Book" charset="0"/>
              </a:rPr>
              <a:t>: Niveau de productions des produits relevant de l’économie circulaire à pondérés aux établissements parisiens</a:t>
            </a:r>
          </a:p>
          <a:p>
            <a:pPr marL="1028700" lvl="1">
              <a:buFont typeface="Arial" charset="0"/>
              <a:buChar char="•"/>
              <a:defRPr/>
            </a:pPr>
            <a:r>
              <a:rPr lang="fr-FR" altLang="fr-FR" sz="1400" b="1" dirty="0">
                <a:solidFill>
                  <a:schemeClr val="accent3">
                    <a:lumMod val="50000"/>
                  </a:schemeClr>
                </a:solidFill>
                <a:latin typeface="Futura Std Book" charset="0"/>
              </a:rPr>
              <a:t>Approche Entreprise / Etablissement</a:t>
            </a:r>
            <a:r>
              <a:rPr lang="fr-FR" altLang="fr-FR" sz="1400" dirty="0">
                <a:solidFill>
                  <a:schemeClr val="accent3">
                    <a:lumMod val="50000"/>
                  </a:schemeClr>
                </a:solidFill>
                <a:latin typeface="Futura Std Book" charset="0"/>
              </a:rPr>
              <a:t> : emplois dans les établissements parisiens.</a:t>
            </a:r>
          </a:p>
          <a:p>
            <a:pPr marL="1028700" lvl="1">
              <a:buFont typeface="Arial" charset="0"/>
              <a:buChar char="•"/>
              <a:defRPr/>
            </a:pPr>
            <a:r>
              <a:rPr lang="fr-FR" altLang="fr-FR" sz="1400" b="1" dirty="0">
                <a:solidFill>
                  <a:srgbClr val="FF6600"/>
                </a:solidFill>
                <a:latin typeface="Futura Std Book" charset="0"/>
              </a:rPr>
              <a:t>Volet complémentaire </a:t>
            </a:r>
            <a:r>
              <a:rPr lang="fr-FR" altLang="fr-FR" sz="1400" dirty="0">
                <a:solidFill>
                  <a:srgbClr val="FF6600"/>
                </a:solidFill>
                <a:latin typeface="Futura Std Book" charset="0"/>
              </a:rPr>
              <a:t>des initiatives et projets parisiens spécifiques</a:t>
            </a:r>
          </a:p>
          <a:p>
            <a:pPr marL="1028700" lvl="1">
              <a:buFont typeface="Arial" charset="0"/>
              <a:buChar char="•"/>
              <a:defRPr/>
            </a:pPr>
            <a:r>
              <a:rPr lang="fr-FR" altLang="fr-FR" sz="1400" dirty="0">
                <a:solidFill>
                  <a:schemeClr val="accent1">
                    <a:lumMod val="75000"/>
                  </a:schemeClr>
                </a:solidFill>
                <a:latin typeface="Futura Std Book" charset="0"/>
              </a:rPr>
              <a:t>Emplois soutenus par </a:t>
            </a:r>
            <a:r>
              <a:rPr lang="fr-FR" altLang="fr-FR" sz="1400" b="1" dirty="0">
                <a:solidFill>
                  <a:schemeClr val="accent1">
                    <a:lumMod val="75000"/>
                  </a:schemeClr>
                </a:solidFill>
                <a:latin typeface="Futura Std Book" charset="0"/>
              </a:rPr>
              <a:t>l’activité liée à l’économie circulaire </a:t>
            </a:r>
            <a:r>
              <a:rPr lang="fr-FR" altLang="fr-FR" sz="1400" dirty="0">
                <a:solidFill>
                  <a:schemeClr val="accent1">
                    <a:lumMod val="75000"/>
                  </a:schemeClr>
                </a:solidFill>
                <a:latin typeface="Futura Std Book" charset="0"/>
              </a:rPr>
              <a:t>dans les chaines de fournisseurs et le reste de l’économie.</a:t>
            </a:r>
          </a:p>
        </p:txBody>
      </p:sp>
      <p:sp>
        <p:nvSpPr>
          <p:cNvPr id="29699" name="ZoneTexte 23"/>
          <p:cNvSpPr txBox="1">
            <a:spLocks noChangeArrowheads="1"/>
          </p:cNvSpPr>
          <p:nvPr/>
        </p:nvSpPr>
        <p:spPr bwMode="auto">
          <a:xfrm>
            <a:off x="1042988" y="4256088"/>
            <a:ext cx="1157287" cy="769937"/>
          </a:xfrm>
          <a:prstGeom prst="rect">
            <a:avLst/>
          </a:prstGeom>
          <a:noFill/>
          <a:ln w="9525">
            <a:noFill/>
            <a:miter lim="800000"/>
            <a:headEnd/>
            <a:tailEnd/>
          </a:ln>
        </p:spPr>
        <p:txBody>
          <a:bodyPr>
            <a:spAutoFit/>
          </a:bodyPr>
          <a:lstStyle/>
          <a:p>
            <a:pPr algn="ctr"/>
            <a:r>
              <a:rPr lang="fr-FR" altLang="fr-FR" sz="1100"/>
              <a:t>EMPLOIS DIRECTS DE L’ÉCONOMIE CIRCULAIRE </a:t>
            </a:r>
          </a:p>
        </p:txBody>
      </p:sp>
      <p:pic>
        <p:nvPicPr>
          <p:cNvPr id="29700" name="Image 24"/>
          <p:cNvPicPr>
            <a:picLocks noChangeAspect="1"/>
          </p:cNvPicPr>
          <p:nvPr/>
        </p:nvPicPr>
        <p:blipFill>
          <a:blip r:embed="rId3" cstate="print"/>
          <a:srcRect/>
          <a:stretch>
            <a:fillRect/>
          </a:stretch>
        </p:blipFill>
        <p:spPr bwMode="auto">
          <a:xfrm>
            <a:off x="8024813" y="192088"/>
            <a:ext cx="835025" cy="695325"/>
          </a:xfrm>
          <a:prstGeom prst="rect">
            <a:avLst/>
          </a:prstGeom>
          <a:noFill/>
          <a:ln w="9525">
            <a:noFill/>
            <a:miter lim="800000"/>
            <a:headEnd/>
            <a:tailEnd/>
          </a:ln>
        </p:spPr>
      </p:pic>
      <p:sp>
        <p:nvSpPr>
          <p:cNvPr id="29701" name="ZoneTexte 26"/>
          <p:cNvSpPr txBox="1">
            <a:spLocks noChangeArrowheads="1"/>
          </p:cNvSpPr>
          <p:nvPr/>
        </p:nvSpPr>
        <p:spPr bwMode="auto">
          <a:xfrm>
            <a:off x="2897188" y="3721100"/>
            <a:ext cx="2555875" cy="307975"/>
          </a:xfrm>
          <a:prstGeom prst="rect">
            <a:avLst/>
          </a:prstGeom>
          <a:noFill/>
          <a:ln w="9525">
            <a:noFill/>
            <a:miter lim="800000"/>
            <a:headEnd/>
            <a:tailEnd/>
          </a:ln>
        </p:spPr>
        <p:txBody>
          <a:bodyPr wrap="none">
            <a:spAutoFit/>
          </a:bodyPr>
          <a:lstStyle/>
          <a:p>
            <a:r>
              <a:rPr lang="fr-FR" altLang="fr-FR" sz="1400">
                <a:solidFill>
                  <a:srgbClr val="C00000"/>
                </a:solidFill>
              </a:rPr>
              <a:t>Méthodologie socle ONEMEV</a:t>
            </a:r>
          </a:p>
        </p:txBody>
      </p:sp>
      <p:grpSp>
        <p:nvGrpSpPr>
          <p:cNvPr id="2" name="Grouper 1"/>
          <p:cNvGrpSpPr>
            <a:grpSpLocks/>
          </p:cNvGrpSpPr>
          <p:nvPr/>
        </p:nvGrpSpPr>
        <p:grpSpPr bwMode="auto">
          <a:xfrm>
            <a:off x="1082675" y="3576638"/>
            <a:ext cx="7723188" cy="2824162"/>
            <a:chOff x="1335088" y="3477645"/>
            <a:chExt cx="7723329" cy="2823143"/>
          </a:xfrm>
        </p:grpSpPr>
        <p:grpSp>
          <p:nvGrpSpPr>
            <p:cNvPr id="3" name="Grouper 19"/>
            <p:cNvGrpSpPr>
              <a:grpSpLocks/>
            </p:cNvGrpSpPr>
            <p:nvPr/>
          </p:nvGrpSpPr>
          <p:grpSpPr bwMode="auto">
            <a:xfrm>
              <a:off x="1335088" y="3986213"/>
              <a:ext cx="6159500" cy="2314575"/>
              <a:chOff x="1334536" y="3986704"/>
              <a:chExt cx="6159699" cy="2314783"/>
            </a:xfrm>
          </p:grpSpPr>
          <p:grpSp>
            <p:nvGrpSpPr>
              <p:cNvPr id="4" name="Grouper 18"/>
              <p:cNvGrpSpPr>
                <a:grpSpLocks/>
              </p:cNvGrpSpPr>
              <p:nvPr/>
            </p:nvGrpSpPr>
            <p:grpSpPr bwMode="auto">
              <a:xfrm>
                <a:off x="1334536" y="3986704"/>
                <a:ext cx="6159699" cy="2314783"/>
                <a:chOff x="473026" y="4043813"/>
                <a:chExt cx="6159699" cy="2314783"/>
              </a:xfrm>
            </p:grpSpPr>
            <p:sp>
              <p:nvSpPr>
                <p:cNvPr id="29711" name="Rectangle 1"/>
                <p:cNvSpPr>
                  <a:spLocks noChangeArrowheads="1"/>
                </p:cNvSpPr>
                <p:nvPr/>
              </p:nvSpPr>
              <p:spPr bwMode="auto">
                <a:xfrm>
                  <a:off x="1701768" y="4043824"/>
                  <a:ext cx="1463884" cy="1046444"/>
                </a:xfrm>
                <a:prstGeom prst="rect">
                  <a:avLst/>
                </a:prstGeom>
                <a:solidFill>
                  <a:srgbClr val="92D050"/>
                </a:solidFill>
                <a:ln w="9525">
                  <a:solidFill>
                    <a:schemeClr val="tx1"/>
                  </a:solidFill>
                  <a:round/>
                  <a:headEnd/>
                  <a:tailEnd/>
                </a:ln>
              </p:spPr>
              <p:txBody>
                <a:bodyPr/>
                <a:lstStyle/>
                <a:p>
                  <a:endParaRPr lang="fr-FR" altLang="fr-FR" sz="2400">
                    <a:solidFill>
                      <a:srgbClr val="000000"/>
                    </a:solidFill>
                  </a:endParaRPr>
                </a:p>
              </p:txBody>
            </p:sp>
            <p:sp>
              <p:nvSpPr>
                <p:cNvPr id="29712" name="Rectangle 6"/>
                <p:cNvSpPr>
                  <a:spLocks noChangeArrowheads="1"/>
                </p:cNvSpPr>
                <p:nvPr/>
              </p:nvSpPr>
              <p:spPr bwMode="auto">
                <a:xfrm>
                  <a:off x="3165652" y="4043822"/>
                  <a:ext cx="1463884" cy="1046444"/>
                </a:xfrm>
                <a:prstGeom prst="rect">
                  <a:avLst/>
                </a:prstGeom>
                <a:solidFill>
                  <a:srgbClr val="92D050"/>
                </a:solidFill>
                <a:ln w="9525">
                  <a:solidFill>
                    <a:schemeClr val="tx1"/>
                  </a:solidFill>
                  <a:round/>
                  <a:headEnd/>
                  <a:tailEnd/>
                </a:ln>
              </p:spPr>
              <p:txBody>
                <a:bodyPr/>
                <a:lstStyle/>
                <a:p>
                  <a:endParaRPr lang="fr-FR" altLang="fr-FR" sz="2400">
                    <a:solidFill>
                      <a:srgbClr val="000000"/>
                    </a:solidFill>
                  </a:endParaRPr>
                </a:p>
              </p:txBody>
            </p:sp>
            <p:sp>
              <p:nvSpPr>
                <p:cNvPr id="29713" name="Rectangle 10"/>
                <p:cNvSpPr>
                  <a:spLocks noChangeArrowheads="1"/>
                </p:cNvSpPr>
                <p:nvPr/>
              </p:nvSpPr>
              <p:spPr bwMode="auto">
                <a:xfrm>
                  <a:off x="1701768" y="5093028"/>
                  <a:ext cx="4032590" cy="1265568"/>
                </a:xfrm>
                <a:prstGeom prst="rect">
                  <a:avLst/>
                </a:prstGeom>
                <a:solidFill>
                  <a:schemeClr val="accent1"/>
                </a:solidFill>
                <a:ln w="9525">
                  <a:solidFill>
                    <a:schemeClr val="tx1"/>
                  </a:solidFill>
                  <a:round/>
                  <a:headEnd/>
                  <a:tailEnd/>
                </a:ln>
              </p:spPr>
              <p:txBody>
                <a:bodyPr/>
                <a:lstStyle/>
                <a:p>
                  <a:endParaRPr lang="fr-FR" altLang="fr-FR" sz="2400">
                    <a:solidFill>
                      <a:srgbClr val="000000"/>
                    </a:solidFill>
                  </a:endParaRPr>
                </a:p>
              </p:txBody>
            </p:sp>
            <p:sp>
              <p:nvSpPr>
                <p:cNvPr id="29714" name="ZoneTexte 3"/>
                <p:cNvSpPr txBox="1">
                  <a:spLocks noChangeArrowheads="1"/>
                </p:cNvSpPr>
                <p:nvPr/>
              </p:nvSpPr>
              <p:spPr bwMode="auto">
                <a:xfrm>
                  <a:off x="1867953" y="4096531"/>
                  <a:ext cx="1095796" cy="430887"/>
                </a:xfrm>
                <a:prstGeom prst="rect">
                  <a:avLst/>
                </a:prstGeom>
                <a:noFill/>
                <a:ln w="9525">
                  <a:noFill/>
                  <a:miter lim="800000"/>
                  <a:headEnd/>
                  <a:tailEnd/>
                </a:ln>
              </p:spPr>
              <p:txBody>
                <a:bodyPr>
                  <a:spAutoFit/>
                </a:bodyPr>
                <a:lstStyle/>
                <a:p>
                  <a:r>
                    <a:rPr lang="fr-FR" altLang="fr-FR" sz="1100"/>
                    <a:t>APPROCHE SECTEURS</a:t>
                  </a:r>
                </a:p>
              </p:txBody>
            </p:sp>
            <p:sp>
              <p:nvSpPr>
                <p:cNvPr id="29715" name="ZoneTexte 11"/>
                <p:cNvSpPr txBox="1">
                  <a:spLocks noChangeArrowheads="1"/>
                </p:cNvSpPr>
                <p:nvPr/>
              </p:nvSpPr>
              <p:spPr bwMode="auto">
                <a:xfrm>
                  <a:off x="3288348" y="4090919"/>
                  <a:ext cx="1038896" cy="430887"/>
                </a:xfrm>
                <a:prstGeom prst="rect">
                  <a:avLst/>
                </a:prstGeom>
                <a:noFill/>
                <a:ln w="9525">
                  <a:noFill/>
                  <a:miter lim="800000"/>
                  <a:headEnd/>
                  <a:tailEnd/>
                </a:ln>
              </p:spPr>
              <p:txBody>
                <a:bodyPr>
                  <a:spAutoFit/>
                </a:bodyPr>
                <a:lstStyle/>
                <a:p>
                  <a:r>
                    <a:rPr lang="fr-FR" altLang="fr-FR" sz="1100"/>
                    <a:t>APPROCHE PRODUITS</a:t>
                  </a:r>
                </a:p>
              </p:txBody>
            </p:sp>
            <p:sp>
              <p:nvSpPr>
                <p:cNvPr id="29716" name="Rectangle 8"/>
                <p:cNvSpPr>
                  <a:spLocks noChangeArrowheads="1"/>
                </p:cNvSpPr>
                <p:nvPr/>
              </p:nvSpPr>
              <p:spPr bwMode="auto">
                <a:xfrm>
                  <a:off x="4626367" y="4043815"/>
                  <a:ext cx="1107991" cy="1046444"/>
                </a:xfrm>
                <a:prstGeom prst="rect">
                  <a:avLst/>
                </a:prstGeom>
                <a:solidFill>
                  <a:srgbClr val="92D050"/>
                </a:solidFill>
                <a:ln w="9525">
                  <a:solidFill>
                    <a:schemeClr val="tx1"/>
                  </a:solidFill>
                  <a:round/>
                  <a:headEnd/>
                  <a:tailEnd/>
                </a:ln>
              </p:spPr>
              <p:txBody>
                <a:bodyPr/>
                <a:lstStyle/>
                <a:p>
                  <a:endParaRPr lang="fr-FR" altLang="fr-FR" sz="2400">
                    <a:solidFill>
                      <a:srgbClr val="000000"/>
                    </a:solidFill>
                  </a:endParaRPr>
                </a:p>
              </p:txBody>
            </p:sp>
            <p:sp>
              <p:nvSpPr>
                <p:cNvPr id="29717" name="Rectangle 15"/>
                <p:cNvSpPr>
                  <a:spLocks noChangeArrowheads="1"/>
                </p:cNvSpPr>
                <p:nvPr/>
              </p:nvSpPr>
              <p:spPr bwMode="auto">
                <a:xfrm>
                  <a:off x="5734359" y="4043814"/>
                  <a:ext cx="808426" cy="1046446"/>
                </a:xfrm>
                <a:prstGeom prst="rect">
                  <a:avLst/>
                </a:prstGeom>
                <a:solidFill>
                  <a:srgbClr val="FFC000"/>
                </a:solidFill>
                <a:ln w="9525">
                  <a:noFill/>
                  <a:round/>
                  <a:headEnd/>
                  <a:tailEnd/>
                </a:ln>
              </p:spPr>
              <p:txBody>
                <a:bodyPr/>
                <a:lstStyle/>
                <a:p>
                  <a:endParaRPr lang="fr-FR" altLang="fr-FR" sz="2400">
                    <a:solidFill>
                      <a:srgbClr val="000000"/>
                    </a:solidFill>
                  </a:endParaRPr>
                </a:p>
              </p:txBody>
            </p:sp>
            <p:sp>
              <p:nvSpPr>
                <p:cNvPr id="29718" name="ZoneTexte 16"/>
                <p:cNvSpPr txBox="1">
                  <a:spLocks noChangeArrowheads="1"/>
                </p:cNvSpPr>
                <p:nvPr/>
              </p:nvSpPr>
              <p:spPr bwMode="auto">
                <a:xfrm>
                  <a:off x="5715132" y="4524950"/>
                  <a:ext cx="917593" cy="600164"/>
                </a:xfrm>
                <a:prstGeom prst="rect">
                  <a:avLst/>
                </a:prstGeom>
                <a:noFill/>
                <a:ln w="9525">
                  <a:noFill/>
                  <a:miter lim="800000"/>
                  <a:headEnd/>
                  <a:tailEnd/>
                </a:ln>
              </p:spPr>
              <p:txBody>
                <a:bodyPr>
                  <a:spAutoFit/>
                </a:bodyPr>
                <a:lstStyle/>
                <a:p>
                  <a:r>
                    <a:rPr lang="fr-FR" altLang="fr-FR" sz="1100"/>
                    <a:t>Initiatives spécifiques au territoire</a:t>
                  </a:r>
                </a:p>
              </p:txBody>
            </p:sp>
            <p:sp>
              <p:nvSpPr>
                <p:cNvPr id="29719" name="Rectangle 5"/>
                <p:cNvSpPr>
                  <a:spLocks noChangeArrowheads="1"/>
                </p:cNvSpPr>
                <p:nvPr/>
              </p:nvSpPr>
              <p:spPr bwMode="auto">
                <a:xfrm>
                  <a:off x="4626368" y="4043813"/>
                  <a:ext cx="1916417" cy="1046446"/>
                </a:xfrm>
                <a:prstGeom prst="rect">
                  <a:avLst/>
                </a:prstGeom>
                <a:noFill/>
                <a:ln w="9525">
                  <a:solidFill>
                    <a:schemeClr val="tx1"/>
                  </a:solidFill>
                  <a:round/>
                  <a:headEnd/>
                  <a:tailEnd/>
                </a:ln>
              </p:spPr>
              <p:txBody>
                <a:bodyPr/>
                <a:lstStyle/>
                <a:p>
                  <a:endParaRPr lang="fr-FR" altLang="fr-FR" sz="2400">
                    <a:solidFill>
                      <a:srgbClr val="000000"/>
                    </a:solidFill>
                  </a:endParaRPr>
                </a:p>
              </p:txBody>
            </p:sp>
            <p:sp>
              <p:nvSpPr>
                <p:cNvPr id="29720" name="ZoneTexte 20"/>
                <p:cNvSpPr txBox="1">
                  <a:spLocks noChangeArrowheads="1"/>
                </p:cNvSpPr>
                <p:nvPr/>
              </p:nvSpPr>
              <p:spPr bwMode="auto">
                <a:xfrm>
                  <a:off x="4626368" y="4075067"/>
                  <a:ext cx="1712670" cy="600164"/>
                </a:xfrm>
                <a:prstGeom prst="rect">
                  <a:avLst/>
                </a:prstGeom>
                <a:noFill/>
                <a:ln w="9525">
                  <a:noFill/>
                  <a:miter lim="800000"/>
                  <a:headEnd/>
                  <a:tailEnd/>
                </a:ln>
              </p:spPr>
              <p:txBody>
                <a:bodyPr>
                  <a:spAutoFit/>
                </a:bodyPr>
                <a:lstStyle/>
                <a:p>
                  <a:r>
                    <a:rPr lang="fr-FR" altLang="fr-FR" sz="1100"/>
                    <a:t>APPROCHE ETABLISSEMENTS / ORGANISMES</a:t>
                  </a:r>
                </a:p>
              </p:txBody>
            </p:sp>
            <p:sp>
              <p:nvSpPr>
                <p:cNvPr id="29721" name="ZoneTexte 21"/>
                <p:cNvSpPr txBox="1">
                  <a:spLocks noChangeArrowheads="1"/>
                </p:cNvSpPr>
                <p:nvPr/>
              </p:nvSpPr>
              <p:spPr bwMode="auto">
                <a:xfrm>
                  <a:off x="473026" y="5226496"/>
                  <a:ext cx="1156206" cy="1107996"/>
                </a:xfrm>
                <a:prstGeom prst="rect">
                  <a:avLst/>
                </a:prstGeom>
                <a:noFill/>
                <a:ln w="9525">
                  <a:noFill/>
                  <a:miter lim="800000"/>
                  <a:headEnd/>
                  <a:tailEnd/>
                </a:ln>
              </p:spPr>
              <p:txBody>
                <a:bodyPr>
                  <a:spAutoFit/>
                </a:bodyPr>
                <a:lstStyle/>
                <a:p>
                  <a:pPr algn="ctr"/>
                  <a:r>
                    <a:rPr lang="fr-FR" altLang="fr-FR" sz="1100"/>
                    <a:t>EMPLOIS INDIRECTS ET INDUITS DANS LE RESTE DE L’ÉCONOMIE</a:t>
                  </a:r>
                </a:p>
              </p:txBody>
            </p:sp>
          </p:grpSp>
          <p:sp>
            <p:nvSpPr>
              <p:cNvPr id="29710" name="ZoneTexte 25"/>
              <p:cNvSpPr txBox="1">
                <a:spLocks noChangeArrowheads="1"/>
              </p:cNvSpPr>
              <p:nvPr/>
            </p:nvSpPr>
            <p:spPr bwMode="auto">
              <a:xfrm>
                <a:off x="3999017" y="5483720"/>
                <a:ext cx="1456202" cy="430887"/>
              </a:xfrm>
              <a:prstGeom prst="rect">
                <a:avLst/>
              </a:prstGeom>
              <a:noFill/>
              <a:ln w="9525">
                <a:noFill/>
                <a:miter lim="800000"/>
                <a:headEnd/>
                <a:tailEnd/>
              </a:ln>
            </p:spPr>
            <p:txBody>
              <a:bodyPr>
                <a:spAutoFit/>
              </a:bodyPr>
              <a:lstStyle/>
              <a:p>
                <a:pPr algn="ctr"/>
                <a:r>
                  <a:rPr lang="fr-FR" altLang="fr-FR" sz="1100"/>
                  <a:t>MODELE LOCALFOOTPRINT</a:t>
                </a:r>
              </a:p>
            </p:txBody>
          </p:sp>
        </p:grpSp>
        <p:sp>
          <p:nvSpPr>
            <p:cNvPr id="29706" name="Rectangle 15"/>
            <p:cNvSpPr>
              <a:spLocks noChangeArrowheads="1"/>
            </p:cNvSpPr>
            <p:nvPr/>
          </p:nvSpPr>
          <p:spPr bwMode="auto">
            <a:xfrm>
              <a:off x="7557672" y="3986214"/>
              <a:ext cx="1384365" cy="1046352"/>
            </a:xfrm>
            <a:prstGeom prst="rect">
              <a:avLst/>
            </a:prstGeom>
            <a:solidFill>
              <a:srgbClr val="FFC000"/>
            </a:solidFill>
            <a:ln w="9525">
              <a:solidFill>
                <a:srgbClr val="000000"/>
              </a:solidFill>
              <a:round/>
              <a:headEnd/>
              <a:tailEnd/>
            </a:ln>
          </p:spPr>
          <p:txBody>
            <a:bodyPr/>
            <a:lstStyle/>
            <a:p>
              <a:endParaRPr lang="fr-FR" altLang="fr-FR" sz="2400">
                <a:solidFill>
                  <a:srgbClr val="000000"/>
                </a:solidFill>
              </a:endParaRPr>
            </a:p>
          </p:txBody>
        </p:sp>
        <p:sp>
          <p:nvSpPr>
            <p:cNvPr id="29707" name="ZoneTexte 16"/>
            <p:cNvSpPr txBox="1">
              <a:spLocks noChangeArrowheads="1"/>
            </p:cNvSpPr>
            <p:nvPr/>
          </p:nvSpPr>
          <p:spPr bwMode="auto">
            <a:xfrm>
              <a:off x="7517804" y="3975801"/>
              <a:ext cx="1463837" cy="1107596"/>
            </a:xfrm>
            <a:prstGeom prst="rect">
              <a:avLst/>
            </a:prstGeom>
            <a:noFill/>
            <a:ln w="9525">
              <a:noFill/>
              <a:miter lim="800000"/>
              <a:headEnd/>
              <a:tailEnd/>
            </a:ln>
          </p:spPr>
          <p:txBody>
            <a:bodyPr>
              <a:spAutoFit/>
            </a:bodyPr>
            <a:lstStyle/>
            <a:p>
              <a:pPr algn="ctr"/>
              <a:r>
                <a:rPr lang="fr-FR" altLang="fr-FR" sz="1100"/>
                <a:t>Indicateur Action 15 de la feuille de route de la ville de Paris</a:t>
              </a:r>
            </a:p>
            <a:p>
              <a:pPr algn="ctr"/>
              <a:endParaRPr lang="fr-FR" altLang="fr-FR" sz="1100"/>
            </a:p>
            <a:p>
              <a:pPr algn="ctr"/>
              <a:r>
                <a:rPr lang="fr-FR" altLang="fr-FR" sz="1100"/>
                <a:t>CONSOMMATION</a:t>
              </a:r>
            </a:p>
            <a:p>
              <a:pPr algn="ctr"/>
              <a:r>
                <a:rPr lang="fr-FR" altLang="fr-FR" sz="1100"/>
                <a:t>RESPONSABLE</a:t>
              </a:r>
            </a:p>
          </p:txBody>
        </p:sp>
        <p:sp>
          <p:nvSpPr>
            <p:cNvPr id="29708" name="ZoneTexte 26"/>
            <p:cNvSpPr txBox="1">
              <a:spLocks noChangeArrowheads="1"/>
            </p:cNvSpPr>
            <p:nvPr/>
          </p:nvSpPr>
          <p:spPr bwMode="auto">
            <a:xfrm>
              <a:off x="6566097" y="3477645"/>
              <a:ext cx="2492320" cy="523220"/>
            </a:xfrm>
            <a:prstGeom prst="rect">
              <a:avLst/>
            </a:prstGeom>
            <a:noFill/>
            <a:ln w="9525">
              <a:noFill/>
              <a:miter lim="800000"/>
              <a:headEnd/>
              <a:tailEnd/>
            </a:ln>
          </p:spPr>
          <p:txBody>
            <a:bodyPr>
              <a:spAutoFit/>
            </a:bodyPr>
            <a:lstStyle/>
            <a:p>
              <a:r>
                <a:rPr lang="fr-FR" altLang="fr-FR" sz="1400" dirty="0">
                  <a:solidFill>
                    <a:srgbClr val="FF6600"/>
                  </a:solidFill>
                </a:rPr>
                <a:t>Volet complémentaire spécifique au territoire</a:t>
              </a:r>
            </a:p>
          </p:txBody>
        </p:sp>
      </p:grpSp>
      <p:sp>
        <p:nvSpPr>
          <p:cNvPr id="29703" name="Rectangle 22"/>
          <p:cNvSpPr>
            <a:spLocks noChangeArrowheads="1"/>
          </p:cNvSpPr>
          <p:nvPr/>
        </p:nvSpPr>
        <p:spPr bwMode="auto">
          <a:xfrm>
            <a:off x="2297113" y="4100513"/>
            <a:ext cx="4032250" cy="1046162"/>
          </a:xfrm>
          <a:prstGeom prst="rect">
            <a:avLst/>
          </a:prstGeom>
          <a:noFill/>
          <a:ln w="38100">
            <a:solidFill>
              <a:srgbClr val="C00000"/>
            </a:solidFill>
            <a:prstDash val="lgDash"/>
            <a:round/>
            <a:headEnd/>
            <a:tailEnd/>
          </a:ln>
        </p:spPr>
        <p:txBody>
          <a:bodyPr/>
          <a:lstStyle/>
          <a:p>
            <a:endParaRPr lang="fr-FR" altLang="fr-FR" sz="2400">
              <a:solidFill>
                <a:srgbClr val="000000"/>
              </a:solidFill>
            </a:endParaRPr>
          </a:p>
        </p:txBody>
      </p:sp>
      <p:sp>
        <p:nvSpPr>
          <p:cNvPr id="27" name="Titre 2">
            <a:extLst>
              <a:ext uri="{FF2B5EF4-FFF2-40B4-BE49-F238E27FC236}">
                <a16:creationId xmlns="" xmlns:a16="http://schemas.microsoft.com/office/drawing/2014/main" id="{468F83CC-1A4B-B445-9243-329909C8F872}"/>
              </a:ext>
            </a:extLst>
          </p:cNvPr>
          <p:cNvSpPr txBox="1">
            <a:spLocks/>
          </p:cNvSpPr>
          <p:nvPr/>
        </p:nvSpPr>
        <p:spPr bwMode="auto">
          <a:xfrm>
            <a:off x="431800" y="84138"/>
            <a:ext cx="8191500" cy="1079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lang="fr-FR" altLang="fr-FR" sz="2400" b="1" dirty="0" smtClean="0">
                <a:solidFill>
                  <a:schemeClr val="accent1"/>
                </a:solidFill>
                <a:latin typeface="+mj-lt"/>
                <a:ea typeface="ＭＳ Ｐゴシック" pitchFamily="34" charset="-128"/>
                <a:cs typeface="ＭＳ Ｐゴシック" charset="0"/>
              </a:defRPr>
            </a:lvl1pPr>
            <a:lvl2pPr algn="l" rtl="0" eaLnBrk="0" fontAlgn="base" hangingPunct="0">
              <a:spcBef>
                <a:spcPct val="0"/>
              </a:spcBef>
              <a:spcAft>
                <a:spcPct val="0"/>
              </a:spcAft>
              <a:defRPr sz="2400">
                <a:solidFill>
                  <a:schemeClr val="bg1"/>
                </a:solidFill>
                <a:latin typeface="Futura Std Book" charset="0"/>
                <a:ea typeface="MS PGothic" panose="020B0600070205080204" pitchFamily="34" charset="-128"/>
                <a:cs typeface="MS PGothic" panose="020B0600070205080204" pitchFamily="34" charset="-128"/>
              </a:defRPr>
            </a:lvl2pPr>
            <a:lvl3pPr algn="l" rtl="0" eaLnBrk="0" fontAlgn="base" hangingPunct="0">
              <a:spcBef>
                <a:spcPct val="0"/>
              </a:spcBef>
              <a:spcAft>
                <a:spcPct val="0"/>
              </a:spcAft>
              <a:defRPr sz="2400">
                <a:solidFill>
                  <a:schemeClr val="bg1"/>
                </a:solidFill>
                <a:latin typeface="Futura Std Book" charset="0"/>
                <a:ea typeface="MS PGothic" panose="020B0600070205080204" pitchFamily="34" charset="-128"/>
                <a:cs typeface="MS PGothic" panose="020B0600070205080204" pitchFamily="34" charset="-128"/>
              </a:defRPr>
            </a:lvl3pPr>
            <a:lvl4pPr algn="l" rtl="0" eaLnBrk="0" fontAlgn="base" hangingPunct="0">
              <a:spcBef>
                <a:spcPct val="0"/>
              </a:spcBef>
              <a:spcAft>
                <a:spcPct val="0"/>
              </a:spcAft>
              <a:defRPr sz="2400">
                <a:solidFill>
                  <a:schemeClr val="bg1"/>
                </a:solidFill>
                <a:latin typeface="Futura Std Book" charset="0"/>
                <a:ea typeface="MS PGothic" panose="020B0600070205080204" pitchFamily="34" charset="-128"/>
                <a:cs typeface="MS PGothic" panose="020B0600070205080204" pitchFamily="34" charset="-128"/>
              </a:defRPr>
            </a:lvl4pPr>
            <a:lvl5pPr algn="l" rtl="0" eaLnBrk="0" fontAlgn="base" hangingPunct="0">
              <a:spcBef>
                <a:spcPct val="0"/>
              </a:spcBef>
              <a:spcAft>
                <a:spcPct val="0"/>
              </a:spcAft>
              <a:defRPr sz="2400">
                <a:solidFill>
                  <a:schemeClr val="bg1"/>
                </a:solidFill>
                <a:latin typeface="Futura Std Book" charset="0"/>
                <a:ea typeface="MS PGothic" panose="020B0600070205080204" pitchFamily="34" charset="-128"/>
                <a:cs typeface="MS PGothic" panose="020B0600070205080204" pitchFamily="34" charset="-128"/>
              </a:defRPr>
            </a:lvl5pPr>
            <a:lvl6pPr marL="457200" algn="l"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9pPr>
          </a:lstStyle>
          <a:p>
            <a:pPr algn="ctr">
              <a:defRPr/>
            </a:pPr>
            <a:r>
              <a:rPr kern="0">
                <a:ea typeface="MS PGothic" panose="020B0600070205080204" pitchFamily="34" charset="-128"/>
              </a:rPr>
              <a:t>L’OUTIL EN UN CLIN D’OEIL</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re 1"/>
          <p:cNvSpPr>
            <a:spLocks noGrp="1"/>
          </p:cNvSpPr>
          <p:nvPr>
            <p:ph type="title"/>
          </p:nvPr>
        </p:nvSpPr>
        <p:spPr>
          <a:noFill/>
          <a:ln>
            <a:miter lim="800000"/>
            <a:headEnd/>
            <a:tailEnd/>
          </a:ln>
        </p:spPr>
        <p:txBody>
          <a:bodyPr vert="horz"/>
          <a:lstStyle/>
          <a:p>
            <a:endParaRPr>
              <a:ea typeface="MS PGothic" pitchFamily="34" charset="-128"/>
            </a:endParaRPr>
          </a:p>
        </p:txBody>
      </p:sp>
      <p:sp>
        <p:nvSpPr>
          <p:cNvPr id="67586" name="Espace réservé du numéro de diapositive 2"/>
          <p:cNvSpPr>
            <a:spLocks noGrp="1" noChangeArrowheads="1"/>
          </p:cNvSpPr>
          <p:nvPr>
            <p:ph type="sldNum" sz="quarter" idx="10"/>
          </p:nvPr>
        </p:nvSpPr>
        <p:spPr bwMode="auto">
          <a:noFill/>
          <a:ln>
            <a:miter lim="800000"/>
            <a:headEnd/>
            <a:tailEnd/>
          </a:ln>
        </p:spPr>
        <p:txBody>
          <a:bodyPr/>
          <a:lstStyle/>
          <a:p>
            <a:fld id="{A5CFB9E6-383F-4CF6-903B-C840B5EEB7B6}" type="slidenum">
              <a:rPr lang="fr-FR" altLang="fr-FR"/>
              <a:pPr/>
              <a:t>23</a:t>
            </a:fld>
            <a:endParaRPr lang="fr-FR" altLang="fr-FR"/>
          </a:p>
        </p:txBody>
      </p:sp>
      <p:pic>
        <p:nvPicPr>
          <p:cNvPr id="67587" name="Image 4"/>
          <p:cNvPicPr>
            <a:picLocks noChangeAspect="1" noChangeArrowheads="1"/>
          </p:cNvPicPr>
          <p:nvPr/>
        </p:nvPicPr>
        <p:blipFill>
          <a:blip r:embed="rId2"/>
          <a:srcRect/>
          <a:stretch>
            <a:fillRect/>
          </a:stretch>
        </p:blipFill>
        <p:spPr bwMode="auto">
          <a:xfrm>
            <a:off x="0" y="400050"/>
            <a:ext cx="9144000" cy="6057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re 1"/>
          <p:cNvSpPr>
            <a:spLocks noGrp="1"/>
          </p:cNvSpPr>
          <p:nvPr>
            <p:ph type="title"/>
          </p:nvPr>
        </p:nvSpPr>
        <p:spPr>
          <a:noFill/>
          <a:ln>
            <a:miter lim="800000"/>
            <a:headEnd/>
            <a:tailEnd/>
          </a:ln>
        </p:spPr>
        <p:txBody>
          <a:bodyPr vert="horz"/>
          <a:lstStyle/>
          <a:p>
            <a:r>
              <a:rPr>
                <a:ea typeface="MS PGothic" pitchFamily="34" charset="-128"/>
              </a:rPr>
              <a:t>Approche sectorielle</a:t>
            </a:r>
          </a:p>
        </p:txBody>
      </p:sp>
      <p:sp>
        <p:nvSpPr>
          <p:cNvPr id="68610" name="Espace réservé du numéro de diapositive 2"/>
          <p:cNvSpPr>
            <a:spLocks noGrp="1" noChangeArrowheads="1"/>
          </p:cNvSpPr>
          <p:nvPr>
            <p:ph type="sldNum" sz="quarter" idx="10"/>
          </p:nvPr>
        </p:nvSpPr>
        <p:spPr bwMode="auto">
          <a:noFill/>
          <a:ln>
            <a:miter lim="800000"/>
            <a:headEnd/>
            <a:tailEnd/>
          </a:ln>
        </p:spPr>
        <p:txBody>
          <a:bodyPr/>
          <a:lstStyle/>
          <a:p>
            <a:fld id="{6A98DBE1-27CE-4E51-BA18-F4BE430ED75D}" type="slidenum">
              <a:rPr lang="fr-FR" altLang="fr-FR"/>
              <a:pPr/>
              <a:t>24</a:t>
            </a:fld>
            <a:endParaRPr lang="fr-FR" altLang="fr-FR"/>
          </a:p>
        </p:txBody>
      </p:sp>
      <p:pic>
        <p:nvPicPr>
          <p:cNvPr id="68611" name="Image 8"/>
          <p:cNvPicPr>
            <a:picLocks noChangeAspect="1" noChangeArrowheads="1"/>
          </p:cNvPicPr>
          <p:nvPr/>
        </p:nvPicPr>
        <p:blipFill>
          <a:blip r:embed="rId2"/>
          <a:srcRect/>
          <a:stretch>
            <a:fillRect/>
          </a:stretch>
        </p:blipFill>
        <p:spPr bwMode="auto">
          <a:xfrm>
            <a:off x="0" y="1644650"/>
            <a:ext cx="9144000" cy="3568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re 1"/>
          <p:cNvSpPr>
            <a:spLocks noGrp="1"/>
          </p:cNvSpPr>
          <p:nvPr>
            <p:ph type="title"/>
          </p:nvPr>
        </p:nvSpPr>
        <p:spPr>
          <a:noFill/>
          <a:ln>
            <a:miter lim="800000"/>
            <a:headEnd/>
            <a:tailEnd/>
          </a:ln>
        </p:spPr>
        <p:txBody>
          <a:bodyPr vert="horz"/>
          <a:lstStyle/>
          <a:p>
            <a:r>
              <a:rPr>
                <a:ea typeface="MS PGothic" pitchFamily="34" charset="-128"/>
              </a:rPr>
              <a:t>Approche produit</a:t>
            </a:r>
          </a:p>
        </p:txBody>
      </p:sp>
      <p:sp>
        <p:nvSpPr>
          <p:cNvPr id="69634" name="Espace réservé du numéro de diapositive 2"/>
          <p:cNvSpPr>
            <a:spLocks noGrp="1" noChangeArrowheads="1"/>
          </p:cNvSpPr>
          <p:nvPr>
            <p:ph type="sldNum" sz="quarter" idx="10"/>
          </p:nvPr>
        </p:nvSpPr>
        <p:spPr bwMode="auto">
          <a:noFill/>
          <a:ln>
            <a:miter lim="800000"/>
            <a:headEnd/>
            <a:tailEnd/>
          </a:ln>
        </p:spPr>
        <p:txBody>
          <a:bodyPr/>
          <a:lstStyle/>
          <a:p>
            <a:fld id="{4556CDCE-89A0-4515-8BFB-A0A31D3880FA}" type="slidenum">
              <a:rPr lang="fr-FR" altLang="fr-FR"/>
              <a:pPr/>
              <a:t>25</a:t>
            </a:fld>
            <a:endParaRPr lang="fr-FR" altLang="fr-FR"/>
          </a:p>
        </p:txBody>
      </p:sp>
      <p:pic>
        <p:nvPicPr>
          <p:cNvPr id="69635" name="Image 8"/>
          <p:cNvPicPr>
            <a:picLocks noChangeAspect="1" noChangeArrowheads="1"/>
          </p:cNvPicPr>
          <p:nvPr/>
        </p:nvPicPr>
        <p:blipFill>
          <a:blip r:embed="rId2"/>
          <a:srcRect/>
          <a:stretch>
            <a:fillRect/>
          </a:stretch>
        </p:blipFill>
        <p:spPr bwMode="auto">
          <a:xfrm>
            <a:off x="0" y="2136775"/>
            <a:ext cx="9144000" cy="2584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re 1"/>
          <p:cNvSpPr>
            <a:spLocks noGrp="1"/>
          </p:cNvSpPr>
          <p:nvPr>
            <p:ph type="title"/>
          </p:nvPr>
        </p:nvSpPr>
        <p:spPr>
          <a:noFill/>
          <a:ln>
            <a:miter lim="800000"/>
            <a:headEnd/>
            <a:tailEnd/>
          </a:ln>
        </p:spPr>
        <p:txBody>
          <a:bodyPr vert="horz"/>
          <a:lstStyle/>
          <a:p>
            <a:r>
              <a:rPr>
                <a:ea typeface="MS PGothic" pitchFamily="34" charset="-128"/>
              </a:rPr>
              <a:t>Approche Etablissement</a:t>
            </a:r>
          </a:p>
        </p:txBody>
      </p:sp>
      <p:sp>
        <p:nvSpPr>
          <p:cNvPr id="70658" name="Espace réservé du numéro de diapositive 2"/>
          <p:cNvSpPr>
            <a:spLocks noGrp="1" noChangeArrowheads="1"/>
          </p:cNvSpPr>
          <p:nvPr>
            <p:ph type="sldNum" sz="quarter" idx="10"/>
          </p:nvPr>
        </p:nvSpPr>
        <p:spPr bwMode="auto">
          <a:noFill/>
          <a:ln>
            <a:miter lim="800000"/>
            <a:headEnd/>
            <a:tailEnd/>
          </a:ln>
        </p:spPr>
        <p:txBody>
          <a:bodyPr/>
          <a:lstStyle/>
          <a:p>
            <a:fld id="{857EA167-8822-4F7E-B9FD-4EC5DB94CDD5}" type="slidenum">
              <a:rPr lang="fr-FR" altLang="fr-FR"/>
              <a:pPr/>
              <a:t>26</a:t>
            </a:fld>
            <a:endParaRPr lang="fr-FR" altLang="fr-FR"/>
          </a:p>
        </p:txBody>
      </p:sp>
      <p:pic>
        <p:nvPicPr>
          <p:cNvPr id="70659" name="Image 6"/>
          <p:cNvPicPr>
            <a:picLocks noChangeAspect="1" noChangeArrowheads="1"/>
          </p:cNvPicPr>
          <p:nvPr/>
        </p:nvPicPr>
        <p:blipFill>
          <a:blip r:embed="rId2"/>
          <a:srcRect/>
          <a:stretch>
            <a:fillRect/>
          </a:stretch>
        </p:blipFill>
        <p:spPr bwMode="auto">
          <a:xfrm>
            <a:off x="0" y="1674813"/>
            <a:ext cx="9144000" cy="350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re 1"/>
          <p:cNvSpPr>
            <a:spLocks noGrp="1"/>
          </p:cNvSpPr>
          <p:nvPr>
            <p:ph type="title"/>
          </p:nvPr>
        </p:nvSpPr>
        <p:spPr>
          <a:noFill/>
          <a:ln>
            <a:miter lim="800000"/>
            <a:headEnd/>
            <a:tailEnd/>
          </a:ln>
        </p:spPr>
        <p:txBody>
          <a:bodyPr vert="horz"/>
          <a:lstStyle/>
          <a:p>
            <a:r>
              <a:rPr>
                <a:ea typeface="MS PGothic" pitchFamily="34" charset="-128"/>
              </a:rPr>
              <a:t>LIMITES</a:t>
            </a:r>
          </a:p>
        </p:txBody>
      </p:sp>
      <p:sp>
        <p:nvSpPr>
          <p:cNvPr id="71682" name="Espace réservé du numéro de diapositive 2"/>
          <p:cNvSpPr>
            <a:spLocks noGrp="1" noChangeArrowheads="1"/>
          </p:cNvSpPr>
          <p:nvPr>
            <p:ph type="sldNum" sz="quarter" idx="10"/>
          </p:nvPr>
        </p:nvSpPr>
        <p:spPr bwMode="auto">
          <a:noFill/>
          <a:ln>
            <a:miter lim="800000"/>
            <a:headEnd/>
            <a:tailEnd/>
          </a:ln>
        </p:spPr>
        <p:txBody>
          <a:bodyPr/>
          <a:lstStyle/>
          <a:p>
            <a:fld id="{D161347A-B286-417A-AD92-5CAB140F0B65}" type="slidenum">
              <a:rPr lang="fr-FR" altLang="fr-FR"/>
              <a:pPr/>
              <a:t>27</a:t>
            </a:fld>
            <a:endParaRPr lang="fr-FR" altLang="fr-FR"/>
          </a:p>
        </p:txBody>
      </p:sp>
      <p:sp>
        <p:nvSpPr>
          <p:cNvPr id="4" name="ZoneTexte 3">
            <a:extLst>
              <a:ext uri="{FF2B5EF4-FFF2-40B4-BE49-F238E27FC236}">
                <a16:creationId xmlns="" xmlns:a16="http://schemas.microsoft.com/office/drawing/2014/main" id="{EA35E069-EA80-614E-BC9A-64B6F8A11ACE}"/>
              </a:ext>
            </a:extLst>
          </p:cNvPr>
          <p:cNvSpPr txBox="1"/>
          <p:nvPr/>
        </p:nvSpPr>
        <p:spPr>
          <a:xfrm>
            <a:off x="430213" y="1412875"/>
            <a:ext cx="7510462"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just">
              <a:buFont typeface="Arial" pitchFamily="34" charset="0"/>
              <a:buChar char="•"/>
            </a:pPr>
            <a:r>
              <a:rPr lang="fr-FR" sz="1600" b="1" dirty="0">
                <a:latin typeface="Futura Std Book" pitchFamily="34" charset="0"/>
              </a:rPr>
              <a:t>Pertinence limitée de l’approche activité :</a:t>
            </a:r>
            <a:r>
              <a:rPr lang="fr-FR" sz="1600" dirty="0">
                <a:latin typeface="Futura Std Book" pitchFamily="34" charset="0"/>
              </a:rPr>
              <a:t> Périmètres et définitions des secteurs de l’économie circulaire insuffisamment en phase avec les actions menées sur les territoires, notamment au niveau d’initiatives et nouveaux modèles d’affaires (ex. plateformes de location et d’échange)</a:t>
            </a:r>
          </a:p>
          <a:p>
            <a:pPr marL="285750" indent="-285750" algn="just">
              <a:buFont typeface="Arial" pitchFamily="34" charset="0"/>
              <a:buChar char="•"/>
            </a:pPr>
            <a:endParaRPr lang="fr-FR" sz="1600" dirty="0">
              <a:latin typeface="Futura Std Book" pitchFamily="34" charset="0"/>
            </a:endParaRPr>
          </a:p>
          <a:p>
            <a:pPr marL="285750" indent="-285750" algn="just">
              <a:buFont typeface="Arial" pitchFamily="34" charset="0"/>
              <a:buChar char="•"/>
            </a:pPr>
            <a:r>
              <a:rPr lang="fr-FR" sz="1600" b="1" dirty="0">
                <a:latin typeface="Futura Std Book" pitchFamily="34" charset="0"/>
              </a:rPr>
              <a:t>Non automaticité de circularité </a:t>
            </a:r>
            <a:r>
              <a:rPr lang="fr-FR" sz="1600" dirty="0">
                <a:latin typeface="Futura Std Book" pitchFamily="34" charset="0"/>
              </a:rPr>
              <a:t>: </a:t>
            </a:r>
            <a:r>
              <a:rPr lang="fr-FR" sz="1600" dirty="0" smtClean="0">
                <a:latin typeface="Futura Std Book" pitchFamily="34" charset="0"/>
              </a:rPr>
              <a:t>Nomenclatures </a:t>
            </a:r>
            <a:r>
              <a:rPr lang="fr-FR" sz="1600" dirty="0">
                <a:latin typeface="Futura Std Book" pitchFamily="34" charset="0"/>
              </a:rPr>
              <a:t>APE et produits ne prévalent pas toujours le caractère circulaire de l’activité économique, au sein même d’entreprises, seulement certains postes peuvent relever de l’économie circulaire</a:t>
            </a:r>
          </a:p>
          <a:p>
            <a:pPr marL="285750" indent="-285750" algn="just"/>
            <a:endParaRPr lang="fr-FR" sz="1600" dirty="0">
              <a:latin typeface="Futura Std Book" pitchFamily="34" charset="0"/>
            </a:endParaRPr>
          </a:p>
          <a:p>
            <a:pPr marL="285750" indent="-285750" algn="just">
              <a:buFont typeface="Arial" pitchFamily="34" charset="0"/>
              <a:buChar char="•"/>
            </a:pPr>
            <a:r>
              <a:rPr lang="fr-FR" sz="1600" b="1" dirty="0">
                <a:latin typeface="Futura Std Book" pitchFamily="34" charset="0"/>
              </a:rPr>
              <a:t>Pertinence limitée du périmètre géographique strict </a:t>
            </a:r>
            <a:r>
              <a:rPr lang="fr-FR" sz="1600" dirty="0">
                <a:latin typeface="Futura Std Book" pitchFamily="34" charset="0"/>
              </a:rPr>
              <a:t>: dans une métropole dense est à discuter (rayonnement des activités logistiques, plateformes de déchets et lieux de productions alternatifs plutôt aux portes de Paris où le foncier est plus disponible)</a:t>
            </a:r>
          </a:p>
          <a:p>
            <a:pPr marL="285750" indent="-285750" algn="just">
              <a:buFont typeface="Arial" pitchFamily="34" charset="0"/>
              <a:buChar char="•"/>
            </a:pPr>
            <a:endParaRPr lang="fr-FR" sz="1600" dirty="0">
              <a:latin typeface="Futura Std Book" pitchFamily="34" charset="0"/>
            </a:endParaRPr>
          </a:p>
          <a:p>
            <a:pPr marL="285750" indent="-285750" algn="just">
              <a:buFont typeface="Arial" pitchFamily="34" charset="0"/>
              <a:buChar char="•"/>
            </a:pPr>
            <a:endParaRPr lang="fr-FR" sz="1600" dirty="0">
              <a:latin typeface="Futura Std Book"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re 2"/>
          <p:cNvSpPr txBox="1">
            <a:spLocks/>
          </p:cNvSpPr>
          <p:nvPr/>
        </p:nvSpPr>
        <p:spPr bwMode="auto">
          <a:xfrm>
            <a:off x="430213" y="0"/>
            <a:ext cx="6775450" cy="1079500"/>
          </a:xfrm>
          <a:prstGeom prst="rect">
            <a:avLst/>
          </a:prstGeom>
          <a:noFill/>
          <a:ln w="9525">
            <a:noFill/>
            <a:miter lim="800000"/>
            <a:headEnd/>
            <a:tailEnd/>
          </a:ln>
        </p:spPr>
        <p:txBody>
          <a:bodyPr anchor="ctr"/>
          <a:lstStyle/>
          <a:p>
            <a:r>
              <a:rPr lang="fr-FR" altLang="fr-FR" sz="2400" b="1">
                <a:solidFill>
                  <a:schemeClr val="accent1"/>
                </a:solidFill>
                <a:latin typeface="Futura Std Book" pitchFamily="34" charset="0"/>
              </a:rPr>
              <a:t>Résultats clés</a:t>
            </a:r>
          </a:p>
        </p:txBody>
      </p:sp>
      <p:pic>
        <p:nvPicPr>
          <p:cNvPr id="31746" name="Image 6"/>
          <p:cNvPicPr>
            <a:picLocks noChangeAspect="1"/>
          </p:cNvPicPr>
          <p:nvPr/>
        </p:nvPicPr>
        <p:blipFill>
          <a:blip r:embed="rId2" cstate="print"/>
          <a:srcRect/>
          <a:stretch>
            <a:fillRect/>
          </a:stretch>
        </p:blipFill>
        <p:spPr bwMode="auto">
          <a:xfrm>
            <a:off x="8024813" y="192088"/>
            <a:ext cx="835025" cy="695325"/>
          </a:xfrm>
          <a:prstGeom prst="rect">
            <a:avLst/>
          </a:prstGeom>
          <a:noFill/>
          <a:ln w="9525">
            <a:noFill/>
            <a:miter lim="800000"/>
            <a:headEnd/>
            <a:tailEnd/>
          </a:ln>
        </p:spPr>
      </p:pic>
      <p:pic>
        <p:nvPicPr>
          <p:cNvPr id="31747" name="Image 2"/>
          <p:cNvPicPr>
            <a:picLocks noChangeAspect="1" noChangeArrowheads="1"/>
          </p:cNvPicPr>
          <p:nvPr/>
        </p:nvPicPr>
        <p:blipFill>
          <a:blip r:embed="rId3"/>
          <a:srcRect/>
          <a:stretch>
            <a:fillRect/>
          </a:stretch>
        </p:blipFill>
        <p:spPr bwMode="auto">
          <a:xfrm>
            <a:off x="876300" y="1371600"/>
            <a:ext cx="7391400"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re 2"/>
          <p:cNvSpPr txBox="1">
            <a:spLocks/>
          </p:cNvSpPr>
          <p:nvPr/>
        </p:nvSpPr>
        <p:spPr bwMode="auto">
          <a:xfrm>
            <a:off x="430213" y="0"/>
            <a:ext cx="6775450" cy="1079500"/>
          </a:xfrm>
          <a:prstGeom prst="rect">
            <a:avLst/>
          </a:prstGeom>
          <a:noFill/>
          <a:ln w="9525">
            <a:noFill/>
            <a:miter lim="800000"/>
            <a:headEnd/>
            <a:tailEnd/>
          </a:ln>
        </p:spPr>
        <p:txBody>
          <a:bodyPr anchor="ctr"/>
          <a:lstStyle/>
          <a:p>
            <a:r>
              <a:rPr lang="fr-FR" altLang="fr-FR" sz="2400" b="1">
                <a:solidFill>
                  <a:schemeClr val="accent1"/>
                </a:solidFill>
                <a:latin typeface="Futura Std Book" pitchFamily="34" charset="0"/>
              </a:rPr>
              <a:t>Résultats clés</a:t>
            </a:r>
          </a:p>
        </p:txBody>
      </p:sp>
      <p:pic>
        <p:nvPicPr>
          <p:cNvPr id="32770" name="Image 6"/>
          <p:cNvPicPr>
            <a:picLocks noChangeAspect="1"/>
          </p:cNvPicPr>
          <p:nvPr/>
        </p:nvPicPr>
        <p:blipFill>
          <a:blip r:embed="rId2" cstate="print"/>
          <a:srcRect/>
          <a:stretch>
            <a:fillRect/>
          </a:stretch>
        </p:blipFill>
        <p:spPr bwMode="auto">
          <a:xfrm>
            <a:off x="8024813" y="192088"/>
            <a:ext cx="835025" cy="695325"/>
          </a:xfrm>
          <a:prstGeom prst="rect">
            <a:avLst/>
          </a:prstGeom>
          <a:noFill/>
          <a:ln w="9525">
            <a:noFill/>
            <a:miter lim="800000"/>
            <a:headEnd/>
            <a:tailEnd/>
          </a:ln>
        </p:spPr>
      </p:pic>
      <p:pic>
        <p:nvPicPr>
          <p:cNvPr id="32771" name="Image 3"/>
          <p:cNvPicPr>
            <a:picLocks noChangeAspect="1" noChangeArrowheads="1"/>
          </p:cNvPicPr>
          <p:nvPr/>
        </p:nvPicPr>
        <p:blipFill>
          <a:blip r:embed="rId3"/>
          <a:srcRect/>
          <a:stretch>
            <a:fillRect/>
          </a:stretch>
        </p:blipFill>
        <p:spPr bwMode="auto">
          <a:xfrm>
            <a:off x="0" y="1236663"/>
            <a:ext cx="9144000" cy="4818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300000"/>
                    </a14:imgEffect>
                    <a14:imgEffect>
                      <a14:brightnessContrast bright="40000" contrast="-20000"/>
                    </a14:imgEffect>
                  </a14:imgLayer>
                </a14:imgProps>
              </a:ext>
              <a:ext uri="{28A0092B-C50C-407E-A947-70E740481C1C}">
                <a14:useLocalDpi xmlns:a14="http://schemas.microsoft.com/office/drawing/2010/main"/>
              </a:ext>
            </a:extLst>
          </a:blip>
          <a:srcRect t="-400"/>
          <a:stretch/>
        </p:blipFill>
        <p:spPr>
          <a:xfrm>
            <a:off x="11433" y="-27384"/>
            <a:ext cx="9145016" cy="6885384"/>
          </a:xfrm>
          <a:prstGeom prst="rect">
            <a:avLst/>
          </a:prstGeom>
        </p:spPr>
      </p:pic>
      <p:sp>
        <p:nvSpPr>
          <p:cNvPr id="10" name="Text Box 108"/>
          <p:cNvSpPr txBox="1">
            <a:spLocks noChangeArrowheads="1"/>
          </p:cNvSpPr>
          <p:nvPr/>
        </p:nvSpPr>
        <p:spPr bwMode="auto">
          <a:xfrm>
            <a:off x="251520" y="5373216"/>
            <a:ext cx="8503740" cy="586961"/>
          </a:xfrm>
          <a:prstGeom prst="rect">
            <a:avLst/>
          </a:prstGeom>
          <a:solidFill>
            <a:schemeClr val="bg1">
              <a:alpha val="42000"/>
            </a:schemeClr>
          </a:solidFill>
          <a:ln>
            <a:noFill/>
          </a:ln>
          <a:extLst/>
        </p:spPr>
        <p:txBody>
          <a:bodyPr rot="0" vert="horz" wrap="square" lIns="91440" tIns="45720" rIns="91440" bIns="45720" anchor="ctr" anchorCtr="0" upright="1">
            <a:noAutofit/>
          </a:bodyPr>
          <a:lstStyle/>
          <a:p>
            <a:pPr>
              <a:lnSpc>
                <a:spcPct val="110000"/>
              </a:lnSpc>
              <a:spcBef>
                <a:spcPts val="300"/>
              </a:spcBef>
              <a:spcAft>
                <a:spcPts val="300"/>
              </a:spcAft>
            </a:pPr>
            <a:r>
              <a:rPr lang="fr-FR" sz="4000" dirty="0" smtClean="0">
                <a:solidFill>
                  <a:schemeClr val="bg1"/>
                </a:solidFill>
                <a:latin typeface="Franklin Gothic Medium"/>
                <a:ea typeface="Times New Roman"/>
                <a:cs typeface="Times New Roman"/>
              </a:rPr>
              <a:t>OUVERTURE</a:t>
            </a:r>
            <a:endParaRPr lang="fr-FR" sz="1200" dirty="0">
              <a:solidFill>
                <a:schemeClr val="bg1"/>
              </a:solidFill>
              <a:effectLst/>
              <a:latin typeface="Tahoma"/>
              <a:ea typeface="Times New Roman"/>
              <a:cs typeface="Times New Roman"/>
            </a:endParaRPr>
          </a:p>
        </p:txBody>
      </p:sp>
      <p:sp>
        <p:nvSpPr>
          <p:cNvPr id="11" name="Text Box 108"/>
          <p:cNvSpPr txBox="1">
            <a:spLocks noChangeArrowheads="1"/>
          </p:cNvSpPr>
          <p:nvPr/>
        </p:nvSpPr>
        <p:spPr bwMode="auto">
          <a:xfrm>
            <a:off x="-1620688" y="4365471"/>
            <a:ext cx="4355976" cy="1007745"/>
          </a:xfrm>
          <a:prstGeom prst="rect">
            <a:avLst/>
          </a:prstGeom>
          <a:noFill/>
          <a:ln>
            <a:noFill/>
          </a:ln>
          <a:extLst/>
        </p:spPr>
        <p:txBody>
          <a:bodyPr rot="0" vert="horz" wrap="square" lIns="91440" tIns="45720" rIns="91440" bIns="45720" anchor="ctr" anchorCtr="0" upright="1">
            <a:noAutofit/>
          </a:bodyPr>
          <a:lstStyle/>
          <a:p>
            <a:pPr algn="ctr">
              <a:lnSpc>
                <a:spcPct val="110000"/>
              </a:lnSpc>
              <a:spcBef>
                <a:spcPts val="300"/>
              </a:spcBef>
              <a:spcAft>
                <a:spcPts val="300"/>
              </a:spcAft>
            </a:pPr>
            <a:r>
              <a:rPr lang="fr-FR" sz="6000" dirty="0">
                <a:solidFill>
                  <a:srgbClr val="FF6600"/>
                </a:solidFill>
                <a:latin typeface="Franklin Gothic Medium"/>
                <a:ea typeface="Times New Roman"/>
                <a:cs typeface="Times New Roman"/>
              </a:rPr>
              <a:t>1</a:t>
            </a:r>
            <a:r>
              <a:rPr lang="fr-FR" sz="6000" dirty="0" smtClean="0">
                <a:solidFill>
                  <a:srgbClr val="FF6600"/>
                </a:solidFill>
                <a:latin typeface="Franklin Gothic Medium"/>
                <a:ea typeface="Times New Roman"/>
                <a:cs typeface="Times New Roman"/>
              </a:rPr>
              <a:t>.</a:t>
            </a:r>
            <a:endParaRPr lang="fr-FR" sz="2000" dirty="0">
              <a:solidFill>
                <a:srgbClr val="FF6600"/>
              </a:solidFill>
              <a:effectLst/>
              <a:latin typeface="Tahoma"/>
              <a:ea typeface="Times New Roman"/>
              <a:cs typeface="Times New Roman"/>
            </a:endParaRPr>
          </a:p>
        </p:txBody>
      </p:sp>
    </p:spTree>
    <p:extLst>
      <p:ext uri="{BB962C8B-B14F-4D97-AF65-F5344CB8AC3E}">
        <p14:creationId xmlns:p14="http://schemas.microsoft.com/office/powerpoint/2010/main" val="28749700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re 2"/>
          <p:cNvSpPr txBox="1">
            <a:spLocks/>
          </p:cNvSpPr>
          <p:nvPr/>
        </p:nvSpPr>
        <p:spPr bwMode="auto">
          <a:xfrm>
            <a:off x="430213" y="0"/>
            <a:ext cx="7146925" cy="1079500"/>
          </a:xfrm>
          <a:prstGeom prst="rect">
            <a:avLst/>
          </a:prstGeom>
          <a:noFill/>
          <a:ln w="9525">
            <a:noFill/>
            <a:miter lim="800000"/>
            <a:headEnd/>
            <a:tailEnd/>
          </a:ln>
        </p:spPr>
        <p:txBody>
          <a:bodyPr anchor="ctr"/>
          <a:lstStyle/>
          <a:p>
            <a:r>
              <a:rPr lang="fr-FR" altLang="fr-FR" sz="2400" b="1">
                <a:solidFill>
                  <a:schemeClr val="accent1"/>
                </a:solidFill>
                <a:latin typeface="Futura Std Book" pitchFamily="34" charset="0"/>
              </a:rPr>
              <a:t>EMPLOIS PARISIENS DE L’ÉCONOMIE CIRCULAIRE PAR SECTEUR D’ACTIVITÉ</a:t>
            </a:r>
          </a:p>
        </p:txBody>
      </p:sp>
      <p:pic>
        <p:nvPicPr>
          <p:cNvPr id="33794" name="Image 3"/>
          <p:cNvPicPr>
            <a:picLocks noChangeAspect="1"/>
          </p:cNvPicPr>
          <p:nvPr/>
        </p:nvPicPr>
        <p:blipFill>
          <a:blip r:embed="rId2" cstate="print"/>
          <a:srcRect/>
          <a:stretch>
            <a:fillRect/>
          </a:stretch>
        </p:blipFill>
        <p:spPr bwMode="auto">
          <a:xfrm>
            <a:off x="8024813" y="192088"/>
            <a:ext cx="835025" cy="695325"/>
          </a:xfrm>
          <a:prstGeom prst="rect">
            <a:avLst/>
          </a:prstGeom>
          <a:noFill/>
          <a:ln w="9525">
            <a:noFill/>
            <a:miter lim="800000"/>
            <a:headEnd/>
            <a:tailEnd/>
          </a:ln>
        </p:spPr>
      </p:pic>
      <p:graphicFrame>
        <p:nvGraphicFramePr>
          <p:cNvPr id="6" name="Tableau 5"/>
          <p:cNvGraphicFramePr>
            <a:graphicFrameLocks noGrp="1"/>
          </p:cNvGraphicFramePr>
          <p:nvPr/>
        </p:nvGraphicFramePr>
        <p:xfrm>
          <a:off x="754063" y="1639888"/>
          <a:ext cx="5270500" cy="4872041"/>
        </p:xfrm>
        <a:graphic>
          <a:graphicData uri="http://schemas.openxmlformats.org/drawingml/2006/table">
            <a:tbl>
              <a:tblPr/>
              <a:tblGrid>
                <a:gridCol w="655637"/>
                <a:gridCol w="3276600"/>
                <a:gridCol w="1338263"/>
              </a:tblGrid>
              <a:tr h="37147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bg1"/>
                          </a:solidFill>
                          <a:effectLst/>
                          <a:latin typeface="Futura Std Book" pitchFamily="34" charset="0"/>
                          <a:ea typeface="MS PGothic" pitchFamily="34" charset="-128"/>
                        </a:rPr>
                        <a:t> Code  division</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A3F8C"/>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bg1"/>
                          </a:solidFill>
                          <a:effectLst/>
                          <a:latin typeface="Futura Std Book" pitchFamily="34" charset="0"/>
                          <a:ea typeface="MS PGothic" pitchFamily="34" charset="-128"/>
                        </a:rPr>
                        <a:t> Division économique</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A3F8C"/>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bg1"/>
                          </a:solidFill>
                          <a:effectLst/>
                          <a:latin typeface="Futura Std Book" pitchFamily="34" charset="0"/>
                          <a:ea typeface="MS PGothic" pitchFamily="34" charset="-128"/>
                        </a:rPr>
                        <a:t> Emplois Paris (ETP)</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A3F8C"/>
                    </a:solidFill>
                  </a:tcPr>
                </a:tc>
              </a:tr>
              <a:tr h="449263">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mr-IN" altLang="fr-FR" sz="1200" b="0" i="0" u="none" strike="noStrike" cap="none" normalizeH="0" baseline="0" smtClean="0">
                          <a:ln>
                            <a:noFill/>
                          </a:ln>
                          <a:solidFill>
                            <a:srgbClr val="000000"/>
                          </a:solidFill>
                          <a:effectLst/>
                          <a:latin typeface="Futura Std Book" pitchFamily="34" charset="0"/>
                          <a:ea typeface="MS PGothic" pitchFamily="34" charset="-128"/>
                        </a:rPr>
                        <a:t> 49   </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Futura Std Book" pitchFamily="34" charset="0"/>
                          <a:ea typeface="MS PGothic" pitchFamily="34" charset="-128"/>
                        </a:rPr>
                        <a:t>Transports terrestres et transport par conduites</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mr-IN" altLang="fr-FR" sz="1200" b="0" i="0" u="none" strike="noStrike" cap="none" normalizeH="0" baseline="0" smtClean="0">
                          <a:ln>
                            <a:noFill/>
                          </a:ln>
                          <a:solidFill>
                            <a:srgbClr val="000000"/>
                          </a:solidFill>
                          <a:effectLst/>
                          <a:latin typeface="Arial" pitchFamily="34" charset="0"/>
                          <a:ea typeface="MS PGothic" pitchFamily="34" charset="-128"/>
                        </a:rPr>
                        <a:t> 39 078   </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r>
              <a:tr h="30162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mr-IN" altLang="fr-FR" sz="1200" b="0" i="0" u="none" strike="noStrike" cap="none" normalizeH="0" baseline="0" smtClean="0">
                          <a:ln>
                            <a:noFill/>
                          </a:ln>
                          <a:solidFill>
                            <a:srgbClr val="000000"/>
                          </a:solidFill>
                          <a:effectLst/>
                          <a:latin typeface="Futura Std Book" pitchFamily="34" charset="0"/>
                          <a:ea typeface="MS PGothic" pitchFamily="34" charset="-128"/>
                        </a:rPr>
                        <a:t> 77   </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Futura Std Book" pitchFamily="34" charset="0"/>
                          <a:ea typeface="MS PGothic" pitchFamily="34" charset="-128"/>
                        </a:rPr>
                        <a:t>Activités de location et location-bail</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de-DE" altLang="fr-FR" sz="1200" b="0" i="0" u="none" strike="noStrike" cap="none" normalizeH="0" baseline="0" smtClean="0">
                          <a:ln>
                            <a:noFill/>
                          </a:ln>
                          <a:solidFill>
                            <a:srgbClr val="000000"/>
                          </a:solidFill>
                          <a:effectLst/>
                          <a:latin typeface="Arial" pitchFamily="34" charset="0"/>
                          <a:ea typeface="MS PGothic" pitchFamily="34" charset="-128"/>
                        </a:rPr>
                        <a:t> 7 274   </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r>
              <a:tr h="596900">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mr-IN" altLang="fr-FR" sz="1200" b="0" i="0" u="none" strike="noStrike" cap="none" normalizeH="0" baseline="0" smtClean="0">
                          <a:ln>
                            <a:noFill/>
                          </a:ln>
                          <a:solidFill>
                            <a:srgbClr val="000000"/>
                          </a:solidFill>
                          <a:effectLst/>
                          <a:latin typeface="Futura Std Book" pitchFamily="34" charset="0"/>
                          <a:ea typeface="MS PGothic" pitchFamily="34" charset="-128"/>
                        </a:rPr>
                        <a:t> 38   </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Futura Std Book" pitchFamily="34" charset="0"/>
                          <a:ea typeface="MS PGothic" pitchFamily="34" charset="-128"/>
                        </a:rPr>
                        <a:t>Collecte, traitement et élimination des déchets ; récupération</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mr-IN" altLang="fr-FR" sz="1200" b="0" i="0" u="none" strike="noStrike" cap="none" normalizeH="0" baseline="0" smtClean="0">
                          <a:ln>
                            <a:noFill/>
                          </a:ln>
                          <a:solidFill>
                            <a:srgbClr val="000000"/>
                          </a:solidFill>
                          <a:effectLst/>
                          <a:latin typeface="Arial" pitchFamily="34" charset="0"/>
                          <a:ea typeface="MS PGothic" pitchFamily="34" charset="-128"/>
                        </a:rPr>
                        <a:t> 5 699   </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r>
              <a:tr h="30162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mr-IN" altLang="fr-FR" sz="1200" b="0" i="0" u="none" strike="noStrike" cap="none" normalizeH="0" baseline="0" smtClean="0">
                          <a:ln>
                            <a:noFill/>
                          </a:ln>
                          <a:solidFill>
                            <a:srgbClr val="000000"/>
                          </a:solidFill>
                          <a:effectLst/>
                          <a:latin typeface="Futura Std Book" pitchFamily="34" charset="0"/>
                          <a:ea typeface="MS PGothic" pitchFamily="34" charset="-128"/>
                        </a:rPr>
                        <a:t> 43   </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Futura Std Book" pitchFamily="34" charset="0"/>
                          <a:ea typeface="MS PGothic" pitchFamily="34" charset="-128"/>
                        </a:rPr>
                        <a:t>Travaux de construction spécialisés</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mr-IN" altLang="fr-FR" sz="1200" b="0" i="0" u="none" strike="noStrike" cap="none" normalizeH="0" baseline="0" smtClean="0">
                          <a:ln>
                            <a:noFill/>
                          </a:ln>
                          <a:solidFill>
                            <a:srgbClr val="000000"/>
                          </a:solidFill>
                          <a:effectLst/>
                          <a:latin typeface="Arial" pitchFamily="34" charset="0"/>
                          <a:ea typeface="MS PGothic" pitchFamily="34" charset="-128"/>
                        </a:rPr>
                        <a:t> 3 177   </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r>
              <a:tr h="541338">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mr-IN" altLang="fr-FR" sz="1200" b="0" i="0" u="none" strike="noStrike" cap="none" normalizeH="0" baseline="0" smtClean="0">
                          <a:ln>
                            <a:noFill/>
                          </a:ln>
                          <a:solidFill>
                            <a:srgbClr val="000000"/>
                          </a:solidFill>
                          <a:effectLst/>
                          <a:latin typeface="Futura Std Book" pitchFamily="34" charset="0"/>
                          <a:ea typeface="MS PGothic" pitchFamily="34" charset="-128"/>
                        </a:rPr>
                        <a:t> 95   </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Futura Std Book" pitchFamily="34" charset="0"/>
                          <a:ea typeface="MS PGothic" pitchFamily="34" charset="-128"/>
                        </a:rPr>
                        <a:t>Réparation d'ordinateurs et de biens personnels et domestiques</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mr-IN" altLang="fr-FR" sz="1200" b="0" i="0" u="none" strike="noStrike" cap="none" normalizeH="0" baseline="0" smtClean="0">
                          <a:ln>
                            <a:noFill/>
                          </a:ln>
                          <a:solidFill>
                            <a:srgbClr val="000000"/>
                          </a:solidFill>
                          <a:effectLst/>
                          <a:latin typeface="Arial" pitchFamily="34" charset="0"/>
                          <a:ea typeface="MS PGothic" pitchFamily="34" charset="-128"/>
                        </a:rPr>
                        <a:t> 2 406   </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r>
              <a:tr h="449263">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mr-IN" altLang="fr-FR" sz="1200" b="0" i="0" u="none" strike="noStrike" cap="none" normalizeH="0" baseline="0" smtClean="0">
                          <a:ln>
                            <a:noFill/>
                          </a:ln>
                          <a:solidFill>
                            <a:srgbClr val="000000"/>
                          </a:solidFill>
                          <a:effectLst/>
                          <a:latin typeface="Futura Std Book" pitchFamily="34" charset="0"/>
                          <a:ea typeface="MS PGothic" pitchFamily="34" charset="-128"/>
                        </a:rPr>
                        <a:t> 45   </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Futura Std Book" pitchFamily="34" charset="0"/>
                          <a:ea typeface="MS PGothic" pitchFamily="34" charset="-128"/>
                        </a:rPr>
                        <a:t>Commerce et réparation d'automobiles et de motocycles</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mr-IN" altLang="fr-FR" sz="1200" b="0" i="0" u="none" strike="noStrike" cap="none" normalizeH="0" baseline="0" smtClean="0">
                          <a:ln>
                            <a:noFill/>
                          </a:ln>
                          <a:solidFill>
                            <a:srgbClr val="000000"/>
                          </a:solidFill>
                          <a:effectLst/>
                          <a:latin typeface="Arial" pitchFamily="34" charset="0"/>
                          <a:ea typeface="MS PGothic" pitchFamily="34" charset="-128"/>
                        </a:rPr>
                        <a:t> 1 963   </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r>
              <a:tr h="300038">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mr-IN" altLang="fr-FR" sz="1200" b="0" i="0" u="none" strike="noStrike" cap="none" normalizeH="0" baseline="0" smtClean="0">
                          <a:ln>
                            <a:noFill/>
                          </a:ln>
                          <a:solidFill>
                            <a:srgbClr val="000000"/>
                          </a:solidFill>
                          <a:effectLst/>
                          <a:latin typeface="Futura Std Book" pitchFamily="34" charset="0"/>
                          <a:ea typeface="MS PGothic" pitchFamily="34" charset="-128"/>
                        </a:rPr>
                        <a:t> 42   </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Futura Std Book" pitchFamily="34" charset="0"/>
                          <a:ea typeface="MS PGothic" pitchFamily="34" charset="-128"/>
                        </a:rPr>
                        <a:t>Génie civil</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mr-IN" altLang="fr-FR" sz="1200" b="0" i="0" u="none" strike="noStrike" cap="none" normalizeH="0" baseline="0" smtClean="0">
                          <a:ln>
                            <a:noFill/>
                          </a:ln>
                          <a:solidFill>
                            <a:srgbClr val="000000"/>
                          </a:solidFill>
                          <a:effectLst/>
                          <a:latin typeface="Arial" pitchFamily="34" charset="0"/>
                          <a:ea typeface="MS PGothic" pitchFamily="34" charset="-128"/>
                        </a:rPr>
                        <a:t> 1 495   </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r>
              <a:tr h="525463">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mr-IN" altLang="fr-FR" sz="1200" b="0" i="0" u="none" strike="noStrike" cap="none" normalizeH="0" baseline="0" smtClean="0">
                          <a:ln>
                            <a:noFill/>
                          </a:ln>
                          <a:solidFill>
                            <a:srgbClr val="000000"/>
                          </a:solidFill>
                          <a:effectLst/>
                          <a:latin typeface="Futura Std Book" pitchFamily="34" charset="0"/>
                          <a:ea typeface="MS PGothic" pitchFamily="34" charset="-128"/>
                        </a:rPr>
                        <a:t> 35   </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Futura Std Book" pitchFamily="34" charset="0"/>
                          <a:ea typeface="MS PGothic" pitchFamily="34" charset="-128"/>
                        </a:rPr>
                        <a:t>Production et distribution d'électricité, de gaz, de vapeur et d'air conditionné</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mr-IN" altLang="fr-FR" sz="1200" b="0" i="0" u="none" strike="noStrike" cap="none" normalizeH="0" baseline="0" smtClean="0">
                          <a:ln>
                            <a:noFill/>
                          </a:ln>
                          <a:solidFill>
                            <a:srgbClr val="000000"/>
                          </a:solidFill>
                          <a:effectLst/>
                          <a:latin typeface="Arial" pitchFamily="34" charset="0"/>
                          <a:ea typeface="MS PGothic" pitchFamily="34" charset="-128"/>
                        </a:rPr>
                        <a:t> 1 256   </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r>
              <a:tr h="522288">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mr-IN" altLang="fr-FR" sz="1200" b="0" i="0" u="none" strike="noStrike" cap="none" normalizeH="0" baseline="0" smtClean="0">
                          <a:ln>
                            <a:noFill/>
                          </a:ln>
                          <a:solidFill>
                            <a:srgbClr val="000000"/>
                          </a:solidFill>
                          <a:effectLst/>
                          <a:latin typeface="Futura Std Book" pitchFamily="34" charset="0"/>
                          <a:ea typeface="MS PGothic" pitchFamily="34" charset="-128"/>
                        </a:rPr>
                        <a:t> 47   </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Futura Std Book" pitchFamily="34" charset="0"/>
                          <a:ea typeface="MS PGothic" pitchFamily="34" charset="-128"/>
                        </a:rPr>
                        <a:t>Commerce de détail, à l'exception des automobiles et des motocycles</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mr-IN" altLang="fr-FR" sz="1200" b="0" i="0" u="none" strike="noStrike" cap="none" normalizeH="0" baseline="0" smtClean="0">
                          <a:ln>
                            <a:noFill/>
                          </a:ln>
                          <a:solidFill>
                            <a:srgbClr val="000000"/>
                          </a:solidFill>
                          <a:effectLst/>
                          <a:latin typeface="Arial" pitchFamily="34" charset="0"/>
                          <a:ea typeface="MS PGothic" pitchFamily="34" charset="-128"/>
                        </a:rPr>
                        <a:t> 1 169   </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r>
              <a:tr h="323850">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mr-IN" altLang="fr-FR" sz="1200" b="0" i="0" u="none" strike="noStrike" cap="none" normalizeH="0" baseline="0" smtClean="0">
                          <a:ln>
                            <a:noFill/>
                          </a:ln>
                          <a:solidFill>
                            <a:srgbClr val="000000"/>
                          </a:solidFill>
                          <a:effectLst/>
                          <a:latin typeface="Futura Std Book" pitchFamily="34" charset="0"/>
                          <a:ea typeface="MS PGothic" pitchFamily="34" charset="-128"/>
                        </a:rPr>
                        <a:t> 50   </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Futura Std Book" pitchFamily="34" charset="0"/>
                          <a:ea typeface="MS PGothic" pitchFamily="34" charset="-128"/>
                        </a:rPr>
                        <a:t>Transports par eau</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mr-IN" altLang="fr-FR" sz="1200" b="0" i="0" u="none" strike="noStrike" cap="none" normalizeH="0" baseline="0" smtClean="0">
                          <a:ln>
                            <a:noFill/>
                          </a:ln>
                          <a:solidFill>
                            <a:srgbClr val="000000"/>
                          </a:solidFill>
                          <a:effectLst/>
                          <a:latin typeface="Arial" pitchFamily="34" charset="0"/>
                          <a:ea typeface="MS PGothic" pitchFamily="34" charset="-128"/>
                        </a:rPr>
                        <a:t> 818   </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r>
              <a:tr h="188913">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fr-FR" altLang="fr-FR" sz="1200" b="0" i="1" u="none" strike="noStrike" cap="none" normalizeH="0" baseline="0" smtClean="0">
                          <a:ln>
                            <a:noFill/>
                          </a:ln>
                          <a:solidFill>
                            <a:srgbClr val="000000"/>
                          </a:solidFill>
                          <a:effectLst/>
                          <a:latin typeface="Futura Std Book" pitchFamily="34" charset="0"/>
                          <a:ea typeface="MS PGothic" pitchFamily="34" charset="-128"/>
                        </a:rPr>
                        <a:t>Autre</a:t>
                      </a:r>
                      <a:endParaRPr kumimoji="0" lang="mr-IN" altLang="fr-FR" sz="1200" b="0" i="1" u="none" strike="noStrike" cap="none" normalizeH="0" baseline="0" smtClean="0">
                        <a:ln>
                          <a:noFill/>
                        </a:ln>
                        <a:solidFill>
                          <a:srgbClr val="000000"/>
                        </a:solidFill>
                        <a:effectLst/>
                        <a:latin typeface="Futura Std Book" pitchFamily="34" charset="0"/>
                        <a:ea typeface="MS PGothic" pitchFamily="34" charset="-128"/>
                      </a:endParaRP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fr-FR" altLang="fr-FR" sz="1200" b="0" i="1" u="none" strike="noStrike" cap="none" normalizeH="0" baseline="0" smtClean="0">
                          <a:ln>
                            <a:noFill/>
                          </a:ln>
                          <a:solidFill>
                            <a:srgbClr val="000000"/>
                          </a:solidFill>
                          <a:effectLst/>
                          <a:latin typeface="Futura Std Book" pitchFamily="34" charset="0"/>
                          <a:ea typeface="MS PGothic" pitchFamily="34" charset="-128"/>
                        </a:rPr>
                        <a:t>Reste des secteurs (3%)</a:t>
                      </a: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pitchFamily="34" charset="0"/>
                          <a:ea typeface="MS PGothic" pitchFamily="34" charset="-128"/>
                        </a:rPr>
                        <a:t>2 142</a:t>
                      </a:r>
                      <a:endParaRPr kumimoji="0" lang="mr-IN" altLang="fr-FR" sz="1200" b="0" i="0" u="none" strike="noStrike" cap="none" normalizeH="0" baseline="0" smtClean="0">
                        <a:ln>
                          <a:noFill/>
                        </a:ln>
                        <a:solidFill>
                          <a:srgbClr val="000000"/>
                        </a:solidFill>
                        <a:effectLst/>
                        <a:latin typeface="Arial" pitchFamily="34" charset="0"/>
                        <a:ea typeface="MS PGothic" pitchFamily="34" charset="-128"/>
                      </a:endParaRPr>
                    </a:p>
                  </a:txBody>
                  <a:tcPr marL="5597" marR="5597" marT="559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EFA"/>
                    </a:solidFill>
                  </a:tcPr>
                </a:tc>
              </a:tr>
            </a:tbl>
          </a:graphicData>
        </a:graphic>
      </p:graphicFrame>
      <p:sp>
        <p:nvSpPr>
          <p:cNvPr id="33849" name="ZoneTexte 6"/>
          <p:cNvSpPr txBox="1">
            <a:spLocks noChangeArrowheads="1"/>
          </p:cNvSpPr>
          <p:nvPr/>
        </p:nvSpPr>
        <p:spPr bwMode="auto">
          <a:xfrm>
            <a:off x="587375" y="1174750"/>
            <a:ext cx="1814513" cy="369888"/>
          </a:xfrm>
          <a:prstGeom prst="rect">
            <a:avLst/>
          </a:prstGeom>
          <a:noFill/>
          <a:ln w="9525">
            <a:noFill/>
            <a:miter lim="800000"/>
            <a:headEnd/>
            <a:tailEnd/>
          </a:ln>
        </p:spPr>
        <p:txBody>
          <a:bodyPr wrap="none">
            <a:spAutoFit/>
          </a:bodyPr>
          <a:lstStyle/>
          <a:p>
            <a:r>
              <a:rPr lang="fr-FR" altLang="fr-FR"/>
              <a:t>Top 10 secteurs</a:t>
            </a:r>
          </a:p>
        </p:txBody>
      </p:sp>
      <p:sp>
        <p:nvSpPr>
          <p:cNvPr id="8" name="Rectangle 7">
            <a:extLst>
              <a:ext uri="{FF2B5EF4-FFF2-40B4-BE49-F238E27FC236}">
                <a16:creationId xmlns="" xmlns:a16="http://schemas.microsoft.com/office/drawing/2014/main" id="{B4A3FF86-E805-9C49-A420-D00499BEEF93}"/>
              </a:ext>
            </a:extLst>
          </p:cNvPr>
          <p:cNvSpPr/>
          <p:nvPr/>
        </p:nvSpPr>
        <p:spPr>
          <a:xfrm>
            <a:off x="6530975" y="1738313"/>
            <a:ext cx="2159000" cy="658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270000"/>
          <a:lstStyle/>
          <a:p>
            <a:pPr algn="ctr"/>
            <a:r>
              <a:rPr lang="fr-FR" altLang="fr-FR" sz="2800" b="1">
                <a:solidFill>
                  <a:srgbClr val="12AA02"/>
                </a:solidFill>
                <a:cs typeface="Arial" pitchFamily="34" charset="0"/>
              </a:rPr>
              <a:t>66 500*</a:t>
            </a:r>
          </a:p>
          <a:p>
            <a:pPr algn="ctr"/>
            <a:r>
              <a:rPr lang="fr-FR" altLang="fr-FR" sz="2000">
                <a:solidFill>
                  <a:srgbClr val="12AA02"/>
                </a:solidFill>
                <a:cs typeface="Arial" pitchFamily="34" charset="0"/>
              </a:rPr>
              <a:t>emplois </a:t>
            </a:r>
          </a:p>
          <a:p>
            <a:pPr algn="ctr"/>
            <a:r>
              <a:rPr lang="fr-FR" altLang="fr-FR" sz="2000">
                <a:solidFill>
                  <a:srgbClr val="12AA02"/>
                </a:solidFill>
                <a:cs typeface="Arial" pitchFamily="34" charset="0"/>
              </a:rPr>
              <a:t>directs</a:t>
            </a:r>
            <a:endParaRPr lang="fr-FR" altLang="fr-FR" sz="3200">
              <a:solidFill>
                <a:srgbClr val="12AA02"/>
              </a:solidFill>
              <a:cs typeface="Arial" pitchFamily="34" charset="0"/>
            </a:endParaRPr>
          </a:p>
        </p:txBody>
      </p:sp>
      <p:sp>
        <p:nvSpPr>
          <p:cNvPr id="33851" name="ZoneTexte 8"/>
          <p:cNvSpPr txBox="1">
            <a:spLocks noChangeArrowheads="1"/>
          </p:cNvSpPr>
          <p:nvPr/>
        </p:nvSpPr>
        <p:spPr bwMode="auto">
          <a:xfrm>
            <a:off x="6583363" y="6354763"/>
            <a:ext cx="2354262" cy="307975"/>
          </a:xfrm>
          <a:prstGeom prst="rect">
            <a:avLst/>
          </a:prstGeom>
          <a:noFill/>
          <a:ln w="9525">
            <a:noFill/>
            <a:miter lim="800000"/>
            <a:headEnd/>
            <a:tailEnd/>
          </a:ln>
        </p:spPr>
        <p:txBody>
          <a:bodyPr wrap="none">
            <a:spAutoFit/>
          </a:bodyPr>
          <a:lstStyle/>
          <a:p>
            <a:r>
              <a:rPr lang="fr-FR" altLang="fr-FR" sz="1400"/>
              <a:t>*hors volet complémentaire</a:t>
            </a:r>
          </a:p>
        </p:txBody>
      </p:sp>
      <p:sp>
        <p:nvSpPr>
          <p:cNvPr id="33852" name="ZoneTexte 9"/>
          <p:cNvSpPr txBox="1">
            <a:spLocks noChangeArrowheads="1"/>
          </p:cNvSpPr>
          <p:nvPr/>
        </p:nvSpPr>
        <p:spPr bwMode="auto">
          <a:xfrm>
            <a:off x="6397625" y="3213100"/>
            <a:ext cx="2425700" cy="922338"/>
          </a:xfrm>
          <a:prstGeom prst="rect">
            <a:avLst/>
          </a:prstGeom>
          <a:noFill/>
          <a:ln w="9525">
            <a:noFill/>
            <a:miter lim="800000"/>
            <a:headEnd/>
            <a:tailEnd/>
          </a:ln>
        </p:spPr>
        <p:txBody>
          <a:bodyPr>
            <a:spAutoFit/>
          </a:bodyPr>
          <a:lstStyle/>
          <a:p>
            <a:pPr algn="ctr"/>
            <a:r>
              <a:rPr lang="fr-FR" altLang="fr-FR"/>
              <a:t>produisent une valeur ajoutée de </a:t>
            </a:r>
          </a:p>
          <a:p>
            <a:pPr algn="ctr"/>
            <a:endParaRPr lang="fr-FR" altLang="fr-FR"/>
          </a:p>
        </p:txBody>
      </p:sp>
      <p:sp>
        <p:nvSpPr>
          <p:cNvPr id="11" name="Rectangle 10">
            <a:extLst>
              <a:ext uri="{FF2B5EF4-FFF2-40B4-BE49-F238E27FC236}">
                <a16:creationId xmlns="" xmlns:a16="http://schemas.microsoft.com/office/drawing/2014/main" id="{CB22ADEA-7E63-7547-B9A3-DEFCF4F414C8}"/>
              </a:ext>
            </a:extLst>
          </p:cNvPr>
          <p:cNvSpPr/>
          <p:nvPr/>
        </p:nvSpPr>
        <p:spPr>
          <a:xfrm>
            <a:off x="6530975" y="4281488"/>
            <a:ext cx="2159000" cy="658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270000"/>
          <a:lstStyle/>
          <a:p>
            <a:pPr algn="ctr"/>
            <a:r>
              <a:rPr lang="fr-FR" altLang="fr-FR" sz="2800" b="1">
                <a:solidFill>
                  <a:srgbClr val="12AA02"/>
                </a:solidFill>
                <a:cs typeface="Arial" pitchFamily="34" charset="0"/>
              </a:rPr>
              <a:t>7 Mds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re 2"/>
          <p:cNvSpPr txBox="1">
            <a:spLocks/>
          </p:cNvSpPr>
          <p:nvPr/>
        </p:nvSpPr>
        <p:spPr bwMode="auto">
          <a:xfrm>
            <a:off x="430213" y="0"/>
            <a:ext cx="6775450" cy="1079500"/>
          </a:xfrm>
          <a:prstGeom prst="rect">
            <a:avLst/>
          </a:prstGeom>
          <a:noFill/>
          <a:ln w="9525">
            <a:noFill/>
            <a:miter lim="800000"/>
            <a:headEnd/>
            <a:tailEnd/>
          </a:ln>
        </p:spPr>
        <p:txBody>
          <a:bodyPr anchor="ctr"/>
          <a:lstStyle/>
          <a:p>
            <a:r>
              <a:rPr lang="fr-FR" altLang="fr-FR" sz="2400" b="1">
                <a:solidFill>
                  <a:schemeClr val="accent1"/>
                </a:solidFill>
                <a:latin typeface="Futura Std Book" pitchFamily="34" charset="0"/>
              </a:rPr>
              <a:t>VOLET SPECIFIQUE PARISIEN</a:t>
            </a:r>
          </a:p>
        </p:txBody>
      </p:sp>
      <p:pic>
        <p:nvPicPr>
          <p:cNvPr id="34818" name="Image 6"/>
          <p:cNvPicPr>
            <a:picLocks noChangeAspect="1"/>
          </p:cNvPicPr>
          <p:nvPr/>
        </p:nvPicPr>
        <p:blipFill>
          <a:blip r:embed="rId2" cstate="print"/>
          <a:srcRect/>
          <a:stretch>
            <a:fillRect/>
          </a:stretch>
        </p:blipFill>
        <p:spPr bwMode="auto">
          <a:xfrm>
            <a:off x="8024813" y="192088"/>
            <a:ext cx="835025" cy="695325"/>
          </a:xfrm>
          <a:prstGeom prst="rect">
            <a:avLst/>
          </a:prstGeom>
          <a:noFill/>
          <a:ln w="9525">
            <a:noFill/>
            <a:miter lim="800000"/>
            <a:headEnd/>
            <a:tailEnd/>
          </a:ln>
        </p:spPr>
      </p:pic>
      <p:sp>
        <p:nvSpPr>
          <p:cNvPr id="34819" name="ZoneTexte 17"/>
          <p:cNvSpPr txBox="1">
            <a:spLocks noChangeArrowheads="1"/>
          </p:cNvSpPr>
          <p:nvPr/>
        </p:nvSpPr>
        <p:spPr bwMode="auto">
          <a:xfrm>
            <a:off x="3579813" y="2063750"/>
            <a:ext cx="184150" cy="368300"/>
          </a:xfrm>
          <a:prstGeom prst="rect">
            <a:avLst/>
          </a:prstGeom>
          <a:noFill/>
          <a:ln w="9525">
            <a:noFill/>
            <a:miter lim="800000"/>
            <a:headEnd/>
            <a:tailEnd/>
          </a:ln>
        </p:spPr>
        <p:txBody>
          <a:bodyPr wrap="none">
            <a:spAutoFit/>
          </a:bodyPr>
          <a:lstStyle/>
          <a:p>
            <a:endParaRPr lang="fr-FR" altLang="fr-FR"/>
          </a:p>
        </p:txBody>
      </p:sp>
      <p:grpSp>
        <p:nvGrpSpPr>
          <p:cNvPr id="3" name="Groupe 21"/>
          <p:cNvGrpSpPr>
            <a:grpSpLocks/>
          </p:cNvGrpSpPr>
          <p:nvPr/>
        </p:nvGrpSpPr>
        <p:grpSpPr bwMode="auto">
          <a:xfrm>
            <a:off x="1284288" y="1236663"/>
            <a:ext cx="1285875" cy="1379537"/>
            <a:chOff x="0" y="0"/>
            <a:chExt cx="1080741" cy="1271826"/>
          </a:xfrm>
        </p:grpSpPr>
        <p:pic>
          <p:nvPicPr>
            <p:cNvPr id="34" name="Image 33">
              <a:extLst>
                <a:ext uri="{FF2B5EF4-FFF2-40B4-BE49-F238E27FC236}">
                  <a16:creationId xmlns="" xmlns:a16="http://schemas.microsoft.com/office/drawing/2014/main" id="{B6BEB93C-0906-0445-A9BB-9FB13DC39544}"/>
                </a:ext>
              </a:extLst>
            </p:cNvPr>
            <p:cNvPicPr>
              <a:picLocks noChangeAspect="1"/>
            </p:cNvPicPr>
            <p:nvPr/>
          </p:nvPicPr>
          <p:blipFill>
            <a:blip r:embed="rId3" cstate="print">
              <a:clrChange>
                <a:clrFrom>
                  <a:srgbClr val="0A64A2"/>
                </a:clrFrom>
                <a:clrTo>
                  <a:srgbClr val="0A64A2">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95056" y="0"/>
              <a:ext cx="385685" cy="1271826"/>
            </a:xfrm>
            <a:prstGeom prst="rect">
              <a:avLst/>
            </a:prstGeom>
          </p:spPr>
        </p:pic>
        <p:pic>
          <p:nvPicPr>
            <p:cNvPr id="35" name="Image 34">
              <a:extLst>
                <a:ext uri="{FF2B5EF4-FFF2-40B4-BE49-F238E27FC236}">
                  <a16:creationId xmlns="" xmlns:a16="http://schemas.microsoft.com/office/drawing/2014/main" id="{99F82E16-458D-6F4B-AA3B-25C8D956CEC5}"/>
                </a:ext>
              </a:extLst>
            </p:cNvPr>
            <p:cNvPicPr>
              <a:picLocks noChangeAspect="1"/>
            </p:cNvPicPr>
            <p:nvPr/>
          </p:nvPicPr>
          <p:blipFill>
            <a:blip r:embed="rId4" cstate="print">
              <a:clrChange>
                <a:clrFrom>
                  <a:srgbClr val="0A64A2"/>
                </a:clrFrom>
                <a:clrTo>
                  <a:srgbClr val="0A64A2">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25041" cy="1271826"/>
            </a:xfrm>
            <a:prstGeom prst="rect">
              <a:avLst/>
            </a:prstGeom>
          </p:spPr>
        </p:pic>
      </p:grpSp>
      <p:sp>
        <p:nvSpPr>
          <p:cNvPr id="34821" name="ZoneTexte 33"/>
          <p:cNvSpPr txBox="1">
            <a:spLocks noChangeArrowheads="1"/>
          </p:cNvSpPr>
          <p:nvPr/>
        </p:nvSpPr>
        <p:spPr bwMode="auto">
          <a:xfrm>
            <a:off x="1100138" y="1573213"/>
            <a:ext cx="1470025" cy="708025"/>
          </a:xfrm>
          <a:prstGeom prst="rect">
            <a:avLst/>
          </a:prstGeom>
          <a:noFill/>
          <a:ln w="9525">
            <a:noFill/>
            <a:miter lim="800000"/>
            <a:headEnd/>
            <a:tailEnd/>
          </a:ln>
        </p:spPr>
        <p:txBody>
          <a:bodyPr wrap="none">
            <a:spAutoFit/>
          </a:bodyPr>
          <a:lstStyle/>
          <a:p>
            <a:r>
              <a:rPr lang="fr-FR" altLang="fr-FR" sz="4000"/>
              <a:t>1 556</a:t>
            </a:r>
          </a:p>
        </p:txBody>
      </p:sp>
      <p:sp>
        <p:nvSpPr>
          <p:cNvPr id="34822" name="ZoneTexte 17"/>
          <p:cNvSpPr txBox="1">
            <a:spLocks noChangeArrowheads="1"/>
          </p:cNvSpPr>
          <p:nvPr/>
        </p:nvSpPr>
        <p:spPr bwMode="auto">
          <a:xfrm>
            <a:off x="900113" y="4876800"/>
            <a:ext cx="184150" cy="368300"/>
          </a:xfrm>
          <a:prstGeom prst="rect">
            <a:avLst/>
          </a:prstGeom>
          <a:noFill/>
          <a:ln w="9525">
            <a:noFill/>
            <a:miter lim="800000"/>
            <a:headEnd/>
            <a:tailEnd/>
          </a:ln>
        </p:spPr>
        <p:txBody>
          <a:bodyPr wrap="none">
            <a:spAutoFit/>
          </a:bodyPr>
          <a:lstStyle/>
          <a:p>
            <a:endParaRPr lang="fr-FR" altLang="fr-FR"/>
          </a:p>
        </p:txBody>
      </p:sp>
      <p:grpSp>
        <p:nvGrpSpPr>
          <p:cNvPr id="4" name="Groupe 21"/>
          <p:cNvGrpSpPr>
            <a:grpSpLocks/>
          </p:cNvGrpSpPr>
          <p:nvPr/>
        </p:nvGrpSpPr>
        <p:grpSpPr bwMode="auto">
          <a:xfrm>
            <a:off x="2908300" y="4683125"/>
            <a:ext cx="1285875" cy="1379538"/>
            <a:chOff x="0" y="0"/>
            <a:chExt cx="1080741" cy="1271826"/>
          </a:xfrm>
        </p:grpSpPr>
        <p:pic>
          <p:nvPicPr>
            <p:cNvPr id="13" name="Image 12">
              <a:extLst>
                <a:ext uri="{FF2B5EF4-FFF2-40B4-BE49-F238E27FC236}">
                  <a16:creationId xmlns="" xmlns:a16="http://schemas.microsoft.com/office/drawing/2014/main" id="{8F45176E-56D6-BE44-8425-DB6FF418FD0B}"/>
                </a:ext>
              </a:extLst>
            </p:cNvPr>
            <p:cNvPicPr>
              <a:picLocks noChangeAspect="1"/>
            </p:cNvPicPr>
            <p:nvPr/>
          </p:nvPicPr>
          <p:blipFill>
            <a:blip r:embed="rId3" cstate="print">
              <a:clrChange>
                <a:clrFrom>
                  <a:srgbClr val="0A64A2"/>
                </a:clrFrom>
                <a:clrTo>
                  <a:srgbClr val="0A64A2">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95056" y="0"/>
              <a:ext cx="385685" cy="1271826"/>
            </a:xfrm>
            <a:prstGeom prst="rect">
              <a:avLst/>
            </a:prstGeom>
          </p:spPr>
        </p:pic>
        <p:pic>
          <p:nvPicPr>
            <p:cNvPr id="14" name="Image 13">
              <a:extLst>
                <a:ext uri="{FF2B5EF4-FFF2-40B4-BE49-F238E27FC236}">
                  <a16:creationId xmlns="" xmlns:a16="http://schemas.microsoft.com/office/drawing/2014/main" id="{1412DB86-FA93-C34C-B971-DA68690C53DE}"/>
                </a:ext>
              </a:extLst>
            </p:cNvPr>
            <p:cNvPicPr>
              <a:picLocks noChangeAspect="1"/>
            </p:cNvPicPr>
            <p:nvPr/>
          </p:nvPicPr>
          <p:blipFill>
            <a:blip r:embed="rId4" cstate="print">
              <a:clrChange>
                <a:clrFrom>
                  <a:srgbClr val="0A64A2"/>
                </a:clrFrom>
                <a:clrTo>
                  <a:srgbClr val="0A64A2">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25041" cy="1271826"/>
            </a:xfrm>
            <a:prstGeom prst="rect">
              <a:avLst/>
            </a:prstGeom>
          </p:spPr>
        </p:pic>
      </p:grpSp>
      <p:sp>
        <p:nvSpPr>
          <p:cNvPr id="34824" name="ZoneTexte 33"/>
          <p:cNvSpPr txBox="1">
            <a:spLocks noChangeArrowheads="1"/>
          </p:cNvSpPr>
          <p:nvPr/>
        </p:nvSpPr>
        <p:spPr bwMode="auto">
          <a:xfrm>
            <a:off x="2894013" y="5019675"/>
            <a:ext cx="1430337" cy="708025"/>
          </a:xfrm>
          <a:prstGeom prst="rect">
            <a:avLst/>
          </a:prstGeom>
          <a:noFill/>
          <a:ln w="9525">
            <a:noFill/>
            <a:miter lim="800000"/>
            <a:headEnd/>
            <a:tailEnd/>
          </a:ln>
        </p:spPr>
        <p:txBody>
          <a:bodyPr wrap="none">
            <a:spAutoFit/>
          </a:bodyPr>
          <a:lstStyle/>
          <a:p>
            <a:r>
              <a:rPr lang="fr-FR" altLang="fr-FR" sz="4000"/>
              <a:t>8 114</a:t>
            </a:r>
          </a:p>
        </p:txBody>
      </p:sp>
      <p:sp>
        <p:nvSpPr>
          <p:cNvPr id="34825" name="Titre 2"/>
          <p:cNvSpPr txBox="1">
            <a:spLocks/>
          </p:cNvSpPr>
          <p:nvPr/>
        </p:nvSpPr>
        <p:spPr bwMode="auto">
          <a:xfrm>
            <a:off x="671513" y="3600450"/>
            <a:ext cx="7770812" cy="1079500"/>
          </a:xfrm>
          <a:prstGeom prst="rect">
            <a:avLst/>
          </a:prstGeom>
          <a:noFill/>
          <a:ln w="9525">
            <a:noFill/>
            <a:miter lim="800000"/>
            <a:headEnd/>
            <a:tailEnd/>
          </a:ln>
        </p:spPr>
        <p:txBody>
          <a:bodyPr anchor="ctr"/>
          <a:lstStyle/>
          <a:p>
            <a:r>
              <a:rPr lang="fr-FR" altLang="fr-FR" sz="2400" b="1">
                <a:solidFill>
                  <a:schemeClr val="accent1"/>
                </a:solidFill>
                <a:latin typeface="Futura Std Book" pitchFamily="34" charset="0"/>
              </a:rPr>
              <a:t>INDICATEUR CONSOMMATION RESPONSABLE</a:t>
            </a:r>
          </a:p>
        </p:txBody>
      </p:sp>
      <p:pic>
        <p:nvPicPr>
          <p:cNvPr id="2" name="Image 1">
            <a:extLst>
              <a:ext uri="{FF2B5EF4-FFF2-40B4-BE49-F238E27FC236}">
                <a16:creationId xmlns="" xmlns:a16="http://schemas.microsoft.com/office/drawing/2014/main" id="{C57219CD-C05B-0D42-8AF9-EADFB876A71F}"/>
              </a:ext>
            </a:extLst>
          </p:cNvPr>
          <p:cNvPicPr>
            <a:picLocks noChangeAspect="1"/>
          </p:cNvPicPr>
          <p:nvPr/>
        </p:nvPicPr>
        <p:blipFill>
          <a:blip r:embed="rId5" cstate="print">
            <a:duotone>
              <a:schemeClr val="accent1">
                <a:shade val="45000"/>
                <a:satMod val="135000"/>
              </a:schemeClr>
              <a:prstClr val="white"/>
            </a:duotone>
          </a:blip>
          <a:stretch>
            <a:fillRect/>
          </a:stretch>
        </p:blipFill>
        <p:spPr>
          <a:xfrm>
            <a:off x="6387732" y="1032693"/>
            <a:ext cx="1200708" cy="1200708"/>
          </a:xfrm>
          <a:prstGeom prst="rect">
            <a:avLst/>
          </a:prstGeom>
        </p:spPr>
      </p:pic>
      <p:sp>
        <p:nvSpPr>
          <p:cNvPr id="34827" name="ZoneTexte 33"/>
          <p:cNvSpPr txBox="1">
            <a:spLocks noChangeArrowheads="1"/>
          </p:cNvSpPr>
          <p:nvPr/>
        </p:nvSpPr>
        <p:spPr bwMode="auto">
          <a:xfrm>
            <a:off x="6388100" y="2308225"/>
            <a:ext cx="1555750" cy="646113"/>
          </a:xfrm>
          <a:prstGeom prst="rect">
            <a:avLst/>
          </a:prstGeom>
          <a:noFill/>
          <a:ln w="9525">
            <a:noFill/>
            <a:miter lim="800000"/>
            <a:headEnd/>
            <a:tailEnd/>
          </a:ln>
        </p:spPr>
        <p:txBody>
          <a:bodyPr>
            <a:spAutoFit/>
          </a:bodyPr>
          <a:lstStyle/>
          <a:p>
            <a:r>
              <a:rPr lang="fr-FR" altLang="fr-FR"/>
              <a:t> initiatives répertoriées</a:t>
            </a:r>
          </a:p>
        </p:txBody>
      </p:sp>
      <p:sp>
        <p:nvSpPr>
          <p:cNvPr id="34828" name="ZoneTexte 33"/>
          <p:cNvSpPr txBox="1">
            <a:spLocks noChangeArrowheads="1"/>
          </p:cNvSpPr>
          <p:nvPr/>
        </p:nvSpPr>
        <p:spPr bwMode="auto">
          <a:xfrm flipH="1">
            <a:off x="5021263" y="1609725"/>
            <a:ext cx="1368425" cy="708025"/>
          </a:xfrm>
          <a:prstGeom prst="rect">
            <a:avLst/>
          </a:prstGeom>
          <a:noFill/>
          <a:ln w="9525">
            <a:noFill/>
            <a:miter lim="800000"/>
            <a:headEnd/>
            <a:tailEnd/>
          </a:ln>
        </p:spPr>
        <p:txBody>
          <a:bodyPr>
            <a:spAutoFit/>
          </a:bodyPr>
          <a:lstStyle/>
          <a:p>
            <a:r>
              <a:rPr lang="fr-FR" altLang="fr-FR" sz="4000"/>
              <a:t>169</a:t>
            </a:r>
          </a:p>
        </p:txBody>
      </p:sp>
      <p:sp>
        <p:nvSpPr>
          <p:cNvPr id="34829" name="ZoneTexte 2"/>
          <p:cNvSpPr txBox="1">
            <a:spLocks noChangeArrowheads="1"/>
          </p:cNvSpPr>
          <p:nvPr/>
        </p:nvSpPr>
        <p:spPr bwMode="auto">
          <a:xfrm>
            <a:off x="2695575" y="1724025"/>
            <a:ext cx="1541463" cy="923925"/>
          </a:xfrm>
          <a:prstGeom prst="rect">
            <a:avLst/>
          </a:prstGeom>
          <a:noFill/>
          <a:ln w="9525">
            <a:noFill/>
            <a:miter lim="800000"/>
            <a:headEnd/>
            <a:tailEnd/>
          </a:ln>
        </p:spPr>
        <p:txBody>
          <a:bodyPr>
            <a:spAutoFit/>
          </a:bodyPr>
          <a:lstStyle/>
          <a:p>
            <a:r>
              <a:rPr lang="fr-FR" altLang="fr-FR"/>
              <a:t>ETP dans l’économie circulaire</a:t>
            </a:r>
          </a:p>
        </p:txBody>
      </p:sp>
      <p:sp>
        <p:nvSpPr>
          <p:cNvPr id="34830" name="ZoneTexte 3"/>
          <p:cNvSpPr txBox="1">
            <a:spLocks noChangeArrowheads="1"/>
          </p:cNvSpPr>
          <p:nvPr/>
        </p:nvSpPr>
        <p:spPr bwMode="auto">
          <a:xfrm>
            <a:off x="4484688" y="4902200"/>
            <a:ext cx="3806825" cy="1200150"/>
          </a:xfrm>
          <a:prstGeom prst="rect">
            <a:avLst/>
          </a:prstGeom>
          <a:noFill/>
          <a:ln w="9525">
            <a:noFill/>
            <a:miter lim="800000"/>
            <a:headEnd/>
            <a:tailEnd/>
          </a:ln>
        </p:spPr>
        <p:txBody>
          <a:bodyPr>
            <a:spAutoFit/>
          </a:bodyPr>
          <a:lstStyle/>
          <a:p>
            <a:r>
              <a:rPr lang="fr-FR" altLang="fr-FR"/>
              <a:t>ETP travaillant dans des établissements liés à la consommation responsable </a:t>
            </a:r>
          </a:p>
          <a:p>
            <a:r>
              <a:rPr lang="fr-FR" altLang="fr-FR"/>
              <a:t>à Paris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ZoneTexte 1"/>
          <p:cNvSpPr txBox="1">
            <a:spLocks noChangeArrowheads="1"/>
          </p:cNvSpPr>
          <p:nvPr/>
        </p:nvSpPr>
        <p:spPr bwMode="auto">
          <a:xfrm>
            <a:off x="6926263" y="230188"/>
            <a:ext cx="184150" cy="646112"/>
          </a:xfrm>
          <a:prstGeom prst="rect">
            <a:avLst/>
          </a:prstGeom>
          <a:noFill/>
          <a:ln w="9525">
            <a:noFill/>
            <a:miter lim="800000"/>
            <a:headEnd/>
            <a:tailEnd/>
          </a:ln>
        </p:spPr>
        <p:txBody>
          <a:bodyPr wrap="none">
            <a:spAutoFit/>
          </a:bodyPr>
          <a:lstStyle/>
          <a:p>
            <a:endParaRPr lang="fr-FR" altLang="fr-FR" b="1">
              <a:solidFill>
                <a:srgbClr val="000000"/>
              </a:solidFill>
            </a:endParaRPr>
          </a:p>
          <a:p>
            <a:endParaRPr lang="fr-FR" altLang="fr-FR" b="1">
              <a:solidFill>
                <a:srgbClr val="000000"/>
              </a:solidFill>
            </a:endParaRPr>
          </a:p>
        </p:txBody>
      </p:sp>
      <p:sp>
        <p:nvSpPr>
          <p:cNvPr id="9" name="Espace réservé du texte 4">
            <a:extLst>
              <a:ext uri="{FF2B5EF4-FFF2-40B4-BE49-F238E27FC236}">
                <a16:creationId xmlns="" xmlns:a16="http://schemas.microsoft.com/office/drawing/2014/main" id="{DC350302-0FD0-47FE-AA6E-DFA33552C148}"/>
              </a:ext>
            </a:extLst>
          </p:cNvPr>
          <p:cNvSpPr txBox="1">
            <a:spLocks/>
          </p:cNvSpPr>
          <p:nvPr/>
        </p:nvSpPr>
        <p:spPr bwMode="auto">
          <a:xfrm>
            <a:off x="395288" y="3597275"/>
            <a:ext cx="8748712" cy="1397000"/>
          </a:xfrm>
          <a:prstGeom prst="rect">
            <a:avLst/>
          </a:prstGeom>
          <a:noFill/>
          <a:extLst>
            <a:ext uri="{909E8E84-426E-40dd-AFC4-6F175D3DCCD1}"/>
            <a:ext uri="{91240B29-F687-4f45-9708-019B960494DF}"/>
          </a:extLst>
        </p:spPr>
        <p:txBody>
          <a:bodyPr/>
          <a:lstStyle/>
          <a:p>
            <a:pPr eaLnBrk="1" hangingPunct="1">
              <a:spcBef>
                <a:spcPts val="600"/>
              </a:spcBef>
              <a:buFont typeface="Wingdings" pitchFamily="2" charset="2"/>
              <a:buNone/>
            </a:pPr>
            <a:r>
              <a:rPr lang="fr-FR" altLang="fr-FR" sz="3200" b="1">
                <a:solidFill>
                  <a:srgbClr val="EE456C"/>
                </a:solidFill>
                <a:latin typeface="Futura Std Book" pitchFamily="34" charset="0"/>
              </a:rPr>
              <a:t>MADE IN TOULOUSE: </a:t>
            </a:r>
            <a:r>
              <a:rPr lang="fr-FR" altLang="fr-FR" sz="2400" b="1">
                <a:solidFill>
                  <a:srgbClr val="000000"/>
                </a:solidFill>
                <a:latin typeface="Futura Std Book" pitchFamily="34" charset="0"/>
              </a:rPr>
              <a:t/>
            </a:r>
            <a:br>
              <a:rPr lang="fr-FR" altLang="fr-FR" sz="2400" b="1">
                <a:solidFill>
                  <a:srgbClr val="000000"/>
                </a:solidFill>
                <a:latin typeface="Futura Std Book" pitchFamily="34" charset="0"/>
              </a:rPr>
            </a:br>
            <a:r>
              <a:rPr lang="fr-FR" altLang="fr-FR" b="1">
                <a:solidFill>
                  <a:srgbClr val="000000"/>
                </a:solidFill>
                <a:latin typeface="Futura Std Book" pitchFamily="34" charset="0"/>
              </a:rPr>
              <a:t>LES OPPORTUNITÉS ECONOMIQUES DE LA METROPOLE CIRCULAIRE</a:t>
            </a:r>
          </a:p>
        </p:txBody>
      </p:sp>
      <p:pic>
        <p:nvPicPr>
          <p:cNvPr id="35843" name="Image 3"/>
          <p:cNvPicPr>
            <a:picLocks noChangeAspect="1" noChangeArrowheads="1"/>
          </p:cNvPicPr>
          <p:nvPr/>
        </p:nvPicPr>
        <p:blipFill>
          <a:blip r:embed="rId3"/>
          <a:srcRect/>
          <a:stretch>
            <a:fillRect/>
          </a:stretch>
        </p:blipFill>
        <p:spPr bwMode="auto">
          <a:xfrm>
            <a:off x="830263" y="5938838"/>
            <a:ext cx="1838325" cy="919162"/>
          </a:xfrm>
          <a:prstGeom prst="rect">
            <a:avLst/>
          </a:prstGeom>
          <a:noFill/>
          <a:ln w="9525">
            <a:noFill/>
            <a:miter lim="800000"/>
            <a:headEnd/>
            <a:tailEnd/>
          </a:ln>
        </p:spPr>
      </p:pic>
      <p:pic>
        <p:nvPicPr>
          <p:cNvPr id="35844" name="Image 9"/>
          <p:cNvPicPr>
            <a:picLocks noChangeAspect="1" noChangeArrowheads="1"/>
          </p:cNvPicPr>
          <p:nvPr/>
        </p:nvPicPr>
        <p:blipFill>
          <a:blip r:embed="rId4"/>
          <a:srcRect/>
          <a:stretch>
            <a:fillRect/>
          </a:stretch>
        </p:blipFill>
        <p:spPr bwMode="auto">
          <a:xfrm>
            <a:off x="7065963" y="5614988"/>
            <a:ext cx="1068387" cy="1162050"/>
          </a:xfrm>
          <a:prstGeom prst="rect">
            <a:avLst/>
          </a:prstGeom>
          <a:noFill/>
          <a:ln w="9525">
            <a:noFill/>
            <a:miter lim="800000"/>
            <a:headEnd/>
            <a:tailEnd/>
          </a:ln>
        </p:spPr>
      </p:pic>
      <p:pic>
        <p:nvPicPr>
          <p:cNvPr id="35845" name="Image 4"/>
          <p:cNvPicPr>
            <a:picLocks noChangeAspect="1" noChangeArrowheads="1"/>
          </p:cNvPicPr>
          <p:nvPr/>
        </p:nvPicPr>
        <p:blipFill>
          <a:blip r:embed="rId5"/>
          <a:srcRect/>
          <a:stretch>
            <a:fillRect/>
          </a:stretch>
        </p:blipFill>
        <p:spPr bwMode="auto">
          <a:xfrm>
            <a:off x="0" y="0"/>
            <a:ext cx="9144000" cy="3429000"/>
          </a:xfrm>
          <a:prstGeom prst="rect">
            <a:avLst/>
          </a:prstGeom>
          <a:noFill/>
          <a:ln w="9525">
            <a:noFill/>
            <a:miter lim="800000"/>
            <a:headEnd/>
            <a:tailEnd/>
          </a:ln>
        </p:spPr>
      </p:pic>
      <p:pic>
        <p:nvPicPr>
          <p:cNvPr id="35846" name="Image 14"/>
          <p:cNvPicPr>
            <a:picLocks noChangeAspect="1" noChangeArrowheads="1"/>
          </p:cNvPicPr>
          <p:nvPr/>
        </p:nvPicPr>
        <p:blipFill>
          <a:blip r:embed="rId6"/>
          <a:srcRect/>
          <a:stretch>
            <a:fillRect/>
          </a:stretch>
        </p:blipFill>
        <p:spPr bwMode="auto">
          <a:xfrm>
            <a:off x="3494088" y="5945188"/>
            <a:ext cx="2549525" cy="668337"/>
          </a:xfrm>
          <a:prstGeom prst="rect">
            <a:avLst/>
          </a:prstGeom>
          <a:noFill/>
          <a:ln w="9525">
            <a:noFill/>
            <a:miter lim="800000"/>
            <a:headEnd/>
            <a:tailEnd/>
          </a:ln>
        </p:spPr>
      </p:pic>
      <p:sp>
        <p:nvSpPr>
          <p:cNvPr id="35847" name="Rectangle 1"/>
          <p:cNvSpPr>
            <a:spLocks noChangeArrowheads="1"/>
          </p:cNvSpPr>
          <p:nvPr/>
        </p:nvSpPr>
        <p:spPr bwMode="auto">
          <a:xfrm>
            <a:off x="395288" y="4630738"/>
            <a:ext cx="7975600" cy="590550"/>
          </a:xfrm>
          <a:prstGeom prst="rect">
            <a:avLst/>
          </a:prstGeom>
          <a:noFill/>
          <a:ln w="9525">
            <a:noFill/>
            <a:miter lim="800000"/>
            <a:headEnd/>
            <a:tailEnd/>
          </a:ln>
        </p:spPr>
        <p:txBody>
          <a:bodyPr>
            <a:spAutoFit/>
          </a:bodyPr>
          <a:lstStyle/>
          <a:p>
            <a:pPr defTabSz="1778000">
              <a:lnSpc>
                <a:spcPct val="90000"/>
              </a:lnSpc>
              <a:spcAft>
                <a:spcPct val="35000"/>
              </a:spcAft>
            </a:pPr>
            <a:r>
              <a:rPr lang="fr-FR" altLang="fr-FR" b="1">
                <a:solidFill>
                  <a:srgbClr val="EE456C"/>
                </a:solidFill>
                <a:latin typeface="Futura Std Medium" pitchFamily="34" charset="0"/>
              </a:rPr>
              <a:t>Diagnostic du métabolisme économique du territoire et priorisation des secteurs à fort enjeu de relocalisation</a:t>
            </a:r>
          </a:p>
        </p:txBody>
      </p:sp>
      <p:sp>
        <p:nvSpPr>
          <p:cNvPr id="3" name="ZoneTexte 2">
            <a:extLst>
              <a:ext uri="{FF2B5EF4-FFF2-40B4-BE49-F238E27FC236}">
                <a16:creationId xmlns="" xmlns:a16="http://schemas.microsoft.com/office/drawing/2014/main" id="{A1BD6FD9-C4E0-594D-96E0-DF182B90D0B6}"/>
              </a:ext>
            </a:extLst>
          </p:cNvPr>
          <p:cNvSpPr txBox="1"/>
          <p:nvPr/>
        </p:nvSpPr>
        <p:spPr>
          <a:xfrm>
            <a:off x="395288" y="5614988"/>
            <a:ext cx="1054100" cy="307975"/>
          </a:xfrm>
          <a:prstGeom prst="rect">
            <a:avLst/>
          </a:prstGeom>
          <a:noFill/>
        </p:spPr>
        <p:txBody>
          <a:bodyPr wrap="none">
            <a:spAutoFit/>
          </a:bodyPr>
          <a:lstStyle/>
          <a:p>
            <a:r>
              <a:rPr lang="fr-FR" altLang="fr-FR" sz="1400">
                <a:solidFill>
                  <a:srgbClr val="000000"/>
                </a:solidFill>
                <a:latin typeface="Futura Std Book" pitchFamily="34" charset="0"/>
              </a:rPr>
              <a:t>21/03/19</a:t>
            </a:r>
            <a:endParaRPr lang="fr-FR" sz="1400">
              <a:solidFill>
                <a:srgbClr val="000000"/>
              </a:solidFill>
              <a:latin typeface="Futura Std Book" pitchFamily="34" charset="0"/>
            </a:endParaRPr>
          </a:p>
        </p:txBody>
      </p:sp>
      <p:sp>
        <p:nvSpPr>
          <p:cNvPr id="35849" name="Espace réservé du numéro de diapositive 3"/>
          <p:cNvSpPr txBox="1">
            <a:spLocks noChangeArrowheads="1"/>
          </p:cNvSpPr>
          <p:nvPr/>
        </p:nvSpPr>
        <p:spPr bwMode="auto">
          <a:xfrm>
            <a:off x="8842375" y="6564313"/>
            <a:ext cx="271463" cy="322262"/>
          </a:xfrm>
          <a:prstGeom prst="rect">
            <a:avLst/>
          </a:prstGeom>
          <a:noFill/>
          <a:ln w="9525">
            <a:noFill/>
            <a:miter lim="800000"/>
            <a:headEnd/>
            <a:tailEnd/>
          </a:ln>
        </p:spPr>
        <p:txBody>
          <a:bodyPr/>
          <a:lstStyle/>
          <a:p>
            <a:pPr algn="r"/>
            <a:fld id="{C9EB7285-1192-4124-8738-90B7004A663B}" type="slidenum">
              <a:rPr lang="fr-FR" altLang="fr-FR" sz="1000">
                <a:solidFill>
                  <a:srgbClr val="D31340"/>
                </a:solidFill>
              </a:rPr>
              <a:pPr algn="r"/>
              <a:t>32</a:t>
            </a:fld>
            <a:endParaRPr lang="fr-FR" altLang="fr-FR" sz="1000">
              <a:solidFill>
                <a:srgbClr val="D31340"/>
              </a:solidFill>
            </a:endParaRPr>
          </a:p>
        </p:txBody>
      </p:sp>
    </p:spTree>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Espace réservé du numéro de diapositive 1"/>
          <p:cNvSpPr>
            <a:spLocks noGrp="1" noChangeArrowheads="1"/>
          </p:cNvSpPr>
          <p:nvPr>
            <p:ph type="sldNum" sz="quarter" idx="15"/>
          </p:nvPr>
        </p:nvSpPr>
        <p:spPr bwMode="auto">
          <a:xfrm>
            <a:off x="8748713" y="6481763"/>
            <a:ext cx="393700" cy="376237"/>
          </a:xfrm>
          <a:noFill/>
          <a:ln>
            <a:miter lim="800000"/>
            <a:headEnd/>
            <a:tailEnd/>
          </a:ln>
        </p:spPr>
        <p:txBody>
          <a:bodyPr lIns="0" tIns="0" rIns="0" bIns="0"/>
          <a:lstStyle/>
          <a:p>
            <a:pPr algn="ctr"/>
            <a:fld id="{BABADFF8-FB40-4069-8095-CE011B74C82A}" type="slidenum">
              <a:rPr lang="fr-FR" altLang="fr-FR">
                <a:solidFill>
                  <a:schemeClr val="bg1"/>
                </a:solidFill>
              </a:rPr>
              <a:pPr algn="ctr"/>
              <a:t>33</a:t>
            </a:fld>
            <a:endParaRPr lang="fr-FR" altLang="fr-FR">
              <a:solidFill>
                <a:schemeClr val="bg1"/>
              </a:solidFill>
            </a:endParaRPr>
          </a:p>
        </p:txBody>
      </p:sp>
      <p:sp>
        <p:nvSpPr>
          <p:cNvPr id="3" name="Espace réservé du texte 2">
            <a:extLst>
              <a:ext uri="{FF2B5EF4-FFF2-40B4-BE49-F238E27FC236}">
                <a16:creationId xmlns="" xmlns:a16="http://schemas.microsoft.com/office/drawing/2014/main" id="{75475C2F-7435-C149-861B-85D0E1957425}"/>
              </a:ext>
            </a:extLst>
          </p:cNvPr>
          <p:cNvSpPr>
            <a:spLocks noGrp="1"/>
          </p:cNvSpPr>
          <p:nvPr>
            <p:ph type="body" sz="quarter" idx="14"/>
          </p:nvPr>
        </p:nvSpPr>
        <p:spPr>
          <a:xfrm>
            <a:off x="485775" y="1412875"/>
            <a:ext cx="8281988" cy="5068888"/>
          </a:xfrm>
        </p:spPr>
        <p:txBody>
          <a:bodyPr vert="horz" wrap="square" lIns="91440" tIns="45720" rIns="91440" bIns="45720" numCol="1" anchor="t" anchorCtr="0" compatLnSpc="1">
            <a:prstTxWarp prst="textNoShape">
              <a:avLst/>
            </a:prstTxWarp>
          </a:bodyPr>
          <a:lstStyle/>
          <a:p>
            <a:pPr marL="342900" indent="-342900" algn="just">
              <a:buFont typeface="Arial" pitchFamily="34" charset="0"/>
              <a:buChar char="•"/>
            </a:pPr>
            <a:r>
              <a:rPr lang="fr-FR" sz="2000" b="0" smtClean="0">
                <a:solidFill>
                  <a:schemeClr val="tx1"/>
                </a:solidFill>
              </a:rPr>
              <a:t>Un </a:t>
            </a:r>
            <a:r>
              <a:rPr lang="fr-FR" sz="2000" smtClean="0">
                <a:solidFill>
                  <a:schemeClr val="tx1"/>
                </a:solidFill>
              </a:rPr>
              <a:t>partenariat </a:t>
            </a:r>
            <a:r>
              <a:rPr lang="fr-FR" sz="2000" b="0" smtClean="0">
                <a:solidFill>
                  <a:schemeClr val="tx1"/>
                </a:solidFill>
              </a:rPr>
              <a:t>: </a:t>
            </a:r>
          </a:p>
          <a:p>
            <a:pPr marL="342900" indent="-342900" algn="just">
              <a:buFont typeface="Arial" pitchFamily="34" charset="0"/>
              <a:buChar char="•"/>
            </a:pPr>
            <a:endParaRPr lang="fr-FR" sz="2000" b="0" smtClean="0">
              <a:solidFill>
                <a:schemeClr val="tx1"/>
              </a:solidFill>
            </a:endParaRPr>
          </a:p>
          <a:p>
            <a:pPr marL="342900" indent="-342900" algn="just">
              <a:buFont typeface="Arial" pitchFamily="34" charset="0"/>
              <a:buChar char="•"/>
            </a:pPr>
            <a:endParaRPr lang="fr-FR" sz="2000" b="0" smtClean="0">
              <a:solidFill>
                <a:schemeClr val="tx1"/>
              </a:solidFill>
            </a:endParaRPr>
          </a:p>
          <a:p>
            <a:pPr marL="342900" indent="-342900" algn="just">
              <a:buFont typeface="Arial" pitchFamily="34" charset="0"/>
              <a:buChar char="•"/>
            </a:pPr>
            <a:endParaRPr lang="fr-FR" sz="2000" b="0" smtClean="0">
              <a:solidFill>
                <a:schemeClr val="tx1"/>
              </a:solidFill>
            </a:endParaRPr>
          </a:p>
          <a:p>
            <a:pPr marL="342900" indent="-342900" algn="just">
              <a:buFont typeface="Arial" pitchFamily="34" charset="0"/>
              <a:buChar char="•"/>
            </a:pPr>
            <a:endParaRPr lang="fr-FR" sz="2000" b="0" smtClean="0">
              <a:solidFill>
                <a:schemeClr val="tx1"/>
              </a:solidFill>
            </a:endParaRPr>
          </a:p>
          <a:p>
            <a:pPr marL="342900" indent="-342900" algn="just">
              <a:buFont typeface="Arial" pitchFamily="34" charset="0"/>
              <a:buChar char="•"/>
            </a:pPr>
            <a:r>
              <a:rPr lang="fr-FR" sz="2000" b="0" smtClean="0">
                <a:solidFill>
                  <a:schemeClr val="tx1"/>
                </a:solidFill>
              </a:rPr>
              <a:t>Une double </a:t>
            </a:r>
            <a:r>
              <a:rPr lang="fr-FR" sz="2000" smtClean="0">
                <a:solidFill>
                  <a:schemeClr val="tx1"/>
                </a:solidFill>
              </a:rPr>
              <a:t>conviction</a:t>
            </a:r>
            <a:r>
              <a:rPr lang="fr-FR" sz="2000" b="0" smtClean="0">
                <a:solidFill>
                  <a:schemeClr val="tx1"/>
                </a:solidFill>
              </a:rPr>
              <a:t> : </a:t>
            </a:r>
          </a:p>
          <a:p>
            <a:pPr marL="342900" indent="-342900" algn="just">
              <a:buFont typeface="Symbol" pitchFamily="18" charset="2"/>
              <a:buChar char="®"/>
            </a:pPr>
            <a:r>
              <a:rPr lang="fr-FR" sz="2000" b="0" smtClean="0">
                <a:solidFill>
                  <a:schemeClr val="tx1"/>
                </a:solidFill>
              </a:rPr>
              <a:t>La </a:t>
            </a:r>
            <a:r>
              <a:rPr lang="fr-FR" sz="2000" b="0" smtClean="0">
                <a:solidFill>
                  <a:schemeClr val="accent2"/>
                </a:solidFill>
              </a:rPr>
              <a:t>transition écologique et énergétique </a:t>
            </a:r>
            <a:r>
              <a:rPr lang="fr-FR" sz="2000" b="0" smtClean="0">
                <a:solidFill>
                  <a:schemeClr val="tx1"/>
                </a:solidFill>
              </a:rPr>
              <a:t>constitue une formidable opportunité pour le </a:t>
            </a:r>
            <a:r>
              <a:rPr lang="fr-FR" sz="2000" b="0" smtClean="0">
                <a:solidFill>
                  <a:schemeClr val="accent2"/>
                </a:solidFill>
              </a:rPr>
              <a:t>développement économique des territoires</a:t>
            </a:r>
          </a:p>
          <a:p>
            <a:pPr marL="342900" indent="-342900" algn="just">
              <a:buFont typeface="Symbol" pitchFamily="18" charset="2"/>
              <a:buChar char="®"/>
            </a:pPr>
            <a:r>
              <a:rPr lang="fr-FR" sz="2000" b="0" smtClean="0">
                <a:solidFill>
                  <a:schemeClr val="tx1"/>
                </a:solidFill>
              </a:rPr>
              <a:t>Le développement économique n’a de sens et de pérennité que s’il se donne une </a:t>
            </a:r>
            <a:r>
              <a:rPr lang="fr-FR" sz="2000" b="0" smtClean="0">
                <a:solidFill>
                  <a:schemeClr val="accent2"/>
                </a:solidFill>
              </a:rPr>
              <a:t>trajectoire durable </a:t>
            </a:r>
          </a:p>
          <a:p>
            <a:pPr marL="342900" indent="-342900" algn="just">
              <a:buFont typeface="Symbol" pitchFamily="18" charset="2"/>
              <a:buChar char="®"/>
            </a:pPr>
            <a:endParaRPr lang="fr-FR" sz="2000" b="0" smtClean="0">
              <a:solidFill>
                <a:schemeClr val="tx1"/>
              </a:solidFill>
            </a:endParaRPr>
          </a:p>
          <a:p>
            <a:pPr marL="342900" indent="-342900" algn="just">
              <a:buFont typeface="Arial" pitchFamily="34" charset="0"/>
              <a:buChar char="•"/>
            </a:pPr>
            <a:r>
              <a:rPr lang="fr-FR" sz="2000" b="0" smtClean="0">
                <a:solidFill>
                  <a:schemeClr val="tx1"/>
                </a:solidFill>
              </a:rPr>
              <a:t>Une </a:t>
            </a:r>
            <a:r>
              <a:rPr lang="fr-FR" sz="2000" smtClean="0">
                <a:solidFill>
                  <a:schemeClr val="tx1"/>
                </a:solidFill>
              </a:rPr>
              <a:t>approche </a:t>
            </a:r>
            <a:r>
              <a:rPr lang="fr-FR" sz="2000" b="0" smtClean="0">
                <a:solidFill>
                  <a:schemeClr val="tx1"/>
                </a:solidFill>
              </a:rPr>
              <a:t>:</a:t>
            </a:r>
          </a:p>
          <a:p>
            <a:pPr marL="342900" indent="-342900" algn="just">
              <a:buFont typeface="Symbol" pitchFamily="18" charset="2"/>
              <a:buChar char="®"/>
            </a:pPr>
            <a:r>
              <a:rPr lang="fr-FR" sz="2000" b="0" smtClean="0">
                <a:solidFill>
                  <a:schemeClr val="tx1"/>
                </a:solidFill>
              </a:rPr>
              <a:t>Développer durablement l’économie toulousaine en activant le </a:t>
            </a:r>
            <a:r>
              <a:rPr lang="fr-FR" sz="2000" b="0" smtClean="0">
                <a:solidFill>
                  <a:schemeClr val="accent2"/>
                </a:solidFill>
              </a:rPr>
              <a:t>circuit économique local</a:t>
            </a:r>
          </a:p>
        </p:txBody>
      </p:sp>
      <p:sp>
        <p:nvSpPr>
          <p:cNvPr id="37891" name="Titre 3"/>
          <p:cNvSpPr>
            <a:spLocks noGrp="1" noChangeArrowheads="1"/>
          </p:cNvSpPr>
          <p:nvPr>
            <p:ph type="title"/>
          </p:nvPr>
        </p:nvSpPr>
        <p:spPr bwMode="auto">
          <a:xfrm>
            <a:off x="430213" y="0"/>
            <a:ext cx="8281987" cy="1079500"/>
          </a:xfrm>
          <a:noFill/>
          <a:ln>
            <a:miter lim="800000"/>
            <a:headEnd/>
            <a:tailEnd/>
          </a:ln>
        </p:spPr>
        <p:txBody>
          <a:bodyPr wrap="square" lIns="91440" tIns="45720" rIns="91440" bIns="45720" numCol="1" anchorCtr="0" compatLnSpc="1">
            <a:prstTxWarp prst="textNoShape">
              <a:avLst/>
            </a:prstTxWarp>
          </a:bodyPr>
          <a:lstStyle/>
          <a:p>
            <a:r>
              <a:rPr lang="fr-FR" altLang="fr-FR" smtClean="0">
                <a:solidFill>
                  <a:schemeClr val="accent2"/>
                </a:solidFill>
              </a:rPr>
              <a:t>Parti-pris du projet</a:t>
            </a:r>
          </a:p>
        </p:txBody>
      </p:sp>
      <p:grpSp>
        <p:nvGrpSpPr>
          <p:cNvPr id="2" name="Groupe 7"/>
          <p:cNvGrpSpPr>
            <a:grpSpLocks/>
          </p:cNvGrpSpPr>
          <p:nvPr/>
        </p:nvGrpSpPr>
        <p:grpSpPr bwMode="auto">
          <a:xfrm>
            <a:off x="1303338" y="1690688"/>
            <a:ext cx="6537325" cy="1162050"/>
            <a:chOff x="1292441" y="2030594"/>
            <a:chExt cx="6535792" cy="1162825"/>
          </a:xfrm>
        </p:grpSpPr>
        <p:pic>
          <p:nvPicPr>
            <p:cNvPr id="37893" name="Image 3"/>
            <p:cNvPicPr>
              <a:picLocks noChangeAspect="1" noChangeArrowheads="1"/>
            </p:cNvPicPr>
            <p:nvPr/>
          </p:nvPicPr>
          <p:blipFill>
            <a:blip r:embed="rId3"/>
            <a:srcRect/>
            <a:stretch>
              <a:fillRect/>
            </a:stretch>
          </p:blipFill>
          <p:spPr bwMode="auto">
            <a:xfrm>
              <a:off x="1292441" y="2152426"/>
              <a:ext cx="1838676" cy="919162"/>
            </a:xfrm>
            <a:prstGeom prst="rect">
              <a:avLst/>
            </a:prstGeom>
            <a:noFill/>
            <a:ln w="9525">
              <a:noFill/>
              <a:miter lim="800000"/>
              <a:headEnd/>
              <a:tailEnd/>
            </a:ln>
          </p:spPr>
        </p:pic>
        <p:pic>
          <p:nvPicPr>
            <p:cNvPr id="37894" name="Image 5"/>
            <p:cNvPicPr>
              <a:picLocks noChangeAspect="1" noChangeArrowheads="1"/>
            </p:cNvPicPr>
            <p:nvPr/>
          </p:nvPicPr>
          <p:blipFill>
            <a:blip r:embed="rId4"/>
            <a:srcRect/>
            <a:stretch>
              <a:fillRect/>
            </a:stretch>
          </p:blipFill>
          <p:spPr bwMode="auto">
            <a:xfrm>
              <a:off x="6759825" y="2030594"/>
              <a:ext cx="1068408" cy="1162825"/>
            </a:xfrm>
            <a:prstGeom prst="rect">
              <a:avLst/>
            </a:prstGeom>
            <a:noFill/>
            <a:ln w="9525">
              <a:noFill/>
              <a:miter lim="800000"/>
              <a:headEnd/>
              <a:tailEnd/>
            </a:ln>
          </p:spPr>
        </p:pic>
        <p:pic>
          <p:nvPicPr>
            <p:cNvPr id="37895" name="Image 6"/>
            <p:cNvPicPr>
              <a:picLocks noChangeAspect="1" noChangeArrowheads="1"/>
            </p:cNvPicPr>
            <p:nvPr/>
          </p:nvPicPr>
          <p:blipFill>
            <a:blip r:embed="rId5"/>
            <a:srcRect/>
            <a:stretch>
              <a:fillRect/>
            </a:stretch>
          </p:blipFill>
          <p:spPr bwMode="auto">
            <a:xfrm>
              <a:off x="3670296" y="2278186"/>
              <a:ext cx="2550351" cy="667642"/>
            </a:xfrm>
            <a:prstGeom prst="rect">
              <a:avLst/>
            </a:prstGeom>
            <a:noFill/>
            <a:ln w="9525">
              <a:noFill/>
              <a:miter lim="800000"/>
              <a:headEnd/>
              <a:tailEnd/>
            </a:ln>
          </p:spPr>
        </p:pic>
      </p:grpSp>
    </p:spTree>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Image 30"/>
          <p:cNvPicPr>
            <a:picLocks noChangeAspect="1" noChangeArrowheads="1"/>
          </p:cNvPicPr>
          <p:nvPr/>
        </p:nvPicPr>
        <p:blipFill>
          <a:blip r:embed="rId3"/>
          <a:srcRect/>
          <a:stretch>
            <a:fillRect/>
          </a:stretch>
        </p:blipFill>
        <p:spPr bwMode="auto">
          <a:xfrm>
            <a:off x="2740025" y="661988"/>
            <a:ext cx="4019550" cy="3221037"/>
          </a:xfrm>
          <a:prstGeom prst="rect">
            <a:avLst/>
          </a:prstGeom>
          <a:noFill/>
          <a:ln w="9525">
            <a:noFill/>
            <a:miter lim="800000"/>
            <a:headEnd/>
            <a:tailEnd/>
          </a:ln>
        </p:spPr>
      </p:pic>
      <p:sp>
        <p:nvSpPr>
          <p:cNvPr id="38914" name="Titre 3"/>
          <p:cNvSpPr>
            <a:spLocks noGrp="1"/>
          </p:cNvSpPr>
          <p:nvPr>
            <p:ph type="title"/>
          </p:nvPr>
        </p:nvSpPr>
        <p:spPr>
          <a:xfrm>
            <a:off x="185738" y="117475"/>
            <a:ext cx="8602662" cy="604838"/>
          </a:xfrm>
          <a:noFill/>
          <a:ln>
            <a:miter lim="800000"/>
            <a:headEnd/>
            <a:tailEnd/>
          </a:ln>
        </p:spPr>
        <p:txBody>
          <a:bodyPr vert="horz"/>
          <a:lstStyle/>
          <a:p>
            <a:r>
              <a:rPr sz="2600">
                <a:ea typeface="MS PGothic" pitchFamily="34" charset="-128"/>
              </a:rPr>
              <a:t>Quelles opportunités économiques locales ? </a:t>
            </a:r>
          </a:p>
        </p:txBody>
      </p:sp>
      <p:sp>
        <p:nvSpPr>
          <p:cNvPr id="21" name="Titre 1">
            <a:extLst>
              <a:ext uri="{FF2B5EF4-FFF2-40B4-BE49-F238E27FC236}">
                <a16:creationId xmlns="" xmlns:a16="http://schemas.microsoft.com/office/drawing/2014/main" id="{77669247-C615-462B-A51F-AE18FF436642}"/>
              </a:ext>
            </a:extLst>
          </p:cNvPr>
          <p:cNvSpPr txBox="1">
            <a:spLocks/>
          </p:cNvSpPr>
          <p:nvPr/>
        </p:nvSpPr>
        <p:spPr bwMode="auto">
          <a:xfrm>
            <a:off x="46038" y="2466975"/>
            <a:ext cx="3854450" cy="2006600"/>
          </a:xfrm>
          <a:prstGeom prst="rect">
            <a:avLst/>
          </a:prstGeom>
          <a:noFill/>
          <a:ln w="9525">
            <a:noFill/>
            <a:miter lim="800000"/>
            <a:headEnd/>
            <a:tailEnd/>
          </a:ln>
        </p:spPr>
        <p:txBody>
          <a:bodyPr anchor="ctr"/>
          <a:lstStyle/>
          <a:p>
            <a:pPr algn="ctr" eaLnBrk="1" hangingPunct="1">
              <a:lnSpc>
                <a:spcPct val="90000"/>
              </a:lnSpc>
            </a:pPr>
            <a:r>
              <a:rPr lang="fr-FR" sz="2000" i="1">
                <a:solidFill>
                  <a:srgbClr val="1A3F8C"/>
                </a:solidFill>
                <a:latin typeface="Futura Std Book" pitchFamily="34" charset="0"/>
              </a:rPr>
              <a:t>Importations de biens, matières et d’énergie </a:t>
            </a:r>
            <a:r>
              <a:rPr lang="fr-FR" altLang="fr-FR" sz="2000" i="1">
                <a:solidFill>
                  <a:srgbClr val="1A3F8C"/>
                </a:solidFill>
                <a:latin typeface="Futura Std Book" pitchFamily="34" charset="0"/>
              </a:rPr>
              <a:t>= </a:t>
            </a:r>
          </a:p>
          <a:p>
            <a:pPr algn="ctr" eaLnBrk="1" hangingPunct="1">
              <a:lnSpc>
                <a:spcPct val="90000"/>
              </a:lnSpc>
            </a:pPr>
            <a:endParaRPr lang="fr-FR" altLang="fr-FR" sz="2000" b="1" i="1">
              <a:solidFill>
                <a:srgbClr val="1A3F8C"/>
              </a:solidFill>
              <a:latin typeface="Futura Std Book" pitchFamily="34" charset="0"/>
            </a:endParaRPr>
          </a:p>
          <a:p>
            <a:pPr algn="ctr" eaLnBrk="1" hangingPunct="1">
              <a:lnSpc>
                <a:spcPct val="90000"/>
              </a:lnSpc>
            </a:pPr>
            <a:r>
              <a:rPr lang="fr-FR" altLang="fr-FR" sz="2000" b="1" i="1">
                <a:solidFill>
                  <a:srgbClr val="1A3F8C"/>
                </a:solidFill>
                <a:latin typeface="Futura Std Book" pitchFamily="34" charset="0"/>
              </a:rPr>
              <a:t>17 Mds€</a:t>
            </a:r>
          </a:p>
          <a:p>
            <a:pPr algn="ctr" eaLnBrk="1" hangingPunct="1">
              <a:lnSpc>
                <a:spcPct val="90000"/>
              </a:lnSpc>
            </a:pPr>
            <a:r>
              <a:rPr lang="fr-FR" altLang="fr-FR" sz="2000" b="1" i="1">
                <a:solidFill>
                  <a:srgbClr val="1A3F8C"/>
                </a:solidFill>
                <a:latin typeface="Futura Std Book" pitchFamily="34" charset="0"/>
              </a:rPr>
              <a:t>84 000 emplois</a:t>
            </a:r>
          </a:p>
        </p:txBody>
      </p:sp>
      <p:pic>
        <p:nvPicPr>
          <p:cNvPr id="38916" name="Image 2"/>
          <p:cNvPicPr>
            <a:picLocks noChangeAspect="1" noChangeArrowheads="1"/>
          </p:cNvPicPr>
          <p:nvPr/>
        </p:nvPicPr>
        <p:blipFill>
          <a:blip r:embed="rId4"/>
          <a:srcRect/>
          <a:stretch>
            <a:fillRect/>
          </a:stretch>
        </p:blipFill>
        <p:spPr bwMode="auto">
          <a:xfrm>
            <a:off x="457200" y="723900"/>
            <a:ext cx="8293100" cy="63500"/>
          </a:xfrm>
          <a:prstGeom prst="rect">
            <a:avLst/>
          </a:prstGeom>
          <a:noFill/>
          <a:ln w="9525">
            <a:noFill/>
            <a:miter lim="800000"/>
            <a:headEnd/>
            <a:tailEnd/>
          </a:ln>
        </p:spPr>
      </p:pic>
      <p:sp>
        <p:nvSpPr>
          <p:cNvPr id="38917" name="Espace réservé du numéro de diapositive 1"/>
          <p:cNvSpPr>
            <a:spLocks noGrp="1" noChangeArrowheads="1"/>
          </p:cNvSpPr>
          <p:nvPr>
            <p:ph type="sldNum" sz="quarter" idx="10"/>
          </p:nvPr>
        </p:nvSpPr>
        <p:spPr bwMode="auto">
          <a:noFill/>
          <a:ln>
            <a:miter lim="800000"/>
            <a:headEnd/>
            <a:tailEnd/>
          </a:ln>
        </p:spPr>
        <p:txBody>
          <a:bodyPr/>
          <a:lstStyle/>
          <a:p>
            <a:fld id="{3083158B-30B5-4FA1-8B4A-184B952D27E6}" type="slidenum">
              <a:rPr lang="fr-FR" altLang="fr-FR"/>
              <a:pPr/>
              <a:t>34</a:t>
            </a:fld>
            <a:endParaRPr lang="fr-FR" altLang="fr-FR"/>
          </a:p>
        </p:txBody>
      </p:sp>
      <p:sp>
        <p:nvSpPr>
          <p:cNvPr id="16" name="Ellipse 15">
            <a:extLst>
              <a:ext uri="{FF2B5EF4-FFF2-40B4-BE49-F238E27FC236}">
                <a16:creationId xmlns="" xmlns:a16="http://schemas.microsoft.com/office/drawing/2014/main" id="{590D0128-DBF6-324E-AF15-E3A9BCFCB89F}"/>
              </a:ext>
            </a:extLst>
          </p:cNvPr>
          <p:cNvSpPr/>
          <p:nvPr/>
        </p:nvSpPr>
        <p:spPr bwMode="auto">
          <a:xfrm>
            <a:off x="3830638" y="4262438"/>
            <a:ext cx="2497137" cy="650875"/>
          </a:xfrm>
          <a:prstGeom prst="ellipse">
            <a:avLst/>
          </a:prstGeom>
          <a:solidFill>
            <a:schemeClr val="bg2"/>
          </a:solidFill>
          <a:ln>
            <a:noFill/>
            <a:headEnd type="none" w="med" len="med"/>
            <a:tailEnd type="none" w="med" len="med"/>
          </a:ln>
          <a:extLst>
            <a:ext uri="{AF507438-7753-43e0-B8FC-AC1667EBCBE1}"/>
          </a:extLst>
        </p:spPr>
        <p:style>
          <a:lnRef idx="1">
            <a:schemeClr val="accent5"/>
          </a:lnRef>
          <a:fillRef idx="3">
            <a:schemeClr val="accent5"/>
          </a:fillRef>
          <a:effectRef idx="2">
            <a:schemeClr val="accent5"/>
          </a:effectRef>
          <a:fontRef idx="minor">
            <a:schemeClr val="lt1"/>
          </a:fontRef>
        </p:style>
        <p:txBody>
          <a:bodyPr lIns="0" tIns="0" rIns="0" bIns="0" anchor="ctr"/>
          <a:lstStyle/>
          <a:p>
            <a:pPr algn="ctr">
              <a:defRPr/>
            </a:pPr>
            <a:r>
              <a:rPr lang="fr-FR" sz="1900" b="1" dirty="0">
                <a:solidFill>
                  <a:schemeClr val="bg1"/>
                </a:solidFill>
              </a:rPr>
              <a:t>PRODUCTION EXTERIEURE</a:t>
            </a:r>
          </a:p>
        </p:txBody>
      </p:sp>
      <p:sp>
        <p:nvSpPr>
          <p:cNvPr id="18" name="Rectangle : coins arrondis 2">
            <a:extLst>
              <a:ext uri="{FF2B5EF4-FFF2-40B4-BE49-F238E27FC236}">
                <a16:creationId xmlns="" xmlns:a16="http://schemas.microsoft.com/office/drawing/2014/main" id="{676682A2-193D-054A-9A8B-C2CB3C1B3C43}"/>
              </a:ext>
            </a:extLst>
          </p:cNvPr>
          <p:cNvSpPr/>
          <p:nvPr/>
        </p:nvSpPr>
        <p:spPr bwMode="auto">
          <a:xfrm>
            <a:off x="4179888" y="2079625"/>
            <a:ext cx="1798637" cy="935038"/>
          </a:xfrm>
          <a:prstGeom prst="roundRect">
            <a:avLst/>
          </a:prstGeom>
          <a:solidFill>
            <a:schemeClr val="bg2"/>
          </a:solidFill>
          <a:ln w="9525" cap="flat" cmpd="sng" algn="ctr">
            <a:noFill/>
            <a:prstDash val="solid"/>
            <a:round/>
            <a:headEnd type="none" w="med" len="med"/>
            <a:tailEnd type="none" w="med" len="med"/>
          </a:ln>
          <a:effectLst/>
          <a:extLst>
            <a:ext uri="{AF507438-7753-43e0-B8FC-AC1667EBCBE1}"/>
          </a:extLst>
        </p:spPr>
        <p:txBody>
          <a:bodyPr lIns="0" tIns="0" rIns="0" bIns="0" anchor="ctr"/>
          <a:lstStyle/>
          <a:p>
            <a:pPr algn="ctr"/>
            <a:r>
              <a:rPr lang="fr-FR" b="1">
                <a:solidFill>
                  <a:schemeClr val="bg1"/>
                </a:solidFill>
                <a:latin typeface="Futura Std Book" pitchFamily="34" charset="0"/>
              </a:rPr>
              <a:t>DEMANDE LOCALE</a:t>
            </a:r>
          </a:p>
          <a:p>
            <a:pPr algn="ctr"/>
            <a:r>
              <a:rPr lang="fr-FR" b="1">
                <a:solidFill>
                  <a:schemeClr val="bg1"/>
                </a:solidFill>
                <a:latin typeface="Futura Std Book" pitchFamily="34" charset="0"/>
              </a:rPr>
              <a:t>= 52,5 Mds€</a:t>
            </a:r>
          </a:p>
        </p:txBody>
      </p:sp>
      <p:sp>
        <p:nvSpPr>
          <p:cNvPr id="19" name="Flèche : double flèche horizontale 16">
            <a:extLst>
              <a:ext uri="{FF2B5EF4-FFF2-40B4-BE49-F238E27FC236}">
                <a16:creationId xmlns="" xmlns:a16="http://schemas.microsoft.com/office/drawing/2014/main" id="{25560DE3-FCE4-FE4A-A688-50AEFE0F4D27}"/>
              </a:ext>
            </a:extLst>
          </p:cNvPr>
          <p:cNvSpPr/>
          <p:nvPr/>
        </p:nvSpPr>
        <p:spPr bwMode="auto">
          <a:xfrm rot="5400000">
            <a:off x="4538663" y="3548062"/>
            <a:ext cx="1081088" cy="277813"/>
          </a:xfrm>
          <a:prstGeom prst="leftRightArrow">
            <a:avLst/>
          </a:prstGeom>
          <a:ln>
            <a:headEnd type="none" w="med" len="med"/>
            <a:tailEnd type="none" w="med" len="med"/>
          </a:ln>
          <a:extLst>
            <a:ext uri="{AF507438-7753-43e0-B8FC-AC1667EBCBE1}"/>
          </a:extLst>
        </p:spPr>
        <p:style>
          <a:lnRef idx="2">
            <a:schemeClr val="dk1"/>
          </a:lnRef>
          <a:fillRef idx="1">
            <a:schemeClr val="lt1"/>
          </a:fillRef>
          <a:effectRef idx="0">
            <a:schemeClr val="dk1"/>
          </a:effectRef>
          <a:fontRef idx="minor">
            <a:schemeClr val="dk1"/>
          </a:fontRef>
        </p:style>
        <p:txBody>
          <a:bodyPr/>
          <a:lstStyle/>
          <a:p>
            <a:endParaRPr lang="fr-FR" sz="2400">
              <a:solidFill>
                <a:srgbClr val="000000"/>
              </a:solidFill>
              <a:latin typeface="Arial" pitchFamily="34" charset="0"/>
            </a:endParaRPr>
          </a:p>
        </p:txBody>
      </p:sp>
      <p:sp>
        <p:nvSpPr>
          <p:cNvPr id="12" name="Titre 1">
            <a:extLst>
              <a:ext uri="{FF2B5EF4-FFF2-40B4-BE49-F238E27FC236}">
                <a16:creationId xmlns="" xmlns:a16="http://schemas.microsoft.com/office/drawing/2014/main" id="{E272636D-EC12-5448-9C26-19376D1D8242}"/>
              </a:ext>
            </a:extLst>
          </p:cNvPr>
          <p:cNvSpPr txBox="1">
            <a:spLocks/>
          </p:cNvSpPr>
          <p:nvPr/>
        </p:nvSpPr>
        <p:spPr bwMode="auto">
          <a:xfrm>
            <a:off x="254000" y="822325"/>
            <a:ext cx="4824413" cy="1079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lang="fr-FR" altLang="fr-FR" sz="2400" b="1" dirty="0" smtClean="0">
                <a:solidFill>
                  <a:schemeClr val="accent1"/>
                </a:solidFill>
                <a:latin typeface="+mj-lt"/>
                <a:ea typeface="ＭＳ Ｐゴシック" pitchFamily="34" charset="-128"/>
                <a:cs typeface="ＭＳ Ｐゴシック" charset="0"/>
              </a:defRPr>
            </a:lvl1pPr>
            <a:lvl2pPr algn="l" rtl="0" eaLnBrk="0" fontAlgn="base" hangingPunct="0">
              <a:spcBef>
                <a:spcPct val="0"/>
              </a:spcBef>
              <a:spcAft>
                <a:spcPct val="0"/>
              </a:spcAft>
              <a:defRPr sz="2400">
                <a:solidFill>
                  <a:schemeClr val="bg1"/>
                </a:solidFill>
                <a:latin typeface="Futura Std Book" charset="0"/>
                <a:ea typeface="MS PGothic" panose="020B0600070205080204" pitchFamily="34" charset="-128"/>
                <a:cs typeface="ＭＳ Ｐゴシック" charset="0"/>
              </a:defRPr>
            </a:lvl2pPr>
            <a:lvl3pPr algn="l" rtl="0" eaLnBrk="0" fontAlgn="base" hangingPunct="0">
              <a:spcBef>
                <a:spcPct val="0"/>
              </a:spcBef>
              <a:spcAft>
                <a:spcPct val="0"/>
              </a:spcAft>
              <a:defRPr sz="2400">
                <a:solidFill>
                  <a:schemeClr val="bg1"/>
                </a:solidFill>
                <a:latin typeface="Futura Std Book" charset="0"/>
                <a:ea typeface="MS PGothic" panose="020B0600070205080204" pitchFamily="34" charset="-128"/>
                <a:cs typeface="ＭＳ Ｐゴシック" charset="0"/>
              </a:defRPr>
            </a:lvl3pPr>
            <a:lvl4pPr algn="l" rtl="0" eaLnBrk="0" fontAlgn="base" hangingPunct="0">
              <a:spcBef>
                <a:spcPct val="0"/>
              </a:spcBef>
              <a:spcAft>
                <a:spcPct val="0"/>
              </a:spcAft>
              <a:defRPr sz="2400">
                <a:solidFill>
                  <a:schemeClr val="bg1"/>
                </a:solidFill>
                <a:latin typeface="Futura Std Book" charset="0"/>
                <a:ea typeface="MS PGothic" panose="020B0600070205080204" pitchFamily="34" charset="-128"/>
                <a:cs typeface="ＭＳ Ｐゴシック" charset="0"/>
              </a:defRPr>
            </a:lvl4pPr>
            <a:lvl5pPr algn="l" rtl="0" eaLnBrk="0" fontAlgn="base" hangingPunct="0">
              <a:spcBef>
                <a:spcPct val="0"/>
              </a:spcBef>
              <a:spcAft>
                <a:spcPct val="0"/>
              </a:spcAft>
              <a:defRPr sz="2400">
                <a:solidFill>
                  <a:schemeClr val="bg1"/>
                </a:solidFill>
                <a:latin typeface="Futura Std Book" charset="0"/>
                <a:ea typeface="MS PGothic" panose="020B0600070205080204" pitchFamily="34" charset="-128"/>
                <a:cs typeface="ＭＳ Ｐゴシック" charset="0"/>
              </a:defRPr>
            </a:lvl5pPr>
            <a:lvl6pPr marL="457200" algn="l"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9pPr>
          </a:lstStyle>
          <a:p>
            <a:pPr>
              <a:defRPr/>
            </a:pPr>
            <a:r>
              <a:rPr kern="0"/>
              <a:t>…et en particulier pour l’économie circulaire</a:t>
            </a:r>
          </a:p>
        </p:txBody>
      </p:sp>
      <p:sp>
        <p:nvSpPr>
          <p:cNvPr id="13" name="Titre 1">
            <a:extLst>
              <a:ext uri="{FF2B5EF4-FFF2-40B4-BE49-F238E27FC236}">
                <a16:creationId xmlns="" xmlns:a16="http://schemas.microsoft.com/office/drawing/2014/main" id="{2BAC7EC8-9BB0-374E-A86F-6D41F49AA675}"/>
              </a:ext>
            </a:extLst>
          </p:cNvPr>
          <p:cNvSpPr txBox="1">
            <a:spLocks/>
          </p:cNvSpPr>
          <p:nvPr/>
        </p:nvSpPr>
        <p:spPr bwMode="auto">
          <a:xfrm>
            <a:off x="0" y="4683125"/>
            <a:ext cx="4468813" cy="2006600"/>
          </a:xfrm>
          <a:prstGeom prst="rect">
            <a:avLst/>
          </a:prstGeom>
          <a:noFill/>
          <a:ln w="9525">
            <a:noFill/>
            <a:miter lim="800000"/>
            <a:headEnd/>
            <a:tailEnd/>
          </a:ln>
        </p:spPr>
        <p:txBody>
          <a:bodyPr anchor="ctr"/>
          <a:lstStyle/>
          <a:p>
            <a:pPr algn="ctr" eaLnBrk="1" hangingPunct="1">
              <a:lnSpc>
                <a:spcPct val="90000"/>
              </a:lnSpc>
              <a:defRPr/>
            </a:pPr>
            <a:r>
              <a:rPr lang="fr-FR" altLang="fr-FR" i="1" dirty="0">
                <a:solidFill>
                  <a:schemeClr val="accent1">
                    <a:lumMod val="75000"/>
                  </a:schemeClr>
                </a:solidFill>
                <a:latin typeface="Futura Std Book"/>
                <a:ea typeface="ＭＳ Ｐゴシック" panose="020B0600070205080204" pitchFamily="34" charset="-128"/>
              </a:rPr>
              <a:t>Relocaliser </a:t>
            </a:r>
            <a:r>
              <a:rPr lang="fr-FR" altLang="fr-FR" sz="2000" i="1" dirty="0">
                <a:solidFill>
                  <a:schemeClr val="accent1">
                    <a:lumMod val="75000"/>
                  </a:schemeClr>
                </a:solidFill>
                <a:latin typeface="Futura Std Book"/>
                <a:ea typeface="ＭＳ Ｐゴシック" panose="020B0600070205080204" pitchFamily="34" charset="-128"/>
              </a:rPr>
              <a:t>10% </a:t>
            </a:r>
            <a:br>
              <a:rPr lang="fr-FR" altLang="fr-FR" sz="2000" i="1" dirty="0">
                <a:solidFill>
                  <a:schemeClr val="accent1">
                    <a:lumMod val="75000"/>
                  </a:schemeClr>
                </a:solidFill>
                <a:latin typeface="Futura Std Book"/>
                <a:ea typeface="ＭＳ Ｐゴシック" panose="020B0600070205080204" pitchFamily="34" charset="-128"/>
              </a:rPr>
            </a:br>
            <a:r>
              <a:rPr lang="fr-FR" altLang="fr-FR" i="1" dirty="0">
                <a:solidFill>
                  <a:schemeClr val="accent1">
                    <a:lumMod val="75000"/>
                  </a:schemeClr>
                </a:solidFill>
                <a:latin typeface="Futura Std Book"/>
                <a:ea typeface="ＭＳ Ｐゴシック" panose="020B0600070205080204" pitchFamily="34" charset="-128"/>
              </a:rPr>
              <a:t>de ces importations </a:t>
            </a:r>
          </a:p>
          <a:p>
            <a:pPr algn="ctr" eaLnBrk="1" hangingPunct="1">
              <a:lnSpc>
                <a:spcPct val="90000"/>
              </a:lnSpc>
              <a:defRPr/>
            </a:pPr>
            <a:r>
              <a:rPr lang="fr-FR" altLang="fr-FR" i="1" dirty="0">
                <a:solidFill>
                  <a:schemeClr val="accent1">
                    <a:lumMod val="75000"/>
                  </a:schemeClr>
                </a:solidFill>
                <a:latin typeface="Futura Std Book"/>
                <a:ea typeface="ＭＳ Ｐゴシック" panose="020B0600070205080204" pitchFamily="34" charset="-128"/>
              </a:rPr>
              <a:t>= </a:t>
            </a:r>
          </a:p>
          <a:p>
            <a:pPr algn="ctr" eaLnBrk="1" hangingPunct="1">
              <a:lnSpc>
                <a:spcPct val="90000"/>
              </a:lnSpc>
              <a:defRPr/>
            </a:pPr>
            <a:r>
              <a:rPr lang="fr-FR" altLang="fr-FR" sz="2000" b="1" i="1" dirty="0">
                <a:solidFill>
                  <a:schemeClr val="accent1">
                    <a:lumMod val="75000"/>
                  </a:schemeClr>
                </a:solidFill>
                <a:latin typeface="Futura Std Book"/>
                <a:ea typeface="ＭＳ Ｐゴシック" panose="020B0600070205080204" pitchFamily="34" charset="-128"/>
              </a:rPr>
              <a:t>+ 1,7 Mds€ </a:t>
            </a:r>
            <a:r>
              <a:rPr lang="fr-FR" altLang="fr-FR" sz="2000" i="1" dirty="0">
                <a:solidFill>
                  <a:schemeClr val="accent1">
                    <a:lumMod val="75000"/>
                  </a:schemeClr>
                </a:solidFill>
                <a:latin typeface="Futura Std Book"/>
                <a:ea typeface="ＭＳ Ｐゴシック" panose="020B0600070205080204" pitchFamily="34" charset="-128"/>
              </a:rPr>
              <a:t>production locale</a:t>
            </a:r>
          </a:p>
          <a:p>
            <a:pPr algn="ctr" eaLnBrk="1" hangingPunct="1">
              <a:lnSpc>
                <a:spcPct val="90000"/>
              </a:lnSpc>
              <a:defRPr/>
            </a:pPr>
            <a:r>
              <a:rPr lang="fr-FR" altLang="fr-FR" sz="2000" b="1" i="1" dirty="0">
                <a:solidFill>
                  <a:schemeClr val="accent1">
                    <a:lumMod val="75000"/>
                  </a:schemeClr>
                </a:solidFill>
                <a:latin typeface="Futura Std Book"/>
                <a:ea typeface="ＭＳ Ｐゴシック" panose="020B0600070205080204" pitchFamily="34" charset="-128"/>
              </a:rPr>
              <a:t>+ 8 400 </a:t>
            </a:r>
            <a:r>
              <a:rPr lang="fr-FR" altLang="fr-FR" sz="2000" i="1" dirty="0">
                <a:solidFill>
                  <a:schemeClr val="accent1">
                    <a:lumMod val="75000"/>
                  </a:schemeClr>
                </a:solidFill>
                <a:latin typeface="Futura Std Book"/>
                <a:ea typeface="ＭＳ Ｐゴシック" panose="020B0600070205080204" pitchFamily="34" charset="-128"/>
              </a:rPr>
              <a:t>emplois locaux directs</a:t>
            </a:r>
          </a:p>
        </p:txBody>
      </p:sp>
      <p:sp>
        <p:nvSpPr>
          <p:cNvPr id="14" name="Titre 1">
            <a:extLst>
              <a:ext uri="{FF2B5EF4-FFF2-40B4-BE49-F238E27FC236}">
                <a16:creationId xmlns="" xmlns:a16="http://schemas.microsoft.com/office/drawing/2014/main" id="{B25ADF17-1954-FC49-A3BC-921DF87B94B4}"/>
              </a:ext>
            </a:extLst>
          </p:cNvPr>
          <p:cNvSpPr txBox="1">
            <a:spLocks noChangeArrowheads="1"/>
          </p:cNvSpPr>
          <p:nvPr/>
        </p:nvSpPr>
        <p:spPr bwMode="auto">
          <a:xfrm>
            <a:off x="6327775" y="2317750"/>
            <a:ext cx="2228850" cy="688975"/>
          </a:xfrm>
          <a:prstGeom prst="rect">
            <a:avLst/>
          </a:prstGeom>
          <a:solidFill>
            <a:srgbClr val="FFFFFF">
              <a:alpha val="788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defRPr/>
            </a:pPr>
            <a:r>
              <a:rPr lang="fr-FR" altLang="fr-FR" b="1" dirty="0">
                <a:solidFill>
                  <a:schemeClr val="bg2">
                    <a:lumMod val="75000"/>
                  </a:schemeClr>
                </a:solidFill>
                <a:latin typeface="Futura Std Book" panose="020B0502020204020303" pitchFamily="34" charset="77"/>
              </a:rPr>
              <a:t>IMPORTATIONS</a:t>
            </a:r>
          </a:p>
        </p:txBody>
      </p:sp>
      <p:sp>
        <p:nvSpPr>
          <p:cNvPr id="15" name="ZoneTexte 14">
            <a:extLst>
              <a:ext uri="{FF2B5EF4-FFF2-40B4-BE49-F238E27FC236}">
                <a16:creationId xmlns="" xmlns:a16="http://schemas.microsoft.com/office/drawing/2014/main" id="{0AC2B421-139C-C44E-8B2B-B6D259845346}"/>
              </a:ext>
            </a:extLst>
          </p:cNvPr>
          <p:cNvSpPr txBox="1"/>
          <p:nvPr/>
        </p:nvSpPr>
        <p:spPr>
          <a:xfrm>
            <a:off x="6164263" y="2843213"/>
            <a:ext cx="2730500" cy="1384300"/>
          </a:xfrm>
          <a:prstGeom prst="rect">
            <a:avLst/>
          </a:prstGeom>
          <a:noFill/>
        </p:spPr>
        <p:txBody>
          <a:bodyPr>
            <a:spAutoFit/>
          </a:bodyPr>
          <a:lstStyle/>
          <a:p>
            <a:pPr algn="ctr"/>
            <a:r>
              <a:rPr lang="fr-FR">
                <a:solidFill>
                  <a:srgbClr val="67808C"/>
                </a:solidFill>
                <a:latin typeface="Futura Std Book" pitchFamily="34" charset="0"/>
              </a:rPr>
              <a:t>Un gisement de</a:t>
            </a:r>
          </a:p>
          <a:p>
            <a:pPr algn="ctr"/>
            <a:r>
              <a:rPr lang="fr-FR" b="1">
                <a:solidFill>
                  <a:srgbClr val="67808C"/>
                </a:solidFill>
                <a:latin typeface="Futura Std Book" pitchFamily="34" charset="0"/>
              </a:rPr>
              <a:t> </a:t>
            </a:r>
          </a:p>
          <a:p>
            <a:pPr algn="ctr"/>
            <a:r>
              <a:rPr lang="fr-FR" sz="2400" b="1">
                <a:solidFill>
                  <a:srgbClr val="67808C"/>
                </a:solidFill>
                <a:latin typeface="Futura Std Book" pitchFamily="34" charset="0"/>
              </a:rPr>
              <a:t>29,6 </a:t>
            </a:r>
            <a:r>
              <a:rPr lang="fr-FR" b="1">
                <a:solidFill>
                  <a:srgbClr val="67808C"/>
                </a:solidFill>
                <a:latin typeface="Futura Std Book" pitchFamily="34" charset="0"/>
              </a:rPr>
              <a:t>Mds€</a:t>
            </a:r>
            <a:endParaRPr lang="fr-FR" sz="2400" b="1">
              <a:solidFill>
                <a:srgbClr val="67808C"/>
              </a:solidFill>
              <a:latin typeface="Futura Std Book" pitchFamily="34" charset="0"/>
            </a:endParaRPr>
          </a:p>
          <a:p>
            <a:pPr algn="ctr"/>
            <a:r>
              <a:rPr lang="fr-FR" sz="2400" b="1">
                <a:solidFill>
                  <a:srgbClr val="67808C"/>
                </a:solidFill>
                <a:latin typeface="Futura Std Book" pitchFamily="34" charset="0"/>
              </a:rPr>
              <a:t>147 000 </a:t>
            </a:r>
            <a:r>
              <a:rPr lang="fr-FR" b="1">
                <a:solidFill>
                  <a:srgbClr val="67808C"/>
                </a:solidFill>
                <a:latin typeface="Futura Std Book" pitchFamily="34" charset="0"/>
              </a:rPr>
              <a:t>emplois</a:t>
            </a:r>
            <a:endParaRPr lang="fr-FR" sz="2400" b="1">
              <a:solidFill>
                <a:srgbClr val="67808C"/>
              </a:solidFill>
              <a:latin typeface="Futura Std Book" pitchFamily="34" charset="0"/>
            </a:endParaRPr>
          </a:p>
        </p:txBody>
      </p:sp>
      <p:sp>
        <p:nvSpPr>
          <p:cNvPr id="17" name="Titre 1">
            <a:extLst>
              <a:ext uri="{FF2B5EF4-FFF2-40B4-BE49-F238E27FC236}">
                <a16:creationId xmlns="" xmlns:a16="http://schemas.microsoft.com/office/drawing/2014/main" id="{5C4ACBEB-21C0-2C4E-8F58-55B23B9C9264}"/>
              </a:ext>
            </a:extLst>
          </p:cNvPr>
          <p:cNvSpPr txBox="1">
            <a:spLocks/>
          </p:cNvSpPr>
          <p:nvPr/>
        </p:nvSpPr>
        <p:spPr bwMode="auto">
          <a:xfrm>
            <a:off x="5156200" y="4673600"/>
            <a:ext cx="4179888" cy="2006600"/>
          </a:xfrm>
          <a:prstGeom prst="rect">
            <a:avLst/>
          </a:prstGeom>
          <a:noFill/>
          <a:ln w="9525">
            <a:noFill/>
            <a:miter lim="800000"/>
            <a:headEnd/>
            <a:tailEnd/>
          </a:ln>
        </p:spPr>
        <p:txBody>
          <a:bodyPr anchor="ctr"/>
          <a:lstStyle/>
          <a:p>
            <a:pPr algn="ctr" eaLnBrk="1" hangingPunct="1">
              <a:lnSpc>
                <a:spcPct val="90000"/>
              </a:lnSpc>
              <a:defRPr/>
            </a:pPr>
            <a:r>
              <a:rPr lang="fr-FR" altLang="fr-FR" i="1" dirty="0">
                <a:solidFill>
                  <a:schemeClr val="bg2">
                    <a:lumMod val="75000"/>
                  </a:schemeClr>
                </a:solidFill>
                <a:latin typeface="Futura Std Book"/>
                <a:ea typeface="ＭＳ Ｐゴシック" panose="020B0600070205080204" pitchFamily="34" charset="-128"/>
              </a:rPr>
              <a:t>Relocaliser </a:t>
            </a:r>
            <a:r>
              <a:rPr lang="fr-FR" altLang="fr-FR" sz="2000" i="1" dirty="0">
                <a:solidFill>
                  <a:schemeClr val="bg2">
                    <a:lumMod val="75000"/>
                  </a:schemeClr>
                </a:solidFill>
                <a:latin typeface="Futura Std Book"/>
                <a:ea typeface="ＭＳ Ｐゴシック" panose="020B0600070205080204" pitchFamily="34" charset="-128"/>
              </a:rPr>
              <a:t>10% </a:t>
            </a:r>
            <a:br>
              <a:rPr lang="fr-FR" altLang="fr-FR" sz="2000" i="1" dirty="0">
                <a:solidFill>
                  <a:schemeClr val="bg2">
                    <a:lumMod val="75000"/>
                  </a:schemeClr>
                </a:solidFill>
                <a:latin typeface="Futura Std Book"/>
                <a:ea typeface="ＭＳ Ｐゴシック" panose="020B0600070205080204" pitchFamily="34" charset="-128"/>
              </a:rPr>
            </a:br>
            <a:r>
              <a:rPr lang="fr-FR" altLang="fr-FR" i="1" dirty="0">
                <a:solidFill>
                  <a:schemeClr val="bg2">
                    <a:lumMod val="75000"/>
                  </a:schemeClr>
                </a:solidFill>
                <a:latin typeface="Futura Std Book"/>
                <a:ea typeface="ＭＳ Ｐゴシック" panose="020B0600070205080204" pitchFamily="34" charset="-128"/>
              </a:rPr>
              <a:t>des importations </a:t>
            </a:r>
          </a:p>
          <a:p>
            <a:pPr algn="ctr" eaLnBrk="1" hangingPunct="1">
              <a:lnSpc>
                <a:spcPct val="90000"/>
              </a:lnSpc>
              <a:defRPr/>
            </a:pPr>
            <a:r>
              <a:rPr lang="fr-FR" altLang="fr-FR" b="1" i="1" dirty="0">
                <a:solidFill>
                  <a:schemeClr val="bg2">
                    <a:lumMod val="75000"/>
                  </a:schemeClr>
                </a:solidFill>
                <a:latin typeface="Futura Std Book"/>
                <a:ea typeface="ＭＳ Ｐゴシック" panose="020B0600070205080204" pitchFamily="34" charset="-128"/>
              </a:rPr>
              <a:t>= </a:t>
            </a:r>
          </a:p>
          <a:p>
            <a:pPr algn="ctr" eaLnBrk="1" hangingPunct="1">
              <a:lnSpc>
                <a:spcPct val="90000"/>
              </a:lnSpc>
              <a:defRPr/>
            </a:pPr>
            <a:r>
              <a:rPr lang="fr-FR" altLang="fr-FR" sz="2000" b="1" i="1" dirty="0">
                <a:solidFill>
                  <a:schemeClr val="bg2">
                    <a:lumMod val="75000"/>
                  </a:schemeClr>
                </a:solidFill>
                <a:latin typeface="Futura Std Book"/>
                <a:ea typeface="ＭＳ Ｐゴシック" panose="020B0600070205080204" pitchFamily="34" charset="-128"/>
              </a:rPr>
              <a:t>+ 3 Mds€ </a:t>
            </a:r>
            <a:r>
              <a:rPr lang="fr-FR" altLang="fr-FR" sz="2000" i="1" dirty="0">
                <a:solidFill>
                  <a:schemeClr val="bg2">
                    <a:lumMod val="75000"/>
                  </a:schemeClr>
                </a:solidFill>
                <a:latin typeface="Futura Std Book"/>
                <a:ea typeface="ＭＳ Ｐゴシック" panose="020B0600070205080204" pitchFamily="34" charset="-128"/>
              </a:rPr>
              <a:t>production locale</a:t>
            </a:r>
          </a:p>
          <a:p>
            <a:pPr algn="ctr" eaLnBrk="1" hangingPunct="1">
              <a:lnSpc>
                <a:spcPct val="90000"/>
              </a:lnSpc>
              <a:defRPr/>
            </a:pPr>
            <a:r>
              <a:rPr lang="fr-FR" altLang="fr-FR" sz="2000" b="1" i="1" dirty="0">
                <a:solidFill>
                  <a:schemeClr val="bg2">
                    <a:lumMod val="75000"/>
                  </a:schemeClr>
                </a:solidFill>
                <a:latin typeface="Futura Std Book"/>
                <a:ea typeface="ＭＳ Ｐゴシック" panose="020B0600070205080204" pitchFamily="34" charset="-128"/>
              </a:rPr>
              <a:t>+ 14 700 </a:t>
            </a:r>
            <a:r>
              <a:rPr lang="fr-FR" altLang="fr-FR" sz="2000" i="1" dirty="0">
                <a:solidFill>
                  <a:schemeClr val="bg2">
                    <a:lumMod val="75000"/>
                  </a:schemeClr>
                </a:solidFill>
                <a:latin typeface="Futura Std Book"/>
                <a:ea typeface="ＭＳ Ｐゴシック" panose="020B0600070205080204" pitchFamily="34" charset="-128"/>
              </a:rPr>
              <a:t>emplois locaux</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3"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Espace réservé du numéro de diapositive 2"/>
          <p:cNvSpPr>
            <a:spLocks noGrp="1" noChangeArrowheads="1"/>
          </p:cNvSpPr>
          <p:nvPr>
            <p:ph type="sldNum" sz="quarter" idx="10"/>
          </p:nvPr>
        </p:nvSpPr>
        <p:spPr bwMode="auto">
          <a:noFill/>
          <a:ln>
            <a:miter lim="800000"/>
            <a:headEnd/>
            <a:tailEnd/>
          </a:ln>
        </p:spPr>
        <p:txBody>
          <a:bodyPr/>
          <a:lstStyle/>
          <a:p>
            <a:fld id="{028B9805-F938-4744-99C9-108DA7F57FDB}" type="slidenum">
              <a:rPr lang="fr-FR" altLang="fr-FR"/>
              <a:pPr/>
              <a:t>35</a:t>
            </a:fld>
            <a:endParaRPr lang="fr-FR" altLang="fr-FR"/>
          </a:p>
        </p:txBody>
      </p:sp>
      <p:sp>
        <p:nvSpPr>
          <p:cNvPr id="8" name="Rectangle 1">
            <a:extLst>
              <a:ext uri="{FF2B5EF4-FFF2-40B4-BE49-F238E27FC236}">
                <a16:creationId xmlns="" xmlns:a16="http://schemas.microsoft.com/office/drawing/2014/main" id="{73127DA5-BCEA-BA4B-B11D-4ACBB3F46474}"/>
              </a:ext>
            </a:extLst>
          </p:cNvPr>
          <p:cNvSpPr>
            <a:spLocks noChangeArrowheads="1"/>
          </p:cNvSpPr>
          <p:nvPr/>
        </p:nvSpPr>
        <p:spPr bwMode="auto">
          <a:xfrm>
            <a:off x="474663" y="261938"/>
            <a:ext cx="6761162" cy="13065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fr-FR" b="1">
                <a:solidFill>
                  <a:schemeClr val="accent1"/>
                </a:solidFill>
                <a:latin typeface="Futura Std Book" pitchFamily="34" charset="0"/>
              </a:rPr>
              <a:t>INDUSTRIES DES BIENS DE CONSOMMATION DES MÉNAGES ET PETITS ÉQUIPEMENTS</a:t>
            </a:r>
          </a:p>
          <a:p>
            <a:r>
              <a:rPr lang="fr-FR">
                <a:solidFill>
                  <a:schemeClr val="accent1"/>
                </a:solidFill>
                <a:latin typeface="Futura Std Book" pitchFamily="34" charset="0"/>
              </a:rPr>
              <a:t>Faire éclore la Fab City Toulouse</a:t>
            </a:r>
          </a:p>
          <a:p>
            <a:endParaRPr lang="fr-FR" altLang="fr-FR" b="1">
              <a:solidFill>
                <a:schemeClr val="accent1"/>
              </a:solidFill>
              <a:latin typeface="Futura Std Book" pitchFamily="34" charset="0"/>
            </a:endParaRPr>
          </a:p>
        </p:txBody>
      </p:sp>
      <p:sp>
        <p:nvSpPr>
          <p:cNvPr id="9" name="ZoneTexte 3">
            <a:extLst>
              <a:ext uri="{FF2B5EF4-FFF2-40B4-BE49-F238E27FC236}">
                <a16:creationId xmlns="" xmlns:a16="http://schemas.microsoft.com/office/drawing/2014/main" id="{7199B561-46A3-C247-A3F7-3C3C25B9F90E}"/>
              </a:ext>
            </a:extLst>
          </p:cNvPr>
          <p:cNvSpPr txBox="1">
            <a:spLocks noChangeArrowheads="1"/>
          </p:cNvSpPr>
          <p:nvPr/>
        </p:nvSpPr>
        <p:spPr bwMode="auto">
          <a:xfrm>
            <a:off x="474663" y="2816225"/>
            <a:ext cx="7313612"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9213" indent="131763" eaLnBrk="1" hangingPunct="1">
              <a:lnSpc>
                <a:spcPct val="90000"/>
              </a:lnSpc>
              <a:buFont typeface="Arial" pitchFamily="34" charset="0"/>
              <a:buChar char="•"/>
            </a:pPr>
            <a:r>
              <a:rPr lang="fr-FR">
                <a:solidFill>
                  <a:srgbClr val="1A3F8C"/>
                </a:solidFill>
                <a:latin typeface="Futura Std Book" pitchFamily="34" charset="0"/>
              </a:rPr>
              <a:t>Importations des biens manufacturés hors aérospatial :</a:t>
            </a:r>
            <a:r>
              <a:rPr lang="fr-FR" altLang="fr-FR">
                <a:solidFill>
                  <a:srgbClr val="1A3F8C"/>
                </a:solidFill>
                <a:latin typeface="Futura Std Book" pitchFamily="34" charset="0"/>
              </a:rPr>
              <a:t> </a:t>
            </a:r>
            <a:r>
              <a:rPr lang="fr-FR" altLang="fr-FR" b="1">
                <a:solidFill>
                  <a:schemeClr val="accent1"/>
                </a:solidFill>
                <a:latin typeface="Futura Std Book" pitchFamily="34" charset="0"/>
              </a:rPr>
              <a:t>7,9 Mds€</a:t>
            </a:r>
          </a:p>
          <a:p>
            <a:pPr marL="49213" indent="131763" eaLnBrk="1" hangingPunct="1">
              <a:lnSpc>
                <a:spcPct val="90000"/>
              </a:lnSpc>
              <a:buFont typeface="Arial" pitchFamily="34" charset="0"/>
              <a:buChar char="•"/>
            </a:pPr>
            <a:endParaRPr lang="fr-FR" altLang="fr-FR">
              <a:solidFill>
                <a:srgbClr val="1A3F8C"/>
              </a:solidFill>
              <a:latin typeface="Futura Std Book" pitchFamily="34" charset="0"/>
            </a:endParaRPr>
          </a:p>
          <a:p>
            <a:pPr marL="49213" indent="131763">
              <a:buFont typeface="Arial" pitchFamily="34" charset="0"/>
              <a:buChar char="•"/>
            </a:pPr>
            <a:r>
              <a:rPr lang="fr-FR" altLang="fr-FR">
                <a:solidFill>
                  <a:srgbClr val="1A3F8C"/>
                </a:solidFill>
                <a:latin typeface="Futura Std Book" pitchFamily="34" charset="0"/>
              </a:rPr>
              <a:t>Importations de consommation par les ménages = </a:t>
            </a:r>
            <a:r>
              <a:rPr lang="fr-FR" altLang="fr-FR" b="1">
                <a:solidFill>
                  <a:schemeClr val="accent1"/>
                </a:solidFill>
                <a:latin typeface="Futura Std Book" pitchFamily="34" charset="0"/>
              </a:rPr>
              <a:t>1,6Mds€ </a:t>
            </a:r>
            <a:r>
              <a:rPr lang="fr-FR" altLang="fr-FR">
                <a:solidFill>
                  <a:srgbClr val="1A3F8C"/>
                </a:solidFill>
                <a:latin typeface="Futura Std Book" pitchFamily="34" charset="0"/>
              </a:rPr>
              <a:t/>
            </a:r>
            <a:br>
              <a:rPr lang="fr-FR" altLang="fr-FR">
                <a:solidFill>
                  <a:srgbClr val="1A3F8C"/>
                </a:solidFill>
                <a:latin typeface="Futura Std Book" pitchFamily="34" charset="0"/>
              </a:rPr>
            </a:br>
            <a:r>
              <a:rPr lang="fr-FR" altLang="fr-FR">
                <a:solidFill>
                  <a:srgbClr val="1A3F8C"/>
                </a:solidFill>
                <a:latin typeface="Futura Std Book" pitchFamily="34" charset="0"/>
              </a:rPr>
              <a:t>dont textile </a:t>
            </a:r>
            <a:r>
              <a:rPr lang="fr-FR" altLang="fr-FR">
                <a:solidFill>
                  <a:schemeClr val="accent1"/>
                </a:solidFill>
                <a:latin typeface="Futura Std Book" pitchFamily="34" charset="0"/>
              </a:rPr>
              <a:t>337M€</a:t>
            </a:r>
            <a:r>
              <a:rPr lang="fr-FR" altLang="fr-FR">
                <a:solidFill>
                  <a:srgbClr val="1A3F8C"/>
                </a:solidFill>
                <a:latin typeface="Futura Std Book" pitchFamily="34" charset="0"/>
              </a:rPr>
              <a:t>; transport </a:t>
            </a:r>
            <a:r>
              <a:rPr lang="fr-FR" altLang="fr-FR">
                <a:solidFill>
                  <a:schemeClr val="accent1"/>
                </a:solidFill>
                <a:latin typeface="Futura Std Book" pitchFamily="34" charset="0"/>
              </a:rPr>
              <a:t>218M€</a:t>
            </a:r>
            <a:r>
              <a:rPr lang="fr-FR" altLang="fr-FR">
                <a:solidFill>
                  <a:srgbClr val="1A3F8C"/>
                </a:solidFill>
                <a:latin typeface="Futura Std Book" pitchFamily="34" charset="0"/>
              </a:rPr>
              <a:t>; biens d’équipement </a:t>
            </a:r>
            <a:r>
              <a:rPr lang="fr-FR" altLang="fr-FR">
                <a:solidFill>
                  <a:schemeClr val="accent1"/>
                </a:solidFill>
                <a:latin typeface="Futura Std Book" pitchFamily="34" charset="0"/>
              </a:rPr>
              <a:t>487M€</a:t>
            </a:r>
            <a:r>
              <a:rPr lang="fr-FR" altLang="fr-FR">
                <a:solidFill>
                  <a:srgbClr val="1A3F8C"/>
                </a:solidFill>
                <a:latin typeface="Futura Std Book" pitchFamily="34" charset="0"/>
              </a:rPr>
              <a:t>, agro </a:t>
            </a:r>
            <a:r>
              <a:rPr lang="fr-FR" altLang="fr-FR">
                <a:solidFill>
                  <a:schemeClr val="accent1"/>
                </a:solidFill>
                <a:latin typeface="Futura Std Book" pitchFamily="34" charset="0"/>
              </a:rPr>
              <a:t>613M€</a:t>
            </a:r>
            <a:r>
              <a:rPr lang="fr-FR" altLang="fr-FR">
                <a:solidFill>
                  <a:srgbClr val="1A3F8C"/>
                </a:solidFill>
                <a:latin typeface="Futura Std Book" pitchFamily="34" charset="0"/>
              </a:rPr>
              <a:t> </a:t>
            </a:r>
          </a:p>
        </p:txBody>
      </p:sp>
      <p:sp>
        <p:nvSpPr>
          <p:cNvPr id="13" name="ZoneTexte 3">
            <a:extLst>
              <a:ext uri="{FF2B5EF4-FFF2-40B4-BE49-F238E27FC236}">
                <a16:creationId xmlns="" xmlns:a16="http://schemas.microsoft.com/office/drawing/2014/main" id="{FE5D0B61-4AFD-7240-8AB3-49B892EAEE08}"/>
              </a:ext>
            </a:extLst>
          </p:cNvPr>
          <p:cNvSpPr txBox="1">
            <a:spLocks noChangeArrowheads="1"/>
          </p:cNvSpPr>
          <p:nvPr/>
        </p:nvSpPr>
        <p:spPr bwMode="auto">
          <a:xfrm>
            <a:off x="450850" y="4243388"/>
            <a:ext cx="7313613"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fr-FR" altLang="fr-FR" sz="1200" b="1">
              <a:solidFill>
                <a:srgbClr val="000000"/>
              </a:solidFill>
              <a:latin typeface="Futura Std Book" pitchFamily="34" charset="0"/>
            </a:endParaRPr>
          </a:p>
          <a:p>
            <a:pPr>
              <a:buFont typeface="Arial" pitchFamily="34" charset="0"/>
              <a:buChar char="•"/>
            </a:pPr>
            <a:r>
              <a:rPr lang="fr-FR" altLang="fr-FR">
                <a:solidFill>
                  <a:srgbClr val="1A3F8C"/>
                </a:solidFill>
                <a:latin typeface="Futura Std Book" pitchFamily="34" charset="0"/>
              </a:rPr>
              <a:t> Emplois actuels dans la réparation : </a:t>
            </a:r>
            <a:r>
              <a:rPr lang="fr-FR" altLang="fr-FR">
                <a:solidFill>
                  <a:schemeClr val="accent1"/>
                </a:solidFill>
                <a:latin typeface="Futura Std Book" pitchFamily="34" charset="0"/>
              </a:rPr>
              <a:t>1000 emplois</a:t>
            </a:r>
          </a:p>
          <a:p>
            <a:pPr>
              <a:buFont typeface="Arial" pitchFamily="34" charset="0"/>
              <a:buChar char="•"/>
            </a:pPr>
            <a:endParaRPr lang="fr-FR" altLang="fr-FR">
              <a:solidFill>
                <a:schemeClr val="accent1"/>
              </a:solidFill>
              <a:latin typeface="Futura Std Book" pitchFamily="34" charset="0"/>
            </a:endParaRPr>
          </a:p>
          <a:p>
            <a:pPr>
              <a:buFont typeface="Arial" pitchFamily="34" charset="0"/>
              <a:buChar char="•"/>
            </a:pPr>
            <a:r>
              <a:rPr lang="fr-FR" altLang="fr-FR">
                <a:solidFill>
                  <a:srgbClr val="1A3F8C"/>
                </a:solidFill>
                <a:latin typeface="Futura Std Book" pitchFamily="34" charset="0"/>
              </a:rPr>
              <a:t>Effets multiplicateurs dans la réparation BtoB : </a:t>
            </a:r>
          </a:p>
          <a:p>
            <a:r>
              <a:rPr lang="fr-FR" altLang="fr-FR">
                <a:solidFill>
                  <a:schemeClr val="accent1"/>
                </a:solidFill>
                <a:latin typeface="Futura Std Book" pitchFamily="34" charset="0"/>
              </a:rPr>
              <a:t>180€ </a:t>
            </a:r>
            <a:r>
              <a:rPr lang="fr-FR" altLang="fr-FR">
                <a:solidFill>
                  <a:srgbClr val="1A3F8C"/>
                </a:solidFill>
                <a:latin typeface="Futura Std Book" pitchFamily="34" charset="0"/>
              </a:rPr>
              <a:t>pour 100€ et </a:t>
            </a:r>
            <a:r>
              <a:rPr lang="fr-FR" altLang="fr-FR">
                <a:solidFill>
                  <a:schemeClr val="accent1"/>
                </a:solidFill>
                <a:latin typeface="Futura Std Book" pitchFamily="34" charset="0"/>
              </a:rPr>
              <a:t>1,5 emplois supplémentaires</a:t>
            </a:r>
          </a:p>
          <a:p>
            <a:endParaRPr lang="fr-FR" altLang="fr-FR">
              <a:solidFill>
                <a:schemeClr val="accent1"/>
              </a:solidFill>
              <a:latin typeface="Futura Std Book" pitchFamily="34" charset="0"/>
            </a:endParaRPr>
          </a:p>
          <a:p>
            <a:pPr>
              <a:buFont typeface="Arial" pitchFamily="34" charset="0"/>
              <a:buChar char="•"/>
            </a:pPr>
            <a:r>
              <a:rPr lang="fr-FR" altLang="fr-FR">
                <a:solidFill>
                  <a:srgbClr val="1A3F8C"/>
                </a:solidFill>
                <a:latin typeface="Futura Std Book" pitchFamily="34" charset="0"/>
              </a:rPr>
              <a:t>Dans la réparation BtoC : 157€ pour 100€ et 0,43 emploi </a:t>
            </a:r>
          </a:p>
        </p:txBody>
      </p:sp>
      <p:sp>
        <p:nvSpPr>
          <p:cNvPr id="21" name="ZoneTexte 20">
            <a:extLst>
              <a:ext uri="{FF2B5EF4-FFF2-40B4-BE49-F238E27FC236}">
                <a16:creationId xmlns="" xmlns:a16="http://schemas.microsoft.com/office/drawing/2014/main" id="{A4026071-A9CE-7D4E-9A0E-4EE8B9A95443}"/>
              </a:ext>
            </a:extLst>
          </p:cNvPr>
          <p:cNvSpPr txBox="1"/>
          <p:nvPr/>
        </p:nvSpPr>
        <p:spPr>
          <a:xfrm>
            <a:off x="1436688" y="1860550"/>
            <a:ext cx="7451725" cy="461963"/>
          </a:xfrm>
          <a:prstGeom prst="rect">
            <a:avLst/>
          </a:prstGeom>
          <a:noFill/>
        </p:spPr>
        <p:txBody>
          <a:bodyPr wrap="none">
            <a:spAutoFit/>
          </a:bodyPr>
          <a:lstStyle/>
          <a:p>
            <a:r>
              <a:rPr lang="fr-FR" altLang="fr-FR" sz="1200" b="1">
                <a:solidFill>
                  <a:srgbClr val="000000"/>
                </a:solidFill>
                <a:latin typeface="Futura Std Book" pitchFamily="34" charset="0"/>
              </a:rPr>
              <a:t>CHIFFRES</a:t>
            </a:r>
            <a:r>
              <a:rPr lang="fr-FR" altLang="fr-FR" sz="2400" b="1">
                <a:solidFill>
                  <a:srgbClr val="000000"/>
                </a:solidFill>
              </a:rPr>
              <a:t> </a:t>
            </a:r>
            <a:r>
              <a:rPr lang="fr-FR" altLang="fr-FR" sz="1200" b="1">
                <a:solidFill>
                  <a:srgbClr val="000000"/>
                </a:solidFill>
                <a:latin typeface="Futura Std Book" pitchFamily="34" charset="0"/>
              </a:rPr>
              <a:t>CLÉS ISSUS DU DIAGNOSTIC QUI JUSTIFIENT LA PRIORISATION ET OPPORTUNITÉS</a:t>
            </a:r>
          </a:p>
        </p:txBody>
      </p:sp>
      <p:pic>
        <p:nvPicPr>
          <p:cNvPr id="74758" name="Picture 17" descr="G:\boulot\Zemmer\Utopie\images\illustrations\opti\ticket.jpg"/>
          <p:cNvPicPr>
            <a:picLocks noChangeAspect="1" noChangeArrowheads="1"/>
          </p:cNvPicPr>
          <p:nvPr/>
        </p:nvPicPr>
        <p:blipFill>
          <a:blip r:embed="rId3" cstate="print"/>
          <a:srcRect/>
          <a:stretch>
            <a:fillRect/>
          </a:stretch>
        </p:blipFill>
        <p:spPr bwMode="auto">
          <a:xfrm>
            <a:off x="474663" y="1670050"/>
            <a:ext cx="785812" cy="617538"/>
          </a:xfrm>
          <a:prstGeom prst="rect">
            <a:avLst/>
          </a:prstGeom>
          <a:noFill/>
          <a:ln w="9525">
            <a:noFill/>
            <a:miter lim="800000"/>
            <a:headEnd/>
            <a:tailEnd/>
          </a:ln>
        </p:spPr>
      </p:pic>
      <p:pic>
        <p:nvPicPr>
          <p:cNvPr id="74759" name="Picture 2" descr="G:\boulot\Zemmer\Utopie\images\illustrations\opti\appareil-photo.jpg"/>
          <p:cNvPicPr>
            <a:picLocks noChangeAspect="1" noChangeArrowheads="1"/>
          </p:cNvPicPr>
          <p:nvPr/>
        </p:nvPicPr>
        <p:blipFill>
          <a:blip r:embed="rId4" cstate="print"/>
          <a:srcRect/>
          <a:stretch>
            <a:fillRect/>
          </a:stretch>
        </p:blipFill>
        <p:spPr bwMode="auto">
          <a:xfrm>
            <a:off x="7788275" y="155575"/>
            <a:ext cx="1149350" cy="1176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re 1"/>
          <p:cNvSpPr>
            <a:spLocks noGrp="1"/>
          </p:cNvSpPr>
          <p:nvPr>
            <p:ph type="title"/>
          </p:nvPr>
        </p:nvSpPr>
        <p:spPr>
          <a:noFill/>
          <a:ln>
            <a:miter lim="800000"/>
            <a:headEnd/>
            <a:tailEnd/>
          </a:ln>
        </p:spPr>
        <p:txBody>
          <a:bodyPr vert="horz"/>
          <a:lstStyle/>
          <a:p>
            <a:endParaRPr>
              <a:ea typeface="MS PGothic" pitchFamily="34" charset="-128"/>
            </a:endParaRPr>
          </a:p>
        </p:txBody>
      </p:sp>
      <p:sp>
        <p:nvSpPr>
          <p:cNvPr id="40962" name="Espace réservé du numéro de diapositive 2"/>
          <p:cNvSpPr>
            <a:spLocks noGrp="1" noChangeArrowheads="1"/>
          </p:cNvSpPr>
          <p:nvPr>
            <p:ph type="sldNum" sz="quarter" idx="10"/>
          </p:nvPr>
        </p:nvSpPr>
        <p:spPr bwMode="auto">
          <a:noFill/>
          <a:ln>
            <a:miter lim="800000"/>
            <a:headEnd/>
            <a:tailEnd/>
          </a:ln>
        </p:spPr>
        <p:txBody>
          <a:bodyPr/>
          <a:lstStyle/>
          <a:p>
            <a:fld id="{DD64070A-1789-4070-B24E-EDACFFCC87DD}" type="slidenum">
              <a:rPr lang="fr-FR" altLang="fr-FR"/>
              <a:pPr/>
              <a:t>36</a:t>
            </a:fld>
            <a:endParaRPr lang="fr-FR" altLang="fr-FR"/>
          </a:p>
        </p:txBody>
      </p:sp>
      <p:sp>
        <p:nvSpPr>
          <p:cNvPr id="40963" name="AutoShape 2" descr="cid:image001.jpg@01D4F3A6.FD3C3890"/>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fr-FR"/>
          </a:p>
        </p:txBody>
      </p:sp>
      <p:pic>
        <p:nvPicPr>
          <p:cNvPr id="40964" name="Image 5"/>
          <p:cNvPicPr>
            <a:picLocks noChangeAspect="1" noChangeArrowheads="1"/>
          </p:cNvPicPr>
          <p:nvPr/>
        </p:nvPicPr>
        <p:blipFill>
          <a:blip r:embed="rId2"/>
          <a:srcRect/>
          <a:stretch>
            <a:fillRect/>
          </a:stretch>
        </p:blipFill>
        <p:spPr bwMode="auto">
          <a:xfrm>
            <a:off x="2297113" y="311150"/>
            <a:ext cx="4549775" cy="6235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9F6E756E-FD20-1347-9463-EBF584268063}"/>
              </a:ext>
            </a:extLst>
          </p:cNvPr>
          <p:cNvSpPr>
            <a:spLocks noGrp="1"/>
          </p:cNvSpPr>
          <p:nvPr>
            <p:ph idx="1"/>
          </p:nvPr>
        </p:nvSpPr>
        <p:spPr>
          <a:xfrm>
            <a:off x="627063" y="2152650"/>
            <a:ext cx="7886700" cy="4351338"/>
          </a:xfrm>
        </p:spPr>
        <p:txBody>
          <a:bodyPr>
            <a:normAutofit/>
          </a:bodyPr>
          <a:lstStyle/>
          <a:p>
            <a:pPr marL="512763" indent="-512763">
              <a:lnSpc>
                <a:spcPct val="70000"/>
              </a:lnSpc>
              <a:buFont typeface="Calibri Light" pitchFamily="34" charset="0"/>
              <a:buAutoNum type="arabicPeriod"/>
            </a:pPr>
            <a:r>
              <a:rPr lang="fr-FR" sz="1500" b="1" smtClean="0">
                <a:solidFill>
                  <a:srgbClr val="3F99A4"/>
                </a:solidFill>
              </a:rPr>
              <a:t>Consommer moins de matières neuves pour s’habiller : </a:t>
            </a:r>
            <a:r>
              <a:rPr lang="fr-FR" sz="1500" smtClean="0"/>
              <a:t>Que faudrait-il développer à Toulouse pour structurer des filières locales des matières au prêt-à-porter ?  </a:t>
            </a:r>
          </a:p>
          <a:p>
            <a:pPr marL="512763" indent="-512763">
              <a:lnSpc>
                <a:spcPct val="70000"/>
              </a:lnSpc>
              <a:buFont typeface="Calibri Light" pitchFamily="34" charset="0"/>
              <a:buAutoNum type="arabicPeriod"/>
            </a:pPr>
            <a:r>
              <a:rPr lang="fr-FR" sz="1500" b="1" smtClean="0">
                <a:solidFill>
                  <a:srgbClr val="3F99A4"/>
                </a:solidFill>
              </a:rPr>
              <a:t>Reconditionnés informatiques et téléphoniques : </a:t>
            </a:r>
            <a:r>
              <a:rPr lang="fr-FR" sz="1500" smtClean="0"/>
              <a:t>Comment saisir les opportunités de filières entièrement locales ? </a:t>
            </a:r>
          </a:p>
          <a:p>
            <a:pPr marL="512763" indent="-512763">
              <a:lnSpc>
                <a:spcPct val="70000"/>
              </a:lnSpc>
              <a:buFont typeface="Calibri Light" pitchFamily="34" charset="0"/>
              <a:buAutoNum type="arabicPeriod"/>
            </a:pPr>
            <a:r>
              <a:rPr lang="fr-FR" sz="1500" b="1" smtClean="0">
                <a:solidFill>
                  <a:srgbClr val="3F99A4"/>
                </a:solidFill>
              </a:rPr>
              <a:t>Matériels et équipements professionnels : </a:t>
            </a:r>
            <a:r>
              <a:rPr lang="fr-FR" sz="1500" smtClean="0"/>
              <a:t>Quelles solutions pour davantage mutualiser et réparer ?</a:t>
            </a:r>
          </a:p>
          <a:p>
            <a:pPr marL="512763" indent="-512763">
              <a:lnSpc>
                <a:spcPct val="70000"/>
              </a:lnSpc>
              <a:buFont typeface="Calibri Light" pitchFamily="34" charset="0"/>
              <a:buAutoNum type="arabicPeriod"/>
            </a:pPr>
            <a:r>
              <a:rPr lang="fr-FR" sz="1500" b="1" smtClean="0">
                <a:solidFill>
                  <a:srgbClr val="3F99A4"/>
                </a:solidFill>
              </a:rPr>
              <a:t>Longue vie au petit électroménager : </a:t>
            </a:r>
            <a:r>
              <a:rPr lang="fr-FR" sz="1500" smtClean="0"/>
              <a:t>Quelles offres locales développer pour favoriser la production/réparation à Toulouse ? </a:t>
            </a:r>
          </a:p>
          <a:p>
            <a:pPr marL="512763" indent="-512763">
              <a:lnSpc>
                <a:spcPct val="70000"/>
              </a:lnSpc>
              <a:buFont typeface="Calibri Light" pitchFamily="34" charset="0"/>
              <a:buAutoNum type="arabicPeriod"/>
            </a:pPr>
            <a:r>
              <a:rPr lang="fr-FR" sz="1500" b="1" smtClean="0">
                <a:solidFill>
                  <a:srgbClr val="3F99A4"/>
                </a:solidFill>
              </a:rPr>
              <a:t>Engager les commerçants et les industriels : </a:t>
            </a:r>
            <a:r>
              <a:rPr lang="fr-FR" sz="1500" smtClean="0"/>
              <a:t>Quels partenariats et engagements communs pour combattre l'obsolescence programmée et favoriser la réparabilité des produits proposés à la vente ?</a:t>
            </a:r>
          </a:p>
          <a:p>
            <a:pPr marL="512763" indent="-512763">
              <a:lnSpc>
                <a:spcPct val="70000"/>
              </a:lnSpc>
              <a:buFont typeface="Calibri Light" pitchFamily="34" charset="0"/>
              <a:buAutoNum type="arabicPeriod"/>
            </a:pPr>
            <a:r>
              <a:rPr lang="fr-FR" sz="1500" b="1" smtClean="0">
                <a:solidFill>
                  <a:srgbClr val="3F99A4"/>
                </a:solidFill>
              </a:rPr>
              <a:t>Produits de toilette et d'entretien : </a:t>
            </a:r>
            <a:r>
              <a:rPr lang="fr-FR" sz="1500" smtClean="0"/>
              <a:t>Comment répondre à la demande locale en relocalisant le maximum de valeur ? (réduction de la consommation, production sur site, vente en petite quantité…) </a:t>
            </a:r>
          </a:p>
          <a:p>
            <a:pPr marL="512763" indent="-512763">
              <a:lnSpc>
                <a:spcPct val="70000"/>
              </a:lnSpc>
              <a:buFont typeface="Calibri Light" pitchFamily="34" charset="0"/>
              <a:buAutoNum type="arabicPeriod"/>
            </a:pPr>
            <a:r>
              <a:rPr lang="fr-FR" sz="1500" b="1" smtClean="0">
                <a:solidFill>
                  <a:srgbClr val="3F99A4"/>
                </a:solidFill>
              </a:rPr>
              <a:t>Un centre-ville de Toulouse zéro déchets plastiques : </a:t>
            </a:r>
            <a:r>
              <a:rPr lang="fr-FR" sz="1500" smtClean="0"/>
              <a:t>Quelles solutions entrepreneuriales aux différentes étapes de distribution et consommation ?</a:t>
            </a:r>
          </a:p>
          <a:p>
            <a:pPr marL="512763" indent="-512763">
              <a:lnSpc>
                <a:spcPct val="70000"/>
              </a:lnSpc>
              <a:buFont typeface="Calibri Light" pitchFamily="34" charset="0"/>
              <a:buAutoNum type="arabicPeriod"/>
            </a:pPr>
            <a:r>
              <a:rPr lang="fr-FR" sz="1500" b="1" smtClean="0">
                <a:solidFill>
                  <a:srgbClr val="3F99A4"/>
                </a:solidFill>
              </a:rPr>
              <a:t>Meubles et déco locaux : </a:t>
            </a:r>
            <a:r>
              <a:rPr lang="fr-FR" sz="1500" smtClean="0"/>
              <a:t>De quoi avons-nous besoin pour designer et produire avec les ressources toulousaines du mobilier à longue vie et répondant aux différents besoins de la population </a:t>
            </a:r>
          </a:p>
          <a:p>
            <a:pPr marL="512763" indent="-512763">
              <a:lnSpc>
                <a:spcPct val="70000"/>
              </a:lnSpc>
              <a:buFont typeface="Calibri Light" pitchFamily="34" charset="0"/>
              <a:buAutoNum type="arabicPeriod"/>
            </a:pPr>
            <a:endParaRPr lang="fr-FR" sz="1500" smtClean="0"/>
          </a:p>
        </p:txBody>
      </p:sp>
      <p:pic>
        <p:nvPicPr>
          <p:cNvPr id="76802" name="Image 3"/>
          <p:cNvPicPr>
            <a:picLocks noChangeAspect="1" noChangeArrowheads="1"/>
          </p:cNvPicPr>
          <p:nvPr/>
        </p:nvPicPr>
        <p:blipFill>
          <a:blip r:embed="rId2"/>
          <a:srcRect b="81564"/>
          <a:stretch>
            <a:fillRect/>
          </a:stretch>
        </p:blipFill>
        <p:spPr bwMode="auto">
          <a:xfrm>
            <a:off x="0" y="0"/>
            <a:ext cx="9144000" cy="609600"/>
          </a:xfrm>
          <a:prstGeom prst="rect">
            <a:avLst/>
          </a:prstGeom>
          <a:noFill/>
          <a:ln w="9525">
            <a:noFill/>
            <a:miter lim="800000"/>
            <a:headEnd/>
            <a:tailEnd/>
          </a:ln>
        </p:spPr>
      </p:pic>
      <p:sp>
        <p:nvSpPr>
          <p:cNvPr id="2" name="ZoneTexte 1">
            <a:extLst>
              <a:ext uri="{FF2B5EF4-FFF2-40B4-BE49-F238E27FC236}">
                <a16:creationId xmlns="" xmlns:a16="http://schemas.microsoft.com/office/drawing/2014/main" id="{025EDB1D-430E-4B45-942A-77E2B2F4B307}"/>
              </a:ext>
            </a:extLst>
          </p:cNvPr>
          <p:cNvSpPr txBox="1"/>
          <p:nvPr/>
        </p:nvSpPr>
        <p:spPr>
          <a:xfrm>
            <a:off x="627063" y="1168400"/>
            <a:ext cx="8262937" cy="831850"/>
          </a:xfrm>
          <a:prstGeom prst="rect">
            <a:avLst/>
          </a:prstGeom>
          <a:noFill/>
        </p:spPr>
        <p:txBody>
          <a:bodyPr>
            <a:spAutoFit/>
          </a:bodyPr>
          <a:lstStyle/>
          <a:p>
            <a:pPr eaLnBrk="1" hangingPunct="1"/>
            <a:endParaRPr lang="fr-FR" sz="1600">
              <a:solidFill>
                <a:srgbClr val="000000"/>
              </a:solidFill>
              <a:latin typeface="Calibri" pitchFamily="34" charset="0"/>
            </a:endParaRPr>
          </a:p>
          <a:p>
            <a:pPr eaLnBrk="1" hangingPunct="1"/>
            <a:r>
              <a:rPr lang="fr-FR" sz="1600" b="1">
                <a:solidFill>
                  <a:srgbClr val="000000"/>
                </a:solidFill>
                <a:latin typeface="Calibri" pitchFamily="34" charset="0"/>
              </a:rPr>
              <a:t>Nouvelles offres limitant les importations de biens manufacturés pour la consommation des ménages et des entreprises</a:t>
            </a:r>
          </a:p>
        </p:txBody>
      </p:sp>
      <p:sp>
        <p:nvSpPr>
          <p:cNvPr id="5" name="ZoneTexte 4">
            <a:extLst>
              <a:ext uri="{FF2B5EF4-FFF2-40B4-BE49-F238E27FC236}">
                <a16:creationId xmlns="" xmlns:a16="http://schemas.microsoft.com/office/drawing/2014/main" id="{D8D4166C-3E9F-494D-A788-EEB71BC535DD}"/>
              </a:ext>
            </a:extLst>
          </p:cNvPr>
          <p:cNvSpPr txBox="1"/>
          <p:nvPr/>
        </p:nvSpPr>
        <p:spPr>
          <a:xfrm>
            <a:off x="304800" y="863600"/>
            <a:ext cx="1824038" cy="369888"/>
          </a:xfrm>
          <a:prstGeom prst="rect">
            <a:avLst/>
          </a:prstGeom>
          <a:noFill/>
        </p:spPr>
        <p:txBody>
          <a:bodyPr wrap="none">
            <a:spAutoFit/>
          </a:bodyPr>
          <a:lstStyle/>
          <a:p>
            <a:pPr eaLnBrk="1" fontAlgn="auto" hangingPunct="1">
              <a:spcBef>
                <a:spcPts val="0"/>
              </a:spcBef>
              <a:spcAft>
                <a:spcPts val="0"/>
              </a:spcAft>
              <a:defRPr/>
            </a:pPr>
            <a:r>
              <a:rPr lang="fr-FR" dirty="0">
                <a:solidFill>
                  <a:prstClr val="black"/>
                </a:solidFill>
                <a:latin typeface="Calibri" panose="020F0502020204030204"/>
                <a:ea typeface="+mn-ea"/>
              </a:rPr>
              <a:t>A vous de jouer !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Espace réservé du contenu 2"/>
          <p:cNvSpPr>
            <a:spLocks noGrp="1" noChangeArrowheads="1"/>
          </p:cNvSpPr>
          <p:nvPr>
            <p:ph idx="1"/>
          </p:nvPr>
        </p:nvSpPr>
        <p:spPr>
          <a:xfrm>
            <a:off x="627063" y="2068513"/>
            <a:ext cx="7886700" cy="4351337"/>
          </a:xfrm>
        </p:spPr>
        <p:txBody>
          <a:bodyPr/>
          <a:lstStyle/>
          <a:p>
            <a:pPr marL="512763" indent="-512763">
              <a:buFont typeface="Calibri Light" pitchFamily="34" charset="0"/>
              <a:buAutoNum type="arabicPeriod"/>
            </a:pPr>
            <a:r>
              <a:rPr lang="fr-FR" sz="1400" b="1" smtClean="0">
                <a:solidFill>
                  <a:srgbClr val="3F99A4"/>
                </a:solidFill>
              </a:rPr>
              <a:t>Optimiser l’utilisation des machines et équipements pour la construction : </a:t>
            </a:r>
            <a:r>
              <a:rPr lang="fr-FR" sz="1400" smtClean="0"/>
              <a:t>Quelles offres de mutualisation, réparation pour intensifier l’usage et allonger de la durée de vie de l’outil de travail ?</a:t>
            </a:r>
          </a:p>
          <a:p>
            <a:pPr marL="512763" indent="-512763">
              <a:buFont typeface="Calibri Light" pitchFamily="34" charset="0"/>
              <a:buAutoNum type="arabicPeriod"/>
            </a:pPr>
            <a:r>
              <a:rPr lang="fr-FR" sz="1400" b="1" smtClean="0">
                <a:solidFill>
                  <a:srgbClr val="3F99A4"/>
                </a:solidFill>
              </a:rPr>
              <a:t>Repenser le parc automobile des professionnels de la construction : </a:t>
            </a:r>
            <a:r>
              <a:rPr lang="fr-FR" sz="1400" smtClean="0"/>
              <a:t>Quelles solutions développer pour optimiser les déplacements, mutualiser et allonger la durée de vie des véhicules? </a:t>
            </a:r>
          </a:p>
          <a:p>
            <a:pPr marL="512763" indent="-512763">
              <a:buFont typeface="Calibri Light" pitchFamily="34" charset="0"/>
              <a:buAutoNum type="arabicPeriod"/>
            </a:pPr>
            <a:r>
              <a:rPr lang="fr-FR" sz="1400" b="1" smtClean="0">
                <a:solidFill>
                  <a:srgbClr val="3F99A4"/>
                </a:solidFill>
              </a:rPr>
              <a:t>Développer l’offre toulousaine en produits d’éclairage : </a:t>
            </a:r>
            <a:r>
              <a:rPr lang="fr-FR" sz="1400" smtClean="0"/>
              <a:t>Comment répondre à la demande locale en relocalisant le maximum de valeur liée à la production, la réutilisation ou revalorisation ?</a:t>
            </a:r>
          </a:p>
          <a:p>
            <a:pPr marL="512763" indent="-512763">
              <a:buFont typeface="Calibri Light" pitchFamily="34" charset="0"/>
              <a:buAutoNum type="arabicPeriod"/>
            </a:pPr>
            <a:r>
              <a:rPr lang="fr-FR" sz="1400" b="1" smtClean="0">
                <a:solidFill>
                  <a:srgbClr val="3F99A4"/>
                </a:solidFill>
              </a:rPr>
              <a:t>Matériaux secondaires dans la construction : </a:t>
            </a:r>
            <a:r>
              <a:rPr lang="fr-FR" sz="1400" smtClean="0"/>
              <a:t>Comment rendre systématique la récupération et le recyclage sur les chantiers ?</a:t>
            </a:r>
          </a:p>
          <a:p>
            <a:pPr marL="512763" indent="-512763">
              <a:buFont typeface="Calibri Light" pitchFamily="34" charset="0"/>
              <a:buAutoNum type="arabicPeriod"/>
            </a:pPr>
            <a:r>
              <a:rPr lang="fr-FR" sz="1400" b="1" smtClean="0">
                <a:solidFill>
                  <a:srgbClr val="3F99A4"/>
                </a:solidFill>
              </a:rPr>
              <a:t>Matériaux locaux biosourcés : </a:t>
            </a:r>
            <a:r>
              <a:rPr lang="fr-FR" sz="1400" smtClean="0"/>
              <a:t>Quels besoins pour la structuration de filières locales ?</a:t>
            </a:r>
          </a:p>
          <a:p>
            <a:pPr marL="512763" indent="-512763">
              <a:buFont typeface="Calibri Light" pitchFamily="34" charset="0"/>
              <a:buAutoNum type="arabicPeriod"/>
            </a:pPr>
            <a:r>
              <a:rPr lang="fr-FR" sz="1400" b="1" smtClean="0">
                <a:solidFill>
                  <a:srgbClr val="3F99A4"/>
                </a:solidFill>
              </a:rPr>
              <a:t>La déconstruction, mine de matières :  </a:t>
            </a:r>
            <a:r>
              <a:rPr lang="fr-FR" sz="1400" smtClean="0"/>
              <a:t>Que développer pour maximiser le recyclage des déchets inertes ?</a:t>
            </a:r>
          </a:p>
          <a:p>
            <a:pPr marL="512763" indent="-512763">
              <a:buFont typeface="Calibri Light" pitchFamily="34" charset="0"/>
              <a:buAutoNum type="arabicPeriod"/>
            </a:pPr>
            <a:r>
              <a:rPr lang="fr-FR" sz="1400" b="1" smtClean="0">
                <a:solidFill>
                  <a:srgbClr val="3F99A4"/>
                </a:solidFill>
              </a:rPr>
              <a:t>Développement de l’offre en efficacité énergétique des bâtiments : </a:t>
            </a:r>
            <a:r>
              <a:rPr lang="fr-FR" sz="1400" smtClean="0"/>
              <a:t>Comment s’organiser pour capter le maximum d’opportunités dans le développement de l’expertise et l’installation des solutions ? </a:t>
            </a:r>
          </a:p>
          <a:p>
            <a:pPr marL="512763" indent="-512763">
              <a:buFont typeface="Calibri Light" pitchFamily="34" charset="0"/>
              <a:buAutoNum type="arabicPeriod"/>
            </a:pPr>
            <a:r>
              <a:rPr lang="fr-FR" sz="1400" b="1" smtClean="0">
                <a:solidFill>
                  <a:srgbClr val="3F99A4"/>
                </a:solidFill>
              </a:rPr>
              <a:t>Conquérir le marché local qui s'évade : </a:t>
            </a:r>
            <a:r>
              <a:rPr lang="fr-FR" sz="1400" smtClean="0"/>
              <a:t>Comment favoriser le recours aux prestataires locaux (études et travaux), en priorité par les acteurs publics et principaux acheteurs privés (acteurs de l’aéronautique et promoteurs) ?  </a:t>
            </a:r>
          </a:p>
          <a:p>
            <a:pPr marL="512763" indent="-512763">
              <a:buFont typeface="Calibri Light" pitchFamily="34" charset="0"/>
              <a:buAutoNum type="arabicPeriod"/>
            </a:pPr>
            <a:endParaRPr lang="fr-FR" sz="1400" b="1" smtClean="0">
              <a:solidFill>
                <a:srgbClr val="3F99A4"/>
              </a:solidFill>
            </a:endParaRPr>
          </a:p>
        </p:txBody>
      </p:sp>
      <p:pic>
        <p:nvPicPr>
          <p:cNvPr id="77826" name="Image 3"/>
          <p:cNvPicPr>
            <a:picLocks noChangeAspect="1" noChangeArrowheads="1"/>
          </p:cNvPicPr>
          <p:nvPr/>
        </p:nvPicPr>
        <p:blipFill>
          <a:blip r:embed="rId2"/>
          <a:srcRect b="81564"/>
          <a:stretch>
            <a:fillRect/>
          </a:stretch>
        </p:blipFill>
        <p:spPr bwMode="auto">
          <a:xfrm>
            <a:off x="0" y="0"/>
            <a:ext cx="9144000" cy="609600"/>
          </a:xfrm>
          <a:prstGeom prst="rect">
            <a:avLst/>
          </a:prstGeom>
          <a:noFill/>
          <a:ln w="9525">
            <a:noFill/>
            <a:miter lim="800000"/>
            <a:headEnd/>
            <a:tailEnd/>
          </a:ln>
        </p:spPr>
      </p:pic>
      <p:sp>
        <p:nvSpPr>
          <p:cNvPr id="2" name="ZoneTexte 1">
            <a:extLst>
              <a:ext uri="{FF2B5EF4-FFF2-40B4-BE49-F238E27FC236}">
                <a16:creationId xmlns="" xmlns:a16="http://schemas.microsoft.com/office/drawing/2014/main" id="{025EDB1D-430E-4B45-942A-77E2B2F4B307}"/>
              </a:ext>
            </a:extLst>
          </p:cNvPr>
          <p:cNvSpPr txBox="1"/>
          <p:nvPr/>
        </p:nvSpPr>
        <p:spPr>
          <a:xfrm>
            <a:off x="627063" y="939800"/>
            <a:ext cx="8262937" cy="831850"/>
          </a:xfrm>
          <a:prstGeom prst="rect">
            <a:avLst/>
          </a:prstGeom>
          <a:noFill/>
        </p:spPr>
        <p:txBody>
          <a:bodyPr>
            <a:spAutoFit/>
          </a:bodyPr>
          <a:lstStyle/>
          <a:p>
            <a:pPr eaLnBrk="1" hangingPunct="1"/>
            <a:endParaRPr lang="fr-FR" sz="1600">
              <a:solidFill>
                <a:srgbClr val="000000"/>
              </a:solidFill>
              <a:latin typeface="Calibri" pitchFamily="34" charset="0"/>
            </a:endParaRPr>
          </a:p>
          <a:p>
            <a:pPr eaLnBrk="1" hangingPunct="1"/>
            <a:r>
              <a:rPr lang="fr-FR" sz="1600" b="1">
                <a:solidFill>
                  <a:srgbClr val="000000"/>
                </a:solidFill>
                <a:latin typeface="Calibri" pitchFamily="34" charset="0"/>
              </a:rPr>
              <a:t>Matières et services de la filière BTP : Bâtir la métropole à partir des ressources locales en réduisant les besoins extérieurs</a:t>
            </a:r>
          </a:p>
        </p:txBody>
      </p:sp>
      <p:sp>
        <p:nvSpPr>
          <p:cNvPr id="5" name="ZoneTexte 4">
            <a:extLst>
              <a:ext uri="{FF2B5EF4-FFF2-40B4-BE49-F238E27FC236}">
                <a16:creationId xmlns="" xmlns:a16="http://schemas.microsoft.com/office/drawing/2014/main" id="{D4354A97-D9B9-C947-BCFC-5CE18A245353}"/>
              </a:ext>
            </a:extLst>
          </p:cNvPr>
          <p:cNvSpPr txBox="1"/>
          <p:nvPr/>
        </p:nvSpPr>
        <p:spPr>
          <a:xfrm>
            <a:off x="304800" y="728663"/>
            <a:ext cx="1824038" cy="368300"/>
          </a:xfrm>
          <a:prstGeom prst="rect">
            <a:avLst/>
          </a:prstGeom>
          <a:noFill/>
        </p:spPr>
        <p:txBody>
          <a:bodyPr wrap="none">
            <a:spAutoFit/>
          </a:bodyPr>
          <a:lstStyle/>
          <a:p>
            <a:pPr eaLnBrk="1" fontAlgn="auto" hangingPunct="1">
              <a:spcBef>
                <a:spcPts val="0"/>
              </a:spcBef>
              <a:spcAft>
                <a:spcPts val="0"/>
              </a:spcAft>
              <a:defRPr/>
            </a:pPr>
            <a:r>
              <a:rPr lang="fr-FR" dirty="0">
                <a:solidFill>
                  <a:prstClr val="black"/>
                </a:solidFill>
                <a:latin typeface="Calibri" panose="020F0502020204030204"/>
                <a:ea typeface="+mn-ea"/>
              </a:rPr>
              <a:t>A vous de jouer !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5"/>
          <p:cNvSpPr>
            <a:spLocks noChangeArrowheads="1"/>
          </p:cNvSpPr>
          <p:nvPr/>
        </p:nvSpPr>
        <p:spPr bwMode="auto">
          <a:xfrm>
            <a:off x="0" y="0"/>
            <a:ext cx="9144000" cy="6858000"/>
          </a:xfrm>
          <a:prstGeom prst="rect">
            <a:avLst/>
          </a:prstGeom>
          <a:solidFill>
            <a:srgbClr val="0A0C15"/>
          </a:solidFill>
          <a:ln w="9525" algn="ctr">
            <a:solidFill>
              <a:schemeClr val="tx1"/>
            </a:solidFill>
            <a:round/>
            <a:headEnd/>
            <a:tailEnd/>
          </a:ln>
        </p:spPr>
        <p:txBody>
          <a:bodyPr/>
          <a:lstStyle/>
          <a:p>
            <a:endParaRPr lang="fr-FR" altLang="fr-FR" sz="2400">
              <a:solidFill>
                <a:srgbClr val="000000"/>
              </a:solidFill>
            </a:endParaRPr>
          </a:p>
        </p:txBody>
      </p:sp>
      <p:sp>
        <p:nvSpPr>
          <p:cNvPr id="41986" name="Espace réservé du numéro de diapositive 3"/>
          <p:cNvSpPr>
            <a:spLocks noGrp="1" noChangeArrowheads="1"/>
          </p:cNvSpPr>
          <p:nvPr>
            <p:ph type="sldNum" sz="quarter" idx="15"/>
          </p:nvPr>
        </p:nvSpPr>
        <p:spPr bwMode="auto">
          <a:noFill/>
          <a:ln>
            <a:miter lim="800000"/>
            <a:headEnd/>
            <a:tailEnd/>
          </a:ln>
        </p:spPr>
        <p:txBody>
          <a:bodyPr/>
          <a:lstStyle/>
          <a:p>
            <a:fld id="{467BF6A8-3E7E-43F6-981B-A43BCCABB714}" type="slidenum">
              <a:rPr lang="fr-FR" altLang="fr-FR">
                <a:solidFill>
                  <a:srgbClr val="FFFFFF"/>
                </a:solidFill>
              </a:rPr>
              <a:pPr/>
              <a:t>39</a:t>
            </a:fld>
            <a:endParaRPr lang="fr-FR" altLang="fr-FR">
              <a:solidFill>
                <a:srgbClr val="FFFFFF"/>
              </a:solidFill>
            </a:endParaRPr>
          </a:p>
        </p:txBody>
      </p:sp>
      <p:pic>
        <p:nvPicPr>
          <p:cNvPr id="41987" name="Image 4"/>
          <p:cNvPicPr>
            <a:picLocks noChangeAspect="1" noChangeArrowheads="1"/>
          </p:cNvPicPr>
          <p:nvPr/>
        </p:nvPicPr>
        <p:blipFill>
          <a:blip r:embed="rId2"/>
          <a:srcRect/>
          <a:stretch>
            <a:fillRect/>
          </a:stretch>
        </p:blipFill>
        <p:spPr bwMode="auto">
          <a:xfrm>
            <a:off x="-1588" y="857250"/>
            <a:ext cx="9144001" cy="4791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5576" y="449326"/>
            <a:ext cx="8388424" cy="918304"/>
          </a:xfrm>
          <a:prstGeom prst="rect">
            <a:avLst/>
          </a:prstGeom>
        </p:spPr>
      </p:pic>
      <p:sp>
        <p:nvSpPr>
          <p:cNvPr id="4" name="Text Box 108"/>
          <p:cNvSpPr txBox="1">
            <a:spLocks noChangeArrowheads="1"/>
          </p:cNvSpPr>
          <p:nvPr/>
        </p:nvSpPr>
        <p:spPr bwMode="auto">
          <a:xfrm>
            <a:off x="844127" y="630421"/>
            <a:ext cx="8503740" cy="586961"/>
          </a:xfrm>
          <a:prstGeom prst="rect">
            <a:avLst/>
          </a:prstGeom>
          <a:solidFill>
            <a:schemeClr val="bg1">
              <a:alpha val="42000"/>
            </a:schemeClr>
          </a:solidFill>
          <a:ln>
            <a:noFill/>
          </a:ln>
          <a:extLst/>
        </p:spPr>
        <p:txBody>
          <a:bodyPr rot="0" vert="horz" wrap="square" lIns="91440" tIns="45720" rIns="91440" bIns="45720" anchor="ctr" anchorCtr="0" upright="1">
            <a:noAutofit/>
          </a:bodyPr>
          <a:lstStyle/>
          <a:p>
            <a:pPr>
              <a:lnSpc>
                <a:spcPct val="110000"/>
              </a:lnSpc>
              <a:spcBef>
                <a:spcPts val="300"/>
              </a:spcBef>
              <a:spcAft>
                <a:spcPts val="300"/>
              </a:spcAft>
            </a:pPr>
            <a:r>
              <a:rPr lang="fr-FR" sz="4000" dirty="0" smtClean="0">
                <a:solidFill>
                  <a:schemeClr val="bg1"/>
                </a:solidFill>
                <a:latin typeface="Franklin Gothic Medium"/>
                <a:ea typeface="Times New Roman"/>
                <a:cs typeface="Times New Roman"/>
              </a:rPr>
              <a:t>CADRAGE DU GROUPE DE TRAVAIL </a:t>
            </a:r>
            <a:endParaRPr lang="fr-FR" sz="1200" dirty="0">
              <a:solidFill>
                <a:schemeClr val="bg1"/>
              </a:solidFill>
              <a:effectLst/>
              <a:latin typeface="Tahoma"/>
              <a:ea typeface="Times New Roman"/>
              <a:cs typeface="Times New Roman"/>
            </a:endParaRPr>
          </a:p>
        </p:txBody>
      </p:sp>
      <p:sp>
        <p:nvSpPr>
          <p:cNvPr id="6" name="Espace réservé du contenu 2"/>
          <p:cNvSpPr>
            <a:spLocks noGrp="1"/>
          </p:cNvSpPr>
          <p:nvPr>
            <p:ph idx="1"/>
          </p:nvPr>
        </p:nvSpPr>
        <p:spPr>
          <a:xfrm>
            <a:off x="3377929" y="5186862"/>
            <a:ext cx="2685531" cy="1234274"/>
          </a:xfrm>
        </p:spPr>
        <p:txBody>
          <a:bodyPr>
            <a:normAutofit/>
          </a:bodyPr>
          <a:lstStyle/>
          <a:p>
            <a:pPr marL="0" indent="0" algn="ctr">
              <a:buNone/>
            </a:pPr>
            <a:r>
              <a:rPr lang="fr-FR" b="1" dirty="0" smtClean="0">
                <a:latin typeface="Calibri Light" panose="020F0302020204030204" pitchFamily="34" charset="0"/>
              </a:rPr>
              <a:t>2018 -2019 : </a:t>
            </a:r>
          </a:p>
        </p:txBody>
      </p:sp>
      <p:pic>
        <p:nvPicPr>
          <p:cNvPr id="5" name="Image 4"/>
          <p:cNvPicPr>
            <a:picLocks noChangeAspect="1"/>
          </p:cNvPicPr>
          <p:nvPr/>
        </p:nvPicPr>
        <p:blipFill rotWithShape="1">
          <a:blip r:embed="rId4" cstate="print"/>
          <a:srcRect l="34785" t="19460" r="36437" b="7848"/>
          <a:stretch/>
        </p:blipFill>
        <p:spPr>
          <a:xfrm>
            <a:off x="1400034" y="2159618"/>
            <a:ext cx="1170885" cy="1670168"/>
          </a:xfrm>
          <a:prstGeom prst="rect">
            <a:avLst/>
          </a:prstGeom>
        </p:spPr>
      </p:pic>
      <p:pic>
        <p:nvPicPr>
          <p:cNvPr id="7" name="Image 6"/>
          <p:cNvPicPr>
            <a:picLocks noChangeAspect="1"/>
          </p:cNvPicPr>
          <p:nvPr/>
        </p:nvPicPr>
        <p:blipFill rotWithShape="1">
          <a:blip r:embed="rId5" cstate="print"/>
          <a:srcRect l="34676" t="19460" r="36002" b="11501"/>
          <a:stretch/>
        </p:blipFill>
        <p:spPr>
          <a:xfrm>
            <a:off x="4095230" y="2154818"/>
            <a:ext cx="1259725" cy="1674968"/>
          </a:xfrm>
          <a:prstGeom prst="rect">
            <a:avLst/>
          </a:prstGeom>
        </p:spPr>
      </p:pic>
      <p:pic>
        <p:nvPicPr>
          <p:cNvPr id="8" name="Image 28712" descr="http://www.oree.org/source/imgs/images-site-oree/_2017_couv_ancrage.png?15065939508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9266" y="2132856"/>
            <a:ext cx="1292577" cy="171889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55142" y="3929310"/>
            <a:ext cx="2439090" cy="835613"/>
          </a:xfrm>
          <a:prstGeom prst="rect">
            <a:avLst/>
          </a:prstGeom>
        </p:spPr>
        <p:txBody>
          <a:bodyPr wrap="square">
            <a:spAutoFit/>
          </a:bodyPr>
          <a:lstStyle/>
          <a:p>
            <a:pPr algn="just">
              <a:lnSpc>
                <a:spcPct val="115000"/>
              </a:lnSpc>
            </a:pPr>
            <a:r>
              <a:rPr lang="fr-FR" sz="1400" b="1" i="1" dirty="0">
                <a:latin typeface="Calibri" panose="020F0502020204030204" pitchFamily="34" charset="0"/>
                <a:ea typeface="Times New Roman" panose="02020603050405020304" pitchFamily="18" charset="0"/>
              </a:rPr>
              <a:t>2013 – 2015 : Une approche flux et filières vers un écosystème territorial</a:t>
            </a:r>
            <a:endParaRPr lang="fr-FR" sz="1400" b="1" dirty="0">
              <a:latin typeface="Times New Roman" panose="02020603050405020304" pitchFamily="18" charset="0"/>
              <a:ea typeface="Times New Roman" panose="02020603050405020304" pitchFamily="18" charset="0"/>
            </a:endParaRPr>
          </a:p>
        </p:txBody>
      </p:sp>
      <p:sp>
        <p:nvSpPr>
          <p:cNvPr id="10" name="Rectangle 9"/>
          <p:cNvSpPr/>
          <p:nvPr/>
        </p:nvSpPr>
        <p:spPr>
          <a:xfrm>
            <a:off x="3405440" y="3929310"/>
            <a:ext cx="2696242" cy="819904"/>
          </a:xfrm>
          <a:prstGeom prst="rect">
            <a:avLst/>
          </a:prstGeom>
        </p:spPr>
        <p:txBody>
          <a:bodyPr wrap="square">
            <a:spAutoFit/>
          </a:bodyPr>
          <a:lstStyle/>
          <a:p>
            <a:pPr algn="ctr">
              <a:lnSpc>
                <a:spcPct val="115000"/>
              </a:lnSpc>
            </a:pPr>
            <a:r>
              <a:rPr lang="fr-FR" sz="1400" b="1" i="1" dirty="0">
                <a:latin typeface="Calibri" panose="020F0502020204030204" pitchFamily="34" charset="0"/>
                <a:ea typeface="Times New Roman" panose="02020603050405020304" pitchFamily="18" charset="0"/>
              </a:rPr>
              <a:t>2016 – 2017 : L’économie circulaire pour penser les territoires de demain</a:t>
            </a:r>
            <a:endParaRPr lang="fr-FR" sz="1400" b="1" dirty="0">
              <a:latin typeface="Times New Roman" panose="02020603050405020304" pitchFamily="18" charset="0"/>
              <a:ea typeface="Times New Roman" panose="02020603050405020304" pitchFamily="18" charset="0"/>
            </a:endParaRPr>
          </a:p>
        </p:txBody>
      </p:sp>
      <p:sp>
        <p:nvSpPr>
          <p:cNvPr id="11" name="Rectangle 10"/>
          <p:cNvSpPr/>
          <p:nvPr/>
        </p:nvSpPr>
        <p:spPr>
          <a:xfrm>
            <a:off x="6304333" y="3977784"/>
            <a:ext cx="2442442" cy="738664"/>
          </a:xfrm>
          <a:prstGeom prst="rect">
            <a:avLst/>
          </a:prstGeom>
        </p:spPr>
        <p:txBody>
          <a:bodyPr wrap="square">
            <a:spAutoFit/>
          </a:bodyPr>
          <a:lstStyle/>
          <a:p>
            <a:pPr algn="ctr"/>
            <a:r>
              <a:rPr lang="fr-FR" altLang="fr-FR" sz="1400" b="1" i="1" dirty="0">
                <a:latin typeface="Calibri" panose="020F0502020204030204" pitchFamily="34" charset="0"/>
                <a:ea typeface="Times New Roman" panose="02020603050405020304" pitchFamily="18" charset="0"/>
              </a:rPr>
              <a:t>2017 - S’ancrer dans les territoires pour gagner en performance </a:t>
            </a:r>
            <a:endParaRPr lang="fr-FR" sz="1400" b="1" i="1" dirty="0">
              <a:latin typeface="Calibri" panose="020F0502020204030204" pitchFamily="34" charset="0"/>
              <a:ea typeface="Times New Roman" panose="02020603050405020304" pitchFamily="18" charset="0"/>
            </a:endParaRPr>
          </a:p>
        </p:txBody>
      </p:sp>
      <p:sp>
        <p:nvSpPr>
          <p:cNvPr id="13" name="Rectangle 12"/>
          <p:cNvSpPr/>
          <p:nvPr/>
        </p:nvSpPr>
        <p:spPr>
          <a:xfrm>
            <a:off x="2771800" y="5661248"/>
            <a:ext cx="3688549" cy="614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4550"/>
            <a:r>
              <a:rPr lang="fr-FR" sz="1339" b="1" dirty="0">
                <a:solidFill>
                  <a:prstClr val="black"/>
                </a:solidFill>
              </a:rPr>
              <a:t>ÉCONOMIE CIRCULAIRE, ANCRAGE LOCAL ET CRÉATION DE VALEUR</a:t>
            </a:r>
            <a:endParaRPr lang="fr-FR" sz="1148" b="1" dirty="0">
              <a:solidFill>
                <a:prstClr val="black"/>
              </a:solidFill>
            </a:endParaRPr>
          </a:p>
        </p:txBody>
      </p:sp>
    </p:spTree>
    <p:extLst>
      <p:ext uri="{BB962C8B-B14F-4D97-AF65-F5344CB8AC3E}">
        <p14:creationId xmlns:p14="http://schemas.microsoft.com/office/powerpoint/2010/main" val="27195459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4203" y="3645024"/>
            <a:ext cx="3705989" cy="163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0" y="0"/>
            <a:ext cx="9108504" cy="4005064"/>
          </a:xfrm>
          <a:prstGeom prst="rect">
            <a:avLst/>
          </a:prstGeom>
          <a:solidFill>
            <a:schemeClr val="bg2"/>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5286058"/>
            <a:ext cx="2376264" cy="735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re 3"/>
          <p:cNvSpPr>
            <a:spLocks noGrp="1"/>
          </p:cNvSpPr>
          <p:nvPr>
            <p:ph type="ctrTitle"/>
          </p:nvPr>
        </p:nvSpPr>
        <p:spPr>
          <a:xfrm>
            <a:off x="539552" y="1340768"/>
            <a:ext cx="7992888" cy="1872208"/>
          </a:xfrm>
        </p:spPr>
        <p:txBody>
          <a:bodyPr/>
          <a:lstStyle/>
          <a:p>
            <a:pPr algn="ctr"/>
            <a:r>
              <a:rPr lang="fr-FR" dirty="0" smtClean="0">
                <a:solidFill>
                  <a:srgbClr val="C00000"/>
                </a:solidFill>
              </a:rPr>
              <a:t>Emplois </a:t>
            </a:r>
            <a:r>
              <a:rPr lang="fr-FR" dirty="0">
                <a:solidFill>
                  <a:srgbClr val="C00000"/>
                </a:solidFill>
              </a:rPr>
              <a:t>&amp; Compétences 2030 : </a:t>
            </a:r>
            <a:r>
              <a:rPr lang="fr-FR" dirty="0" smtClean="0">
                <a:solidFill>
                  <a:srgbClr val="C00000"/>
                </a:solidFill>
              </a:rPr>
              <a:t/>
            </a:r>
            <a:br>
              <a:rPr lang="fr-FR" dirty="0" smtClean="0">
                <a:solidFill>
                  <a:srgbClr val="C00000"/>
                </a:solidFill>
              </a:rPr>
            </a:br>
            <a:r>
              <a:rPr lang="fr-FR" dirty="0" smtClean="0">
                <a:solidFill>
                  <a:srgbClr val="C00000"/>
                </a:solidFill>
              </a:rPr>
              <a:t>vers </a:t>
            </a:r>
            <a:r>
              <a:rPr lang="fr-FR" dirty="0">
                <a:solidFill>
                  <a:srgbClr val="C00000"/>
                </a:solidFill>
              </a:rPr>
              <a:t>une Ile-de-France circulaire et solidaire</a:t>
            </a:r>
            <a:endParaRPr lang="fr-FR" sz="3200" dirty="0">
              <a:solidFill>
                <a:srgbClr val="750A3D"/>
              </a:solidFill>
              <a:ea typeface="Cambria"/>
              <a:cs typeface="Cambria"/>
              <a:sym typeface="Cambria"/>
            </a:endParaRPr>
          </a:p>
        </p:txBody>
      </p:sp>
      <p:pic>
        <p:nvPicPr>
          <p:cNvPr id="4100" name="Picture 4" descr="RÃ©sultat de recherche d'images pour &quot;auxilia&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4618" y="5286058"/>
            <a:ext cx="2798160" cy="879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6224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C00000"/>
                </a:solidFill>
              </a:rPr>
              <a:t>1- Contexte</a:t>
            </a:r>
            <a:endParaRPr lang="fr-FR" dirty="0">
              <a:solidFill>
                <a:srgbClr val="C00000"/>
              </a:solidFill>
            </a:endParaRPr>
          </a:p>
        </p:txBody>
      </p:sp>
      <p:sp>
        <p:nvSpPr>
          <p:cNvPr id="3" name="Espace réservé du contenu 2"/>
          <p:cNvSpPr>
            <a:spLocks noGrp="1"/>
          </p:cNvSpPr>
          <p:nvPr>
            <p:ph idx="1"/>
          </p:nvPr>
        </p:nvSpPr>
        <p:spPr>
          <a:xfrm>
            <a:off x="457200" y="1268761"/>
            <a:ext cx="8229600" cy="576064"/>
          </a:xfrm>
        </p:spPr>
        <p:txBody>
          <a:bodyPr/>
          <a:lstStyle/>
          <a:p>
            <a:pPr algn="ctr"/>
            <a:r>
              <a:rPr lang="fr-FR" sz="2000" b="1" dirty="0" smtClean="0"/>
              <a:t>Une étude-action à 2 niveaux </a:t>
            </a:r>
          </a:p>
          <a:p>
            <a:endParaRPr lang="fr-FR" sz="2000" b="1" dirty="0"/>
          </a:p>
          <a:p>
            <a:endParaRPr lang="fr-FR" sz="2000" b="1" dirty="0" smtClean="0"/>
          </a:p>
          <a:p>
            <a:endParaRPr lang="fr-FR" sz="2000" b="1" dirty="0" smtClean="0"/>
          </a:p>
          <a:p>
            <a:endParaRPr lang="fr-FR" sz="2000" dirty="0"/>
          </a:p>
          <a:p>
            <a:pPr>
              <a:buFont typeface="Arial" panose="020B0604020202020204" pitchFamily="34" charset="0"/>
              <a:buChar char="•"/>
            </a:pPr>
            <a:endParaRPr lang="fr-FR" sz="2000" dirty="0" smtClean="0"/>
          </a:p>
        </p:txBody>
      </p:sp>
      <p:graphicFrame>
        <p:nvGraphicFramePr>
          <p:cNvPr id="4" name="Diagramme 3"/>
          <p:cNvGraphicFramePr/>
          <p:nvPr>
            <p:extLst/>
          </p:nvPr>
        </p:nvGraphicFramePr>
        <p:xfrm>
          <a:off x="323528" y="1700808"/>
          <a:ext cx="8640960"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30101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C00000"/>
                </a:solidFill>
              </a:rPr>
              <a:t>2- Une méthode qualitative </a:t>
            </a:r>
            <a:endParaRPr lang="fr-F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000744"/>
            <a:ext cx="2789684" cy="2880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2051720" y="1752011"/>
            <a:ext cx="1152128" cy="523220"/>
          </a:xfrm>
          <a:prstGeom prst="rect">
            <a:avLst/>
          </a:prstGeom>
          <a:noFill/>
        </p:spPr>
        <p:txBody>
          <a:bodyPr wrap="square" rtlCol="0">
            <a:spAutoFit/>
          </a:bodyPr>
          <a:lstStyle/>
          <a:p>
            <a:r>
              <a:rPr lang="fr-FR" sz="2800" dirty="0" smtClean="0">
                <a:solidFill>
                  <a:schemeClr val="bg1"/>
                </a:solidFill>
              </a:rPr>
              <a:t>50</a:t>
            </a:r>
            <a:endParaRPr lang="fr-FR" sz="2800" dirty="0">
              <a:solidFill>
                <a:schemeClr val="bg1"/>
              </a:solidFill>
            </a:endParaRPr>
          </a:p>
        </p:txBody>
      </p:sp>
      <p:sp>
        <p:nvSpPr>
          <p:cNvPr id="4" name="Plus 3"/>
          <p:cNvSpPr/>
          <p:nvPr/>
        </p:nvSpPr>
        <p:spPr bwMode="auto">
          <a:xfrm>
            <a:off x="3995936" y="2013621"/>
            <a:ext cx="936104" cy="1003193"/>
          </a:xfrm>
          <a:prstGeom prst="mathPlus">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cs typeface="Arial"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1186071"/>
            <a:ext cx="2515569" cy="2658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Égal 5"/>
          <p:cNvSpPr/>
          <p:nvPr/>
        </p:nvSpPr>
        <p:spPr bwMode="auto">
          <a:xfrm>
            <a:off x="3779912" y="3440505"/>
            <a:ext cx="1368152" cy="916150"/>
          </a:xfrm>
          <a:prstGeom prst="mathEqual">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cs typeface="Arial" charset="0"/>
            </a:endParaRPr>
          </a:p>
        </p:txBody>
      </p:sp>
      <p:sp>
        <p:nvSpPr>
          <p:cNvPr id="7" name="Ellipse 6"/>
          <p:cNvSpPr/>
          <p:nvPr/>
        </p:nvSpPr>
        <p:spPr bwMode="auto">
          <a:xfrm>
            <a:off x="2483768" y="4653136"/>
            <a:ext cx="4032448" cy="1152128"/>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fr-FR" sz="2000" b="1" dirty="0" smtClean="0">
                <a:solidFill>
                  <a:schemeClr val="bg1"/>
                </a:solidFill>
                <a:latin typeface="Arial" charset="0"/>
                <a:cs typeface="Arial" charset="0"/>
              </a:rPr>
              <a:t>Sélection de 14 champs à potentiel</a:t>
            </a:r>
            <a:endParaRPr kumimoji="0" lang="fr-FR" sz="2000" b="1" i="0" u="none" strike="noStrike" cap="none" normalizeH="0" baseline="0" dirty="0" smtClean="0">
              <a:ln>
                <a:noFill/>
              </a:ln>
              <a:solidFill>
                <a:schemeClr val="bg1"/>
              </a:solidFill>
              <a:effectLst/>
              <a:latin typeface="Arial" charset="0"/>
              <a:cs typeface="Arial" charset="0"/>
            </a:endParaRPr>
          </a:p>
        </p:txBody>
      </p:sp>
    </p:spTree>
    <p:extLst>
      <p:ext uri="{BB962C8B-B14F-4D97-AF65-F5344CB8AC3E}">
        <p14:creationId xmlns:p14="http://schemas.microsoft.com/office/powerpoint/2010/main" val="38149836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496" y="231031"/>
            <a:ext cx="9108504" cy="400110"/>
          </a:xfrm>
          <a:prstGeom prst="rect">
            <a:avLst/>
          </a:prstGeom>
          <a:noFill/>
          <a:ln>
            <a:noFill/>
          </a:ln>
        </p:spPr>
        <p:txBody>
          <a:bodyPr wrap="square" rtlCol="0">
            <a:spAutoFit/>
          </a:bodyPr>
          <a:lstStyle/>
          <a:p>
            <a:pPr algn="just" fontAlgn="base"/>
            <a:r>
              <a:rPr lang="fr-FR" sz="2000" dirty="0">
                <a:solidFill>
                  <a:srgbClr val="C00000"/>
                </a:solidFill>
              </a:rPr>
              <a:t>2- Une méthode qualitative </a:t>
            </a:r>
            <a:endParaRPr lang="fr-FR" sz="1600" b="1" kern="0" dirty="0">
              <a:solidFill>
                <a:schemeClr val="bg1">
                  <a:lumMod val="50000"/>
                </a:schemeClr>
              </a:solidFill>
              <a:latin typeface="Century Gothic" panose="020B0502020202020204" pitchFamily="34" charset="0"/>
              <a:ea typeface="Arial"/>
            </a:endParaRPr>
          </a:p>
        </p:txBody>
      </p:sp>
      <p:pic>
        <p:nvPicPr>
          <p:cNvPr id="5" name="Picture 2" descr="Image associé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9290" y="5689536"/>
            <a:ext cx="1889759" cy="512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ésultat de recherche d'images pour &quot;groupe ares&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522" y="781486"/>
            <a:ext cx="1510760" cy="6926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Résultat de recherche d'images pour &quot;les compagnons du devoir&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458" y="3060925"/>
            <a:ext cx="951670" cy="8294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Résultat de recherche d'images pour &quot;mozaik rh&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3131" y="4613801"/>
            <a:ext cx="1460517" cy="3656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4255" y="3144004"/>
            <a:ext cx="1347582" cy="285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1840" y="1851586"/>
            <a:ext cx="1373677" cy="471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96950" y="2773537"/>
            <a:ext cx="1316372" cy="591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1602" y="5001282"/>
            <a:ext cx="738685" cy="757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58262" y="692696"/>
            <a:ext cx="1222050" cy="393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0751" y="1659654"/>
            <a:ext cx="1512168" cy="476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76465" y="2937534"/>
            <a:ext cx="1690103" cy="468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52120" y="4484330"/>
            <a:ext cx="1417771" cy="456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descr="Résultat de recherche d'images pour &quot;ferme d'avenir&quot;"/>
          <p:cNvPicPr>
            <a:picLocks noChangeAspect="1" noChangeArrowheads="1"/>
          </p:cNvPicPr>
          <p:nvPr/>
        </p:nvPicPr>
        <p:blipFill rotWithShape="1">
          <a:blip r:embed="rId15">
            <a:extLst>
              <a:ext uri="{28A0092B-C50C-407E-A947-70E740481C1C}">
                <a14:useLocalDpi xmlns:a14="http://schemas.microsoft.com/office/drawing/2010/main" val="0"/>
              </a:ext>
            </a:extLst>
          </a:blip>
          <a:srcRect t="15625" b="16873"/>
          <a:stretch/>
        </p:blipFill>
        <p:spPr bwMode="auto">
          <a:xfrm>
            <a:off x="1524652" y="2136090"/>
            <a:ext cx="1370093" cy="9248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13322" y="1702431"/>
            <a:ext cx="1041445" cy="1041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31380" y="3534526"/>
            <a:ext cx="1755814" cy="731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rotWithShape="1">
          <a:blip r:embed="rId18">
            <a:extLst>
              <a:ext uri="{28A0092B-C50C-407E-A947-70E740481C1C}">
                <a14:useLocalDpi xmlns:a14="http://schemas.microsoft.com/office/drawing/2010/main" val="0"/>
              </a:ext>
            </a:extLst>
          </a:blip>
          <a:srcRect l="13631" t="19713" r="14120"/>
          <a:stretch/>
        </p:blipFill>
        <p:spPr bwMode="auto">
          <a:xfrm>
            <a:off x="4589748" y="3618563"/>
            <a:ext cx="1726602" cy="767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6"/>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192617" y="2156272"/>
            <a:ext cx="1747036" cy="614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8"/>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804710" y="4869160"/>
            <a:ext cx="1406342" cy="1255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Image 2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907704" y="4920722"/>
            <a:ext cx="1460606" cy="1460606"/>
          </a:xfrm>
          <a:prstGeom prst="rect">
            <a:avLst/>
          </a:prstGeom>
        </p:spPr>
      </p:pic>
      <p:pic>
        <p:nvPicPr>
          <p:cNvPr id="25" name="Picture 11"/>
          <p:cNvPicPr>
            <a:picLocks noChangeAspect="1" noChangeArrowheads="1"/>
          </p:cNvPicPr>
          <p:nvPr/>
        </p:nvPicPr>
        <p:blipFill rotWithShape="1">
          <a:blip r:embed="rId22">
            <a:extLst>
              <a:ext uri="{28A0092B-C50C-407E-A947-70E740481C1C}">
                <a14:useLocalDpi xmlns:a14="http://schemas.microsoft.com/office/drawing/2010/main" val="0"/>
              </a:ext>
            </a:extLst>
          </a:blip>
          <a:srcRect t="1" r="52082" b="3382"/>
          <a:stretch/>
        </p:blipFill>
        <p:spPr bwMode="auto">
          <a:xfrm>
            <a:off x="4899092" y="4786937"/>
            <a:ext cx="750770" cy="960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Image 2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908994" y="699471"/>
            <a:ext cx="1172843" cy="743431"/>
          </a:xfrm>
          <a:prstGeom prst="rect">
            <a:avLst/>
          </a:prstGeom>
        </p:spPr>
      </p:pic>
      <p:pic>
        <p:nvPicPr>
          <p:cNvPr id="27" name="Image 26"/>
          <p:cNvPicPr>
            <a:picLocks noChangeAspect="1"/>
          </p:cNvPicPr>
          <p:nvPr/>
        </p:nvPicPr>
        <p:blipFill>
          <a:blip r:embed="rId24"/>
          <a:stretch>
            <a:fillRect/>
          </a:stretch>
        </p:blipFill>
        <p:spPr>
          <a:xfrm>
            <a:off x="4794188" y="639515"/>
            <a:ext cx="960579" cy="944299"/>
          </a:xfrm>
          <a:prstGeom prst="rect">
            <a:avLst/>
          </a:prstGeom>
        </p:spPr>
      </p:pic>
      <p:pic>
        <p:nvPicPr>
          <p:cNvPr id="29" name="Image 28"/>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653673" y="4733917"/>
            <a:ext cx="1603885" cy="438718"/>
          </a:xfrm>
          <a:prstGeom prst="rect">
            <a:avLst/>
          </a:prstGeom>
        </p:spPr>
      </p:pic>
      <p:pic>
        <p:nvPicPr>
          <p:cNvPr id="30" name="Image 29"/>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424093" y="2821660"/>
            <a:ext cx="1269701" cy="543855"/>
          </a:xfrm>
          <a:prstGeom prst="rect">
            <a:avLst/>
          </a:prstGeom>
        </p:spPr>
      </p:pic>
      <p:pic>
        <p:nvPicPr>
          <p:cNvPr id="31" name="Image 30"/>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092280" y="4262103"/>
            <a:ext cx="889604" cy="679065"/>
          </a:xfrm>
          <a:prstGeom prst="rect">
            <a:avLst/>
          </a:prstGeom>
        </p:spPr>
      </p:pic>
      <p:pic>
        <p:nvPicPr>
          <p:cNvPr id="32" name="Picture 2" descr="Résultat de recherche d'images pour &quot;ressoursys&quot;"/>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61602" y="2223153"/>
            <a:ext cx="989984" cy="7985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Résultat de recherche d'images pour &quot;rejoué&quot;"/>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952154" y="1511866"/>
            <a:ext cx="1398425" cy="71128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Résultat de recherche d'images pour &quot;valdelia&quot;"/>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052919" y="2087410"/>
            <a:ext cx="1735796" cy="112826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Résultat de recherche d'images pour &quot;emmaus&quot;"/>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7596336" y="44624"/>
            <a:ext cx="1398247" cy="107300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Résultat de recherche d'images pour &quot;recyclerie sportive&quot;"/>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0" y="4066591"/>
            <a:ext cx="1536942" cy="7728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4" descr="Résultat de recherche d'images pour &quot;co recyclage&quot;"/>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274235" y="3423604"/>
            <a:ext cx="1351621" cy="84251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Résultat de recherche d'images pour &quot;recommerce&quot;"/>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050038" y="4984581"/>
            <a:ext cx="1754672" cy="78884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8" descr="Résultat de recherche d'images pour &quot;cyclofficine&quot;"/>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4283968" y="5733256"/>
            <a:ext cx="1944216" cy="78959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Résultat de recherche d'images pour &quot;le relais&quot;"/>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323528" y="5877582"/>
            <a:ext cx="1886171" cy="50374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1"/>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198803" y="826227"/>
            <a:ext cx="1239749" cy="722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576020" y="3485065"/>
            <a:ext cx="876300"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26907" y="1548779"/>
            <a:ext cx="1294361" cy="533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 2"/>
          <p:cNvPicPr>
            <a:picLocks noChangeAspect="1"/>
          </p:cNvPicPr>
          <p:nvPr/>
        </p:nvPicPr>
        <p:blipFill rotWithShape="1">
          <a:blip r:embed="rId40"/>
          <a:srcRect l="41145" t="38187" r="41145" b="32282"/>
          <a:stretch/>
        </p:blipFill>
        <p:spPr>
          <a:xfrm>
            <a:off x="3664052" y="5229200"/>
            <a:ext cx="763932" cy="716186"/>
          </a:xfrm>
          <a:prstGeom prst="rect">
            <a:avLst/>
          </a:prstGeom>
        </p:spPr>
      </p:pic>
      <p:pic>
        <p:nvPicPr>
          <p:cNvPr id="4" name="Image 3"/>
          <p:cNvPicPr>
            <a:picLocks noChangeAspect="1"/>
          </p:cNvPicPr>
          <p:nvPr/>
        </p:nvPicPr>
        <p:blipFill rotWithShape="1">
          <a:blip r:embed="rId41" cstate="print"/>
          <a:srcRect l="33397" t="26375" r="33397" b="14563"/>
          <a:stretch/>
        </p:blipFill>
        <p:spPr>
          <a:xfrm>
            <a:off x="7911472" y="1362754"/>
            <a:ext cx="695568" cy="695568"/>
          </a:xfrm>
          <a:prstGeom prst="rect">
            <a:avLst/>
          </a:prstGeom>
        </p:spPr>
      </p:pic>
      <p:pic>
        <p:nvPicPr>
          <p:cNvPr id="28" name="Image 27"/>
          <p:cNvPicPr>
            <a:picLocks noChangeAspect="1"/>
          </p:cNvPicPr>
          <p:nvPr/>
        </p:nvPicPr>
        <p:blipFill rotWithShape="1">
          <a:blip r:embed="rId42" cstate="print"/>
          <a:srcRect l="28416" t="11610" r="28416"/>
          <a:stretch/>
        </p:blipFill>
        <p:spPr>
          <a:xfrm>
            <a:off x="8152762" y="3717032"/>
            <a:ext cx="695768" cy="800975"/>
          </a:xfrm>
          <a:prstGeom prst="rect">
            <a:avLst/>
          </a:prstGeom>
        </p:spPr>
      </p:pic>
      <p:pic>
        <p:nvPicPr>
          <p:cNvPr id="42" name="Image 41"/>
          <p:cNvPicPr>
            <a:picLocks noChangeAspect="1"/>
          </p:cNvPicPr>
          <p:nvPr/>
        </p:nvPicPr>
        <p:blipFill rotWithShape="1">
          <a:blip r:embed="rId43" cstate="print"/>
          <a:srcRect l="6832" t="39172" r="46126" b="19485"/>
          <a:stretch/>
        </p:blipFill>
        <p:spPr>
          <a:xfrm>
            <a:off x="4837093" y="208752"/>
            <a:ext cx="1039978" cy="513871"/>
          </a:xfrm>
          <a:prstGeom prst="rect">
            <a:avLst/>
          </a:prstGeom>
        </p:spPr>
      </p:pic>
      <p:pic>
        <p:nvPicPr>
          <p:cNvPr id="44" name="Picture 3"/>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2910214" y="5970446"/>
            <a:ext cx="1109380" cy="410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66240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nvPr>
        </p:nvGraphicFramePr>
        <p:xfrm>
          <a:off x="0" y="476672"/>
          <a:ext cx="9143996" cy="6251248"/>
        </p:xfrm>
        <a:graphic>
          <a:graphicData uri="http://schemas.openxmlformats.org/drawingml/2006/table">
            <a:tbl>
              <a:tblPr firstRow="1" bandRow="1">
                <a:tableStyleId>{2D5ABB26-0587-4C30-8999-92F81FD0307C}</a:tableStyleId>
              </a:tblPr>
              <a:tblGrid>
                <a:gridCol w="1128637">
                  <a:extLst>
                    <a:ext uri="{9D8B030D-6E8A-4147-A177-3AD203B41FA5}">
                      <a16:colId xmlns:a16="http://schemas.microsoft.com/office/drawing/2014/main" xmlns="" val="20000"/>
                    </a:ext>
                  </a:extLst>
                </a:gridCol>
                <a:gridCol w="728669">
                  <a:extLst>
                    <a:ext uri="{9D8B030D-6E8A-4147-A177-3AD203B41FA5}">
                      <a16:colId xmlns:a16="http://schemas.microsoft.com/office/drawing/2014/main" xmlns="" val="20001"/>
                    </a:ext>
                  </a:extLst>
                </a:gridCol>
                <a:gridCol w="728669">
                  <a:extLst>
                    <a:ext uri="{9D8B030D-6E8A-4147-A177-3AD203B41FA5}">
                      <a16:colId xmlns:a16="http://schemas.microsoft.com/office/drawing/2014/main" xmlns="" val="20002"/>
                    </a:ext>
                  </a:extLst>
                </a:gridCol>
                <a:gridCol w="728669">
                  <a:extLst>
                    <a:ext uri="{9D8B030D-6E8A-4147-A177-3AD203B41FA5}">
                      <a16:colId xmlns:a16="http://schemas.microsoft.com/office/drawing/2014/main" xmlns="" val="20003"/>
                    </a:ext>
                  </a:extLst>
                </a:gridCol>
                <a:gridCol w="728669">
                  <a:extLst>
                    <a:ext uri="{9D8B030D-6E8A-4147-A177-3AD203B41FA5}">
                      <a16:colId xmlns:a16="http://schemas.microsoft.com/office/drawing/2014/main" xmlns="" val="20004"/>
                    </a:ext>
                  </a:extLst>
                </a:gridCol>
                <a:gridCol w="728669">
                  <a:extLst>
                    <a:ext uri="{9D8B030D-6E8A-4147-A177-3AD203B41FA5}">
                      <a16:colId xmlns:a16="http://schemas.microsoft.com/office/drawing/2014/main" xmlns="" val="20005"/>
                    </a:ext>
                  </a:extLst>
                </a:gridCol>
                <a:gridCol w="728669">
                  <a:extLst>
                    <a:ext uri="{9D8B030D-6E8A-4147-A177-3AD203B41FA5}">
                      <a16:colId xmlns:a16="http://schemas.microsoft.com/office/drawing/2014/main" xmlns="" val="20006"/>
                    </a:ext>
                  </a:extLst>
                </a:gridCol>
                <a:gridCol w="728669">
                  <a:extLst>
                    <a:ext uri="{9D8B030D-6E8A-4147-A177-3AD203B41FA5}">
                      <a16:colId xmlns:a16="http://schemas.microsoft.com/office/drawing/2014/main" xmlns="" val="20007"/>
                    </a:ext>
                  </a:extLst>
                </a:gridCol>
                <a:gridCol w="728669">
                  <a:extLst>
                    <a:ext uri="{9D8B030D-6E8A-4147-A177-3AD203B41FA5}">
                      <a16:colId xmlns:a16="http://schemas.microsoft.com/office/drawing/2014/main" xmlns="" val="20008"/>
                    </a:ext>
                  </a:extLst>
                </a:gridCol>
                <a:gridCol w="728669">
                  <a:extLst>
                    <a:ext uri="{9D8B030D-6E8A-4147-A177-3AD203B41FA5}">
                      <a16:colId xmlns:a16="http://schemas.microsoft.com/office/drawing/2014/main" xmlns="" val="20009"/>
                    </a:ext>
                  </a:extLst>
                </a:gridCol>
                <a:gridCol w="728669">
                  <a:extLst>
                    <a:ext uri="{9D8B030D-6E8A-4147-A177-3AD203B41FA5}">
                      <a16:colId xmlns:a16="http://schemas.microsoft.com/office/drawing/2014/main" xmlns="" val="20010"/>
                    </a:ext>
                  </a:extLst>
                </a:gridCol>
                <a:gridCol w="728669">
                  <a:extLst>
                    <a:ext uri="{9D8B030D-6E8A-4147-A177-3AD203B41FA5}">
                      <a16:colId xmlns:a16="http://schemas.microsoft.com/office/drawing/2014/main" xmlns="" val="20011"/>
                    </a:ext>
                  </a:extLst>
                </a:gridCol>
              </a:tblGrid>
              <a:tr h="1008112">
                <a:tc>
                  <a:txBody>
                    <a:bodyPr/>
                    <a:lstStyle/>
                    <a:p>
                      <a:pPr>
                        <a:lnSpc>
                          <a:spcPct val="115000"/>
                        </a:lnSpc>
                        <a:spcAft>
                          <a:spcPts val="0"/>
                        </a:spcAft>
                      </a:pPr>
                      <a:r>
                        <a:rPr lang="fr-FR" sz="1400" dirty="0" smtClean="0">
                          <a:effectLst/>
                          <a:latin typeface="Century Gothic" panose="020B0502020202020204" pitchFamily="34" charset="0"/>
                        </a:rPr>
                        <a:t>Secteur</a:t>
                      </a:r>
                      <a:endParaRPr lang="fr-FR" sz="1100" b="1" dirty="0">
                        <a:effectLst/>
                        <a:latin typeface="Century Gothic" panose="020B05020202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100" dirty="0">
                          <a:effectLst/>
                          <a:latin typeface="Century Gothic" panose="020B0502020202020204" pitchFamily="34" charset="0"/>
                        </a:rPr>
                        <a:t>Nb entreprises et </a:t>
                      </a:r>
                      <a:r>
                        <a:rPr lang="fr-FR" sz="1100" dirty="0" smtClean="0">
                          <a:effectLst/>
                          <a:latin typeface="Century Gothic" panose="020B0502020202020204" pitchFamily="34" charset="0"/>
                        </a:rPr>
                        <a:t>emplois </a:t>
                      </a:r>
                      <a:endParaRPr lang="fr-FR" sz="1400" dirty="0">
                        <a:effectLst/>
                        <a:latin typeface="Century Gothic" panose="020B05020202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100" dirty="0">
                          <a:effectLst/>
                          <a:latin typeface="Century Gothic" panose="020B0502020202020204" pitchFamily="34" charset="0"/>
                        </a:rPr>
                        <a:t>Evolution 5 dernières années</a:t>
                      </a:r>
                      <a:endParaRPr lang="fr-FR" sz="1400" dirty="0">
                        <a:effectLst/>
                        <a:latin typeface="Century Gothic" panose="020B05020202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100" dirty="0">
                          <a:effectLst/>
                          <a:latin typeface="Century Gothic" panose="020B0502020202020204" pitchFamily="34" charset="0"/>
                        </a:rPr>
                        <a:t>Positionnement actuel ESS </a:t>
                      </a:r>
                      <a:endParaRPr lang="fr-FR" sz="1400" dirty="0">
                        <a:effectLst/>
                        <a:latin typeface="Century Gothic" panose="020B05020202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100" dirty="0">
                          <a:effectLst/>
                          <a:latin typeface="Century Gothic" panose="020B0502020202020204" pitchFamily="34" charset="0"/>
                        </a:rPr>
                        <a:t>Accélérateurs </a:t>
                      </a:r>
                      <a:r>
                        <a:rPr lang="fr-FR" sz="1100" dirty="0" smtClean="0">
                          <a:effectLst/>
                          <a:latin typeface="Century Gothic" panose="020B0502020202020204" pitchFamily="34" charset="0"/>
                        </a:rPr>
                        <a:t>règlementaires</a:t>
                      </a:r>
                      <a:endParaRPr lang="fr-FR" sz="1400" dirty="0">
                        <a:effectLst/>
                        <a:latin typeface="Century Gothic" panose="020B05020202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100" dirty="0">
                          <a:effectLst/>
                          <a:latin typeface="Century Gothic" panose="020B0502020202020204" pitchFamily="34" charset="0"/>
                        </a:rPr>
                        <a:t>Accélérateurs </a:t>
                      </a:r>
                      <a:r>
                        <a:rPr lang="fr-FR" sz="1100" dirty="0" smtClean="0">
                          <a:effectLst/>
                          <a:latin typeface="Century Gothic" panose="020B0502020202020204" pitchFamily="34" charset="0"/>
                        </a:rPr>
                        <a:t>technologiques </a:t>
                      </a:r>
                      <a:endParaRPr lang="fr-FR" sz="1400" dirty="0">
                        <a:effectLst/>
                        <a:latin typeface="Century Gothic" panose="020B05020202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100" dirty="0">
                          <a:effectLst/>
                          <a:latin typeface="Century Gothic" panose="020B0502020202020204" pitchFamily="34" charset="0"/>
                        </a:rPr>
                        <a:t>Accélérateurs </a:t>
                      </a:r>
                      <a:r>
                        <a:rPr lang="fr-FR" sz="1100" dirty="0" smtClean="0">
                          <a:effectLst/>
                          <a:latin typeface="Century Gothic" panose="020B0502020202020204" pitchFamily="34" charset="0"/>
                        </a:rPr>
                        <a:t>économiques</a:t>
                      </a:r>
                      <a:endParaRPr lang="fr-FR" sz="1400" dirty="0">
                        <a:effectLst/>
                        <a:latin typeface="Century Gothic" panose="020B05020202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100" dirty="0">
                          <a:effectLst/>
                          <a:latin typeface="Century Gothic" panose="020B0502020202020204" pitchFamily="34" charset="0"/>
                        </a:rPr>
                        <a:t>Accélérateurs </a:t>
                      </a:r>
                      <a:r>
                        <a:rPr lang="fr-FR" sz="1100" dirty="0" smtClean="0">
                          <a:effectLst/>
                          <a:latin typeface="Century Gothic" panose="020B0502020202020204" pitchFamily="34" charset="0"/>
                        </a:rPr>
                        <a:t>socio</a:t>
                      </a:r>
                      <a:endParaRPr lang="fr-FR" sz="1400" dirty="0">
                        <a:effectLst/>
                        <a:latin typeface="Century Gothic" panose="020B05020202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100">
                          <a:effectLst/>
                          <a:latin typeface="Century Gothic" panose="020B0502020202020204" pitchFamily="34" charset="0"/>
                        </a:rPr>
                        <a:t>Emplois peu qualifiés </a:t>
                      </a:r>
                      <a:endParaRPr lang="fr-FR" sz="1400">
                        <a:effectLst/>
                        <a:latin typeface="Century Gothic" panose="020B05020202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100" dirty="0">
                          <a:effectLst/>
                          <a:latin typeface="Century Gothic" panose="020B0502020202020204" pitchFamily="34" charset="0"/>
                        </a:rPr>
                        <a:t>Marge de progression 93 91 78</a:t>
                      </a:r>
                      <a:endParaRPr lang="fr-FR" sz="1400" dirty="0">
                        <a:effectLst/>
                        <a:latin typeface="Century Gothic" panose="020B05020202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100" dirty="0">
                          <a:effectLst/>
                          <a:latin typeface="Century Gothic" panose="020B0502020202020204" pitchFamily="34" charset="0"/>
                        </a:rPr>
                        <a:t>Intérêt écologique</a:t>
                      </a:r>
                      <a:endParaRPr lang="fr-FR" sz="1400" dirty="0">
                        <a:effectLst/>
                        <a:latin typeface="Century Gothic" panose="020B05020202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400" dirty="0" smtClean="0">
                          <a:effectLst/>
                          <a:latin typeface="Century Gothic" panose="020B0502020202020204" pitchFamily="34" charset="0"/>
                        </a:rPr>
                        <a:t>Total</a:t>
                      </a:r>
                    </a:p>
                    <a:p>
                      <a:pPr>
                        <a:lnSpc>
                          <a:spcPct val="115000"/>
                        </a:lnSpc>
                        <a:spcAft>
                          <a:spcPts val="0"/>
                        </a:spcAft>
                      </a:pPr>
                      <a:r>
                        <a:rPr lang="fr-FR" sz="1400" dirty="0" smtClean="0">
                          <a:effectLst/>
                          <a:latin typeface="Century Gothic" panose="020B0502020202020204" pitchFamily="34" charset="0"/>
                          <a:ea typeface="Calibri"/>
                          <a:cs typeface="Times New Roman"/>
                        </a:rPr>
                        <a:t>x/10</a:t>
                      </a:r>
                      <a:endParaRPr lang="fr-FR" sz="1400" dirty="0">
                        <a:effectLst/>
                        <a:latin typeface="Century Gothic" panose="020B05020202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68364">
                <a:tc>
                  <a:txBody>
                    <a:bodyPr/>
                    <a:lstStyle/>
                    <a:p>
                      <a:pPr>
                        <a:lnSpc>
                          <a:spcPct val="115000"/>
                        </a:lnSpc>
                        <a:spcAft>
                          <a:spcPts val="0"/>
                        </a:spcAft>
                      </a:pPr>
                      <a:r>
                        <a:rPr lang="fr-FR" sz="1100" b="1" dirty="0" smtClean="0">
                          <a:effectLst/>
                          <a:latin typeface="Century Gothic" panose="020B0502020202020204" pitchFamily="34" charset="0"/>
                        </a:rPr>
                        <a:t>Agriculture </a:t>
                      </a:r>
                      <a:r>
                        <a:rPr lang="fr-FR" sz="1100" b="1" dirty="0">
                          <a:effectLst/>
                          <a:latin typeface="Century Gothic" panose="020B0502020202020204" pitchFamily="34" charset="0"/>
                        </a:rPr>
                        <a:t>circuits courts</a:t>
                      </a:r>
                      <a:endParaRPr lang="fr-FR" sz="1100" b="1" dirty="0">
                        <a:effectLst/>
                        <a:latin typeface="Century Gothic" panose="020B05020202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fr-FR" sz="1400" b="1" dirty="0" smtClean="0">
                          <a:latin typeface="Century Gothic" panose="020B0502020202020204" pitchFamily="34" charset="0"/>
                        </a:rPr>
                        <a:t>8</a:t>
                      </a:r>
                      <a:endParaRPr lang="fr-FR" sz="1400" b="1"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368364">
                <a:tc>
                  <a:txBody>
                    <a:bodyPr/>
                    <a:lstStyle/>
                    <a:p>
                      <a:pPr>
                        <a:lnSpc>
                          <a:spcPct val="115000"/>
                        </a:lnSpc>
                        <a:spcAft>
                          <a:spcPts val="0"/>
                        </a:spcAft>
                      </a:pPr>
                      <a:r>
                        <a:rPr lang="fr-FR" sz="1100" dirty="0">
                          <a:effectLst/>
                          <a:latin typeface="Century Gothic" panose="020B0502020202020204" pitchFamily="34" charset="0"/>
                        </a:rPr>
                        <a:t>PV</a:t>
                      </a:r>
                      <a:endParaRPr lang="fr-FR" sz="1100" dirty="0">
                        <a:effectLst/>
                        <a:latin typeface="Century Gothic" panose="020B05020202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fr-FR" sz="1400" dirty="0" smtClean="0">
                          <a:latin typeface="Century Gothic" panose="020B0502020202020204" pitchFamily="34" charset="0"/>
                        </a:rPr>
                        <a:t>6,5</a:t>
                      </a:r>
                      <a:endParaRPr lang="fr-FR" sz="14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368364">
                <a:tc>
                  <a:txBody>
                    <a:bodyPr/>
                    <a:lstStyle/>
                    <a:p>
                      <a:pPr>
                        <a:lnSpc>
                          <a:spcPct val="115000"/>
                        </a:lnSpc>
                        <a:spcAft>
                          <a:spcPts val="0"/>
                        </a:spcAft>
                      </a:pPr>
                      <a:r>
                        <a:rPr lang="fr-FR" sz="1100" dirty="0">
                          <a:effectLst/>
                          <a:latin typeface="Century Gothic" panose="020B0502020202020204" pitchFamily="34" charset="0"/>
                        </a:rPr>
                        <a:t>Eau </a:t>
                      </a:r>
                      <a:endParaRPr lang="fr-FR" sz="1100" dirty="0">
                        <a:effectLst/>
                        <a:latin typeface="Century Gothic" panose="020B05020202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fr-FR" sz="1400" dirty="0" smtClean="0">
                          <a:latin typeface="Century Gothic" panose="020B0502020202020204" pitchFamily="34" charset="0"/>
                        </a:rPr>
                        <a:t>6</a:t>
                      </a:r>
                      <a:endParaRPr lang="fr-FR" sz="14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368364">
                <a:tc>
                  <a:txBody>
                    <a:bodyPr/>
                    <a:lstStyle/>
                    <a:p>
                      <a:pPr>
                        <a:lnSpc>
                          <a:spcPct val="115000"/>
                        </a:lnSpc>
                        <a:spcAft>
                          <a:spcPts val="0"/>
                        </a:spcAft>
                      </a:pPr>
                      <a:r>
                        <a:rPr lang="fr-FR" sz="1100" dirty="0">
                          <a:effectLst/>
                          <a:latin typeface="Century Gothic" panose="020B0502020202020204" pitchFamily="34" charset="0"/>
                        </a:rPr>
                        <a:t>Logistique durable</a:t>
                      </a:r>
                      <a:endParaRPr lang="fr-FR" sz="1100" dirty="0">
                        <a:effectLst/>
                        <a:latin typeface="Century Gothic" panose="020B05020202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fr-FR" sz="1400" dirty="0" smtClean="0">
                          <a:latin typeface="Century Gothic" panose="020B0502020202020204" pitchFamily="34" charset="0"/>
                        </a:rPr>
                        <a:t>7</a:t>
                      </a:r>
                      <a:endParaRPr lang="fr-FR" sz="14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368364">
                <a:tc>
                  <a:txBody>
                    <a:bodyPr/>
                    <a:lstStyle/>
                    <a:p>
                      <a:pPr>
                        <a:lnSpc>
                          <a:spcPct val="115000"/>
                        </a:lnSpc>
                        <a:spcAft>
                          <a:spcPts val="0"/>
                        </a:spcAft>
                      </a:pPr>
                      <a:r>
                        <a:rPr lang="fr-FR" sz="1100" b="1" dirty="0" smtClean="0">
                          <a:effectLst/>
                          <a:latin typeface="Century Gothic" panose="020B0502020202020204" pitchFamily="34" charset="0"/>
                        </a:rPr>
                        <a:t>Biosourcés</a:t>
                      </a:r>
                    </a:p>
                    <a:p>
                      <a:pPr>
                        <a:lnSpc>
                          <a:spcPct val="115000"/>
                        </a:lnSpc>
                        <a:spcAft>
                          <a:spcPts val="0"/>
                        </a:spcAft>
                      </a:pPr>
                      <a:r>
                        <a:rPr lang="fr-FR" sz="1100" b="1" dirty="0" smtClean="0">
                          <a:effectLst/>
                          <a:latin typeface="Century Gothic" panose="020B0502020202020204" pitchFamily="34" charset="0"/>
                          <a:ea typeface="Calibri"/>
                          <a:cs typeface="Times New Roman"/>
                        </a:rPr>
                        <a:t>Construction</a:t>
                      </a:r>
                      <a:endParaRPr lang="fr-FR" sz="1100" b="1" dirty="0">
                        <a:effectLst/>
                        <a:latin typeface="Century Gothic" panose="020B05020202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fr-FR" sz="1400" b="1" dirty="0" smtClean="0">
                          <a:latin typeface="Century Gothic" panose="020B0502020202020204" pitchFamily="34" charset="0"/>
                        </a:rPr>
                        <a:t>7,5</a:t>
                      </a:r>
                      <a:endParaRPr lang="fr-FR" sz="1400" b="1"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368364">
                <a:tc>
                  <a:txBody>
                    <a:bodyPr/>
                    <a:lstStyle/>
                    <a:p>
                      <a:pPr>
                        <a:lnSpc>
                          <a:spcPct val="115000"/>
                        </a:lnSpc>
                        <a:spcAft>
                          <a:spcPts val="0"/>
                        </a:spcAft>
                      </a:pPr>
                      <a:r>
                        <a:rPr lang="fr-FR" sz="1100" b="1" dirty="0" smtClean="0">
                          <a:effectLst/>
                          <a:latin typeface="Century Gothic" panose="020B0502020202020204" pitchFamily="34" charset="0"/>
                        </a:rPr>
                        <a:t>Déchets BTP</a:t>
                      </a:r>
                      <a:endParaRPr lang="fr-FR" sz="1100" b="1" dirty="0">
                        <a:effectLst/>
                        <a:latin typeface="Century Gothic" panose="020B05020202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fr-FR" sz="1400" b="1" dirty="0" smtClean="0">
                          <a:latin typeface="Century Gothic" panose="020B0502020202020204" pitchFamily="34" charset="0"/>
                        </a:rPr>
                        <a:t>7,5</a:t>
                      </a:r>
                      <a:endParaRPr lang="fr-FR" sz="1400" b="1"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368364">
                <a:tc>
                  <a:txBody>
                    <a:bodyPr/>
                    <a:lstStyle/>
                    <a:p>
                      <a:pPr>
                        <a:lnSpc>
                          <a:spcPct val="115000"/>
                        </a:lnSpc>
                        <a:spcAft>
                          <a:spcPts val="0"/>
                        </a:spcAft>
                      </a:pPr>
                      <a:r>
                        <a:rPr lang="fr-FR" sz="1100" b="1" dirty="0">
                          <a:effectLst/>
                          <a:latin typeface="Century Gothic" panose="020B0502020202020204" pitchFamily="34" charset="0"/>
                        </a:rPr>
                        <a:t>Biodéchets</a:t>
                      </a:r>
                      <a:endParaRPr lang="fr-FR" sz="1100" b="1" dirty="0">
                        <a:effectLst/>
                        <a:latin typeface="Century Gothic" panose="020B05020202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fr-FR" sz="1400" b="1" dirty="0" smtClean="0">
                          <a:latin typeface="Century Gothic" panose="020B0502020202020204" pitchFamily="34" charset="0"/>
                        </a:rPr>
                        <a:t>8</a:t>
                      </a:r>
                      <a:endParaRPr lang="fr-FR" sz="1400" b="1"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r h="368364">
                <a:tc>
                  <a:txBody>
                    <a:bodyPr/>
                    <a:lstStyle/>
                    <a:p>
                      <a:pPr>
                        <a:lnSpc>
                          <a:spcPct val="115000"/>
                        </a:lnSpc>
                        <a:spcAft>
                          <a:spcPts val="0"/>
                        </a:spcAft>
                      </a:pPr>
                      <a:r>
                        <a:rPr lang="fr-FR" sz="1100">
                          <a:effectLst/>
                          <a:latin typeface="Century Gothic" panose="020B0502020202020204" pitchFamily="34" charset="0"/>
                        </a:rPr>
                        <a:t>Plastiques</a:t>
                      </a:r>
                      <a:endParaRPr lang="fr-FR" sz="1100">
                        <a:effectLst/>
                        <a:latin typeface="Century Gothic" panose="020B05020202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fr-FR" sz="1400" dirty="0" smtClean="0">
                          <a:latin typeface="Century Gothic" panose="020B0502020202020204" pitchFamily="34" charset="0"/>
                        </a:rPr>
                        <a:t>7</a:t>
                      </a:r>
                      <a:endParaRPr lang="fr-FR" sz="14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r h="368364">
                <a:tc>
                  <a:txBody>
                    <a:bodyPr/>
                    <a:lstStyle/>
                    <a:p>
                      <a:pPr>
                        <a:lnSpc>
                          <a:spcPct val="115000"/>
                        </a:lnSpc>
                        <a:spcAft>
                          <a:spcPts val="0"/>
                        </a:spcAft>
                      </a:pPr>
                      <a:r>
                        <a:rPr lang="fr-FR" sz="1100" b="1" dirty="0">
                          <a:effectLst/>
                          <a:latin typeface="Century Gothic" panose="020B0502020202020204" pitchFamily="34" charset="0"/>
                        </a:rPr>
                        <a:t>Nouvelles REP</a:t>
                      </a:r>
                      <a:endParaRPr lang="fr-FR" sz="1100" b="1" dirty="0">
                        <a:effectLst/>
                        <a:latin typeface="Century Gothic" panose="020B05020202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fr-FR" sz="1400" b="1" dirty="0" smtClean="0">
                          <a:latin typeface="Century Gothic" panose="020B0502020202020204" pitchFamily="34" charset="0"/>
                        </a:rPr>
                        <a:t>8</a:t>
                      </a:r>
                      <a:endParaRPr lang="fr-FR" sz="1400" b="1"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r h="368364">
                <a:tc>
                  <a:txBody>
                    <a:bodyPr/>
                    <a:lstStyle/>
                    <a:p>
                      <a:pPr>
                        <a:lnSpc>
                          <a:spcPct val="115000"/>
                        </a:lnSpc>
                        <a:spcAft>
                          <a:spcPts val="0"/>
                        </a:spcAft>
                      </a:pPr>
                      <a:r>
                        <a:rPr lang="fr-FR" sz="1100" b="1" dirty="0" smtClean="0">
                          <a:effectLst/>
                          <a:latin typeface="Century Gothic" panose="020B0502020202020204" pitchFamily="34" charset="0"/>
                        </a:rPr>
                        <a:t>Réemploi biens conso</a:t>
                      </a:r>
                      <a:endParaRPr lang="fr-FR" sz="1100" b="1" dirty="0">
                        <a:effectLst/>
                        <a:latin typeface="Century Gothic" panose="020B05020202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fr-FR" sz="1400" b="1" dirty="0" smtClean="0">
                          <a:latin typeface="Century Gothic" panose="020B0502020202020204" pitchFamily="34" charset="0"/>
                        </a:rPr>
                        <a:t>8</a:t>
                      </a:r>
                      <a:endParaRPr lang="fr-FR" sz="1400" b="1"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0"/>
                  </a:ext>
                </a:extLst>
              </a:tr>
              <a:tr h="368364">
                <a:tc>
                  <a:txBody>
                    <a:bodyPr/>
                    <a:lstStyle/>
                    <a:p>
                      <a:pPr>
                        <a:lnSpc>
                          <a:spcPct val="115000"/>
                        </a:lnSpc>
                        <a:spcAft>
                          <a:spcPts val="0"/>
                        </a:spcAft>
                      </a:pPr>
                      <a:r>
                        <a:rPr lang="fr-FR" sz="1100" dirty="0">
                          <a:effectLst/>
                          <a:latin typeface="Century Gothic" panose="020B0502020202020204" pitchFamily="34" charset="0"/>
                        </a:rPr>
                        <a:t>Réparation</a:t>
                      </a:r>
                      <a:endParaRPr lang="fr-FR" sz="1100" dirty="0">
                        <a:effectLst/>
                        <a:latin typeface="Century Gothic" panose="020B05020202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sz="1800" kern="1200" dirty="0">
                        <a:solidFill>
                          <a:srgbClr val="FF0000"/>
                        </a:solidFill>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fr-FR" sz="1400" dirty="0" smtClean="0">
                          <a:latin typeface="Century Gothic" panose="020B0502020202020204" pitchFamily="34" charset="0"/>
                        </a:rPr>
                        <a:t>6</a:t>
                      </a:r>
                      <a:endParaRPr lang="fr-FR" sz="14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1"/>
                  </a:ext>
                </a:extLst>
              </a:tr>
              <a:tr h="368364">
                <a:tc>
                  <a:txBody>
                    <a:bodyPr/>
                    <a:lstStyle/>
                    <a:p>
                      <a:pPr>
                        <a:lnSpc>
                          <a:spcPct val="115000"/>
                        </a:lnSpc>
                        <a:spcAft>
                          <a:spcPts val="0"/>
                        </a:spcAft>
                      </a:pPr>
                      <a:r>
                        <a:rPr lang="fr-FR" sz="1100" b="1" dirty="0">
                          <a:effectLst/>
                          <a:latin typeface="Century Gothic" panose="020B0502020202020204" pitchFamily="34" charset="0"/>
                        </a:rPr>
                        <a:t>Rénovation bâtiment </a:t>
                      </a:r>
                      <a:endParaRPr lang="fr-FR" sz="1100" b="1" dirty="0">
                        <a:effectLst/>
                        <a:latin typeface="Century Gothic" panose="020B05020202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fr-FR" sz="1400" b="1" dirty="0" smtClean="0">
                          <a:latin typeface="Century Gothic" panose="020B0502020202020204" pitchFamily="34" charset="0"/>
                        </a:rPr>
                        <a:t>7,5</a:t>
                      </a:r>
                      <a:endParaRPr lang="fr-FR" sz="1400" b="1"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2"/>
                  </a:ext>
                </a:extLst>
              </a:tr>
              <a:tr h="368364">
                <a:tc>
                  <a:txBody>
                    <a:bodyPr/>
                    <a:lstStyle/>
                    <a:p>
                      <a:pPr>
                        <a:lnSpc>
                          <a:spcPct val="115000"/>
                        </a:lnSpc>
                        <a:spcAft>
                          <a:spcPts val="0"/>
                        </a:spcAft>
                      </a:pPr>
                      <a:r>
                        <a:rPr lang="fr-FR" sz="1100" dirty="0">
                          <a:effectLst/>
                          <a:latin typeface="Century Gothic" panose="020B0502020202020204" pitchFamily="34" charset="0"/>
                        </a:rPr>
                        <a:t>Collaboratif</a:t>
                      </a:r>
                      <a:endParaRPr lang="fr-FR" sz="1100" dirty="0">
                        <a:effectLst/>
                        <a:latin typeface="Century Gothic" panose="020B05020202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fr-FR">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fr-FR" sz="1400" dirty="0" smtClean="0">
                          <a:latin typeface="Century Gothic" panose="020B0502020202020204" pitchFamily="34" charset="0"/>
                        </a:rPr>
                        <a:t>5</a:t>
                      </a:r>
                      <a:endParaRPr lang="fr-FR" sz="14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3"/>
                  </a:ext>
                </a:extLst>
              </a:tr>
              <a:tr h="368364">
                <a:tc>
                  <a:txBody>
                    <a:bodyPr/>
                    <a:lstStyle/>
                    <a:p>
                      <a:pPr>
                        <a:lnSpc>
                          <a:spcPct val="115000"/>
                        </a:lnSpc>
                        <a:spcAft>
                          <a:spcPts val="0"/>
                        </a:spcAft>
                      </a:pPr>
                      <a:r>
                        <a:rPr lang="fr-FR" sz="1100" dirty="0">
                          <a:effectLst/>
                          <a:latin typeface="Century Gothic" panose="020B0502020202020204" pitchFamily="34" charset="0"/>
                        </a:rPr>
                        <a:t>Fonctionnalité</a:t>
                      </a:r>
                      <a:endParaRPr lang="fr-FR" sz="1100" dirty="0">
                        <a:effectLst/>
                        <a:latin typeface="Century Gothic" panose="020B05020202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fr-FR" sz="1400" dirty="0" smtClean="0">
                          <a:latin typeface="Century Gothic" panose="020B0502020202020204" pitchFamily="34" charset="0"/>
                        </a:rPr>
                        <a:t>6</a:t>
                      </a:r>
                      <a:endParaRPr lang="fr-FR" sz="14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4"/>
                  </a:ext>
                </a:extLst>
              </a:tr>
            </a:tbl>
          </a:graphicData>
        </a:graphic>
      </p:graphicFrame>
      <p:sp>
        <p:nvSpPr>
          <p:cNvPr id="6" name="Rectangle 5"/>
          <p:cNvSpPr/>
          <p:nvPr/>
        </p:nvSpPr>
        <p:spPr>
          <a:xfrm>
            <a:off x="35496" y="44624"/>
            <a:ext cx="9108504" cy="400110"/>
          </a:xfrm>
          <a:prstGeom prst="rect">
            <a:avLst/>
          </a:prstGeom>
          <a:noFill/>
          <a:ln>
            <a:noFill/>
          </a:ln>
        </p:spPr>
        <p:txBody>
          <a:bodyPr wrap="square" rtlCol="0">
            <a:spAutoFit/>
          </a:bodyPr>
          <a:lstStyle/>
          <a:p>
            <a:pPr algn="just" fontAlgn="base"/>
            <a:r>
              <a:rPr lang="fr-FR" sz="2000" dirty="0">
                <a:solidFill>
                  <a:srgbClr val="C00000"/>
                </a:solidFill>
              </a:rPr>
              <a:t>2- Une méthode qualitative </a:t>
            </a:r>
            <a:endParaRPr lang="fr-FR" sz="1600" b="1" kern="0" dirty="0">
              <a:solidFill>
                <a:schemeClr val="bg1">
                  <a:lumMod val="50000"/>
                </a:schemeClr>
              </a:solidFill>
              <a:latin typeface="Century Gothic" panose="020B0502020202020204" pitchFamily="34" charset="0"/>
              <a:ea typeface="Arial"/>
              <a:cs typeface="Arial"/>
            </a:endParaRPr>
          </a:p>
        </p:txBody>
      </p:sp>
    </p:spTree>
    <p:extLst>
      <p:ext uri="{BB962C8B-B14F-4D97-AF65-F5344CB8AC3E}">
        <p14:creationId xmlns:p14="http://schemas.microsoft.com/office/powerpoint/2010/main" val="3201519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e 2"/>
          <p:cNvGraphicFramePr/>
          <p:nvPr>
            <p:extLst/>
          </p:nvPr>
        </p:nvGraphicFramePr>
        <p:xfrm>
          <a:off x="1750694" y="1013732"/>
          <a:ext cx="5832648" cy="3456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35496" y="231031"/>
            <a:ext cx="9108504" cy="400110"/>
          </a:xfrm>
          <a:prstGeom prst="rect">
            <a:avLst/>
          </a:prstGeom>
          <a:noFill/>
          <a:ln>
            <a:noFill/>
          </a:ln>
        </p:spPr>
        <p:txBody>
          <a:bodyPr wrap="square" rtlCol="0">
            <a:spAutoFit/>
          </a:bodyPr>
          <a:lstStyle/>
          <a:p>
            <a:pPr algn="just" fontAlgn="base"/>
            <a:r>
              <a:rPr lang="fr-FR" sz="2000" dirty="0">
                <a:solidFill>
                  <a:srgbClr val="C00000"/>
                </a:solidFill>
              </a:rPr>
              <a:t>2- Une méthode qualitative </a:t>
            </a:r>
            <a:endParaRPr lang="fr-FR" sz="1600" b="1" kern="0" dirty="0">
              <a:solidFill>
                <a:schemeClr val="bg1">
                  <a:lumMod val="50000"/>
                </a:schemeClr>
              </a:solidFill>
              <a:latin typeface="Century Gothic" panose="020B0502020202020204" pitchFamily="34" charset="0"/>
              <a:ea typeface="Arial"/>
            </a:endParaRPr>
          </a:p>
        </p:txBody>
      </p:sp>
      <p:pic>
        <p:nvPicPr>
          <p:cNvPr id="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4725" y="4526519"/>
            <a:ext cx="1730424" cy="1828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lèche droite 3"/>
          <p:cNvSpPr/>
          <p:nvPr/>
        </p:nvSpPr>
        <p:spPr bwMode="auto">
          <a:xfrm>
            <a:off x="2987824" y="5027893"/>
            <a:ext cx="998912" cy="868696"/>
          </a:xfrm>
          <a:prstGeom prst="rightArrow">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cs typeface="Arial" charset="0"/>
            </a:endParaRPr>
          </a:p>
        </p:txBody>
      </p:sp>
      <p:sp>
        <p:nvSpPr>
          <p:cNvPr id="10" name="Rectangle à coins arrondis 9"/>
          <p:cNvSpPr/>
          <p:nvPr/>
        </p:nvSpPr>
        <p:spPr>
          <a:xfrm>
            <a:off x="4450599" y="4941168"/>
            <a:ext cx="1480945" cy="1042147"/>
          </a:xfrm>
          <a:prstGeom prst="roundRect">
            <a:avLst>
              <a:gd name="adj" fmla="val 10000"/>
            </a:avLst>
          </a:prstGeom>
        </p:spPr>
        <p:style>
          <a:lnRef idx="2">
            <a:schemeClr val="lt1">
              <a:hueOff val="0"/>
              <a:satOff val="0"/>
              <a:lumOff val="0"/>
              <a:alphaOff val="0"/>
            </a:schemeClr>
          </a:lnRef>
          <a:fillRef idx="1">
            <a:schemeClr val="accent2">
              <a:hueOff val="-1536401"/>
              <a:satOff val="-2049"/>
              <a:lumOff val="-157"/>
              <a:alphaOff val="0"/>
            </a:schemeClr>
          </a:fillRef>
          <a:effectRef idx="0">
            <a:schemeClr val="accent2">
              <a:hueOff val="-1536401"/>
              <a:satOff val="-2049"/>
              <a:lumOff val="-157"/>
              <a:alphaOff val="0"/>
            </a:schemeClr>
          </a:effectRef>
          <a:fontRef idx="minor">
            <a:schemeClr val="lt1"/>
          </a:fontRef>
        </p:style>
        <p:txBody>
          <a:bodyPr/>
          <a:lstStyle/>
          <a:p>
            <a:pPr algn="ctr"/>
            <a:endParaRPr lang="fr-FR" dirty="0" smtClean="0"/>
          </a:p>
          <a:p>
            <a:pPr algn="ctr"/>
            <a:r>
              <a:rPr lang="fr-FR" sz="1700" dirty="0" smtClean="0"/>
              <a:t>Biodéchets</a:t>
            </a:r>
            <a:endParaRPr lang="fr-FR" sz="1700" dirty="0"/>
          </a:p>
        </p:txBody>
      </p:sp>
      <p:sp>
        <p:nvSpPr>
          <p:cNvPr id="11" name="Rectangle à coins arrondis 10"/>
          <p:cNvSpPr/>
          <p:nvPr/>
        </p:nvSpPr>
        <p:spPr>
          <a:xfrm>
            <a:off x="6083944" y="4919749"/>
            <a:ext cx="1480945" cy="1042147"/>
          </a:xfrm>
          <a:prstGeom prst="roundRect">
            <a:avLst>
              <a:gd name="adj" fmla="val 10000"/>
            </a:avLst>
          </a:prstGeom>
        </p:spPr>
        <p:style>
          <a:lnRef idx="2">
            <a:schemeClr val="lt1">
              <a:hueOff val="0"/>
              <a:satOff val="0"/>
              <a:lumOff val="0"/>
              <a:alphaOff val="0"/>
            </a:schemeClr>
          </a:lnRef>
          <a:fillRef idx="1">
            <a:schemeClr val="accent2">
              <a:hueOff val="-1536401"/>
              <a:satOff val="-2049"/>
              <a:lumOff val="-157"/>
              <a:alphaOff val="0"/>
            </a:schemeClr>
          </a:fillRef>
          <a:effectRef idx="0">
            <a:schemeClr val="accent2">
              <a:hueOff val="-1536401"/>
              <a:satOff val="-2049"/>
              <a:lumOff val="-157"/>
              <a:alphaOff val="0"/>
            </a:schemeClr>
          </a:effectRef>
          <a:fontRef idx="minor">
            <a:schemeClr val="lt1"/>
          </a:fontRef>
        </p:style>
        <p:txBody>
          <a:bodyPr/>
          <a:lstStyle/>
          <a:p>
            <a:pPr algn="ctr"/>
            <a:endParaRPr lang="fr-FR" dirty="0" smtClean="0"/>
          </a:p>
          <a:p>
            <a:pPr algn="ctr"/>
            <a:r>
              <a:rPr lang="fr-FR" sz="1700" dirty="0" smtClean="0"/>
              <a:t>Ressources du BTP</a:t>
            </a:r>
            <a:endParaRPr lang="fr-FR" sz="1700" dirty="0"/>
          </a:p>
        </p:txBody>
      </p:sp>
      <p:sp>
        <p:nvSpPr>
          <p:cNvPr id="12" name="Rectangle à coins arrondis 11"/>
          <p:cNvSpPr/>
          <p:nvPr/>
        </p:nvSpPr>
        <p:spPr>
          <a:xfrm>
            <a:off x="7618014" y="4919748"/>
            <a:ext cx="1480945" cy="1042147"/>
          </a:xfrm>
          <a:prstGeom prst="roundRect">
            <a:avLst>
              <a:gd name="adj" fmla="val 10000"/>
            </a:avLst>
          </a:prstGeom>
        </p:spPr>
        <p:style>
          <a:lnRef idx="2">
            <a:schemeClr val="lt1">
              <a:hueOff val="0"/>
              <a:satOff val="0"/>
              <a:lumOff val="0"/>
              <a:alphaOff val="0"/>
            </a:schemeClr>
          </a:lnRef>
          <a:fillRef idx="1">
            <a:schemeClr val="accent2">
              <a:hueOff val="-1536401"/>
              <a:satOff val="-2049"/>
              <a:lumOff val="-157"/>
              <a:alphaOff val="0"/>
            </a:schemeClr>
          </a:fillRef>
          <a:effectRef idx="0">
            <a:schemeClr val="accent2">
              <a:hueOff val="-1536401"/>
              <a:satOff val="-2049"/>
              <a:lumOff val="-157"/>
              <a:alphaOff val="0"/>
            </a:schemeClr>
          </a:effectRef>
          <a:fontRef idx="minor">
            <a:schemeClr val="lt1"/>
          </a:fontRef>
        </p:style>
        <p:txBody>
          <a:bodyPr/>
          <a:lstStyle/>
          <a:p>
            <a:pPr algn="ctr"/>
            <a:endParaRPr lang="fr-FR" sz="1700" dirty="0" smtClean="0"/>
          </a:p>
          <a:p>
            <a:pPr algn="ctr"/>
            <a:r>
              <a:rPr lang="fr-FR" sz="1700" dirty="0" smtClean="0"/>
              <a:t>Recycleries spécialisées</a:t>
            </a:r>
            <a:endParaRPr lang="fr-FR" sz="1700" dirty="0"/>
          </a:p>
        </p:txBody>
      </p:sp>
    </p:spTree>
    <p:extLst>
      <p:ext uri="{BB962C8B-B14F-4D97-AF65-F5344CB8AC3E}">
        <p14:creationId xmlns:p14="http://schemas.microsoft.com/office/powerpoint/2010/main" val="29259903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3342" y="1052736"/>
            <a:ext cx="8579296" cy="5289451"/>
          </a:xfrm>
        </p:spPr>
        <p:txBody>
          <a:bodyPr>
            <a:normAutofit fontScale="70000" lnSpcReduction="20000"/>
          </a:bodyPr>
          <a:lstStyle/>
          <a:p>
            <a:pPr marL="0" indent="0"/>
            <a:r>
              <a:rPr lang="fr-FR" b="1" dirty="0" smtClean="0"/>
              <a:t>Pour chaque activité </a:t>
            </a:r>
          </a:p>
          <a:p>
            <a:pPr marL="0" indent="0"/>
            <a:endParaRPr lang="fr-FR" b="1" dirty="0" smtClean="0"/>
          </a:p>
          <a:p>
            <a:pPr>
              <a:buFont typeface="+mj-lt"/>
              <a:buAutoNum type="arabicPeriod"/>
            </a:pPr>
            <a:r>
              <a:rPr lang="fr-FR" dirty="0" smtClean="0"/>
              <a:t>Objectifs à 2030 = base du scénario de succès</a:t>
            </a:r>
          </a:p>
          <a:p>
            <a:pPr>
              <a:buFont typeface="+mj-lt"/>
              <a:buAutoNum type="arabicPeriod"/>
            </a:pPr>
            <a:endParaRPr lang="fr-FR" dirty="0" smtClean="0"/>
          </a:p>
          <a:p>
            <a:pPr>
              <a:buFont typeface="+mj-lt"/>
              <a:buAutoNum type="arabicPeriod"/>
            </a:pPr>
            <a:endParaRPr lang="fr-FR" dirty="0"/>
          </a:p>
          <a:p>
            <a:pPr>
              <a:buFont typeface="+mj-lt"/>
              <a:buAutoNum type="arabicPeriod"/>
            </a:pPr>
            <a:endParaRPr lang="fr-FR" dirty="0" smtClean="0"/>
          </a:p>
          <a:p>
            <a:pPr>
              <a:buFont typeface="+mj-lt"/>
              <a:buAutoNum type="arabicPeriod"/>
            </a:pPr>
            <a:endParaRPr lang="fr-FR" dirty="0"/>
          </a:p>
          <a:p>
            <a:pPr>
              <a:buFont typeface="+mj-lt"/>
              <a:buAutoNum type="arabicPeriod"/>
            </a:pPr>
            <a:endParaRPr lang="fr-FR" dirty="0" smtClean="0"/>
          </a:p>
          <a:p>
            <a:pPr>
              <a:buFont typeface="+mj-lt"/>
              <a:buAutoNum type="arabicPeriod"/>
            </a:pPr>
            <a:endParaRPr lang="fr-FR" dirty="0" smtClean="0"/>
          </a:p>
          <a:p>
            <a:pPr>
              <a:buFont typeface="+mj-lt"/>
              <a:buAutoNum type="arabicPeriod"/>
            </a:pPr>
            <a:r>
              <a:rPr lang="fr-FR" dirty="0" smtClean="0"/>
              <a:t>Identification de « facteurs de succès » en ateliers</a:t>
            </a:r>
          </a:p>
          <a:p>
            <a:pPr>
              <a:buFont typeface="+mj-lt"/>
              <a:buAutoNum type="arabicPeriod"/>
            </a:pPr>
            <a:endParaRPr lang="fr-FR" dirty="0" smtClean="0"/>
          </a:p>
          <a:p>
            <a:pPr>
              <a:buFont typeface="+mj-lt"/>
              <a:buAutoNum type="arabicPeriod"/>
            </a:pPr>
            <a:r>
              <a:rPr lang="fr-FR" dirty="0" smtClean="0"/>
              <a:t>Mise en lumière d’étapes en 2030 – 2025 - 2021 =&gt; mise en récit d’une trajectoire en </a:t>
            </a:r>
            <a:r>
              <a:rPr lang="fr-FR" dirty="0" err="1" smtClean="0"/>
              <a:t>backcasting</a:t>
            </a:r>
            <a:endParaRPr lang="fr-FR" dirty="0" smtClean="0"/>
          </a:p>
          <a:p>
            <a:pPr>
              <a:buFont typeface="+mj-lt"/>
              <a:buAutoNum type="arabicPeriod"/>
            </a:pPr>
            <a:endParaRPr lang="fr-FR" dirty="0"/>
          </a:p>
          <a:p>
            <a:pPr>
              <a:buFont typeface="+mj-lt"/>
              <a:buAutoNum type="arabicPeriod"/>
            </a:pPr>
            <a:r>
              <a:rPr lang="fr-FR" dirty="0" smtClean="0"/>
              <a:t>Elaboration de recommandations</a:t>
            </a:r>
            <a:endParaRPr lang="fr-FR" dirty="0"/>
          </a:p>
        </p:txBody>
      </p:sp>
      <p:sp>
        <p:nvSpPr>
          <p:cNvPr id="4" name="Rectangle 3"/>
          <p:cNvSpPr/>
          <p:nvPr/>
        </p:nvSpPr>
        <p:spPr>
          <a:xfrm>
            <a:off x="179512" y="2276872"/>
            <a:ext cx="3168352" cy="132343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fr-FR" sz="1600" i="1" dirty="0" smtClean="0"/>
              <a:t>Structurer la filière de prévention et de gestion des </a:t>
            </a:r>
            <a:r>
              <a:rPr lang="fr-FR" sz="1600" b="1" i="1" dirty="0" err="1" smtClean="0"/>
              <a:t>biodéchets</a:t>
            </a:r>
            <a:r>
              <a:rPr lang="fr-FR" sz="1600" i="1" dirty="0" smtClean="0"/>
              <a:t> en Ile-de-France pour en faire un pourvoyeur majeur d’emplois dans le secteur des déchets</a:t>
            </a:r>
            <a:endParaRPr lang="fr-FR" sz="1600" i="1" dirty="0"/>
          </a:p>
        </p:txBody>
      </p:sp>
      <p:sp>
        <p:nvSpPr>
          <p:cNvPr id="5" name="Rectangle 4"/>
          <p:cNvSpPr/>
          <p:nvPr/>
        </p:nvSpPr>
        <p:spPr>
          <a:xfrm>
            <a:off x="3470907" y="2276870"/>
            <a:ext cx="3168352" cy="132343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fr-FR" sz="1600" i="1" dirty="0"/>
              <a:t>Approvisionner de manière significative les </a:t>
            </a:r>
            <a:r>
              <a:rPr lang="fr-FR" sz="1600" b="1" i="1" dirty="0"/>
              <a:t>constructions</a:t>
            </a:r>
            <a:r>
              <a:rPr lang="fr-FR" sz="1600" i="1" dirty="0"/>
              <a:t> / rénovations à l’aide de matériaux </a:t>
            </a:r>
            <a:r>
              <a:rPr lang="fr-FR" sz="1600" i="1" dirty="0" err="1"/>
              <a:t>biosourcés</a:t>
            </a:r>
            <a:r>
              <a:rPr lang="fr-FR" sz="1600" i="1" dirty="0"/>
              <a:t> et issus du réemploi collectés en Ile-de-France</a:t>
            </a:r>
          </a:p>
        </p:txBody>
      </p:sp>
      <p:sp>
        <p:nvSpPr>
          <p:cNvPr id="6" name="Rectangle 5"/>
          <p:cNvSpPr/>
          <p:nvPr/>
        </p:nvSpPr>
        <p:spPr>
          <a:xfrm>
            <a:off x="6761174" y="2276871"/>
            <a:ext cx="2267744" cy="132343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fr-FR" sz="1600" i="1" dirty="0"/>
              <a:t>Doubler les points d’apport et les points de vente d’objets issus du </a:t>
            </a:r>
            <a:r>
              <a:rPr lang="fr-FR" sz="1600" b="1" i="1" dirty="0"/>
              <a:t>réemploi</a:t>
            </a:r>
            <a:r>
              <a:rPr lang="fr-FR" sz="1600" i="1" dirty="0"/>
              <a:t> en </a:t>
            </a:r>
            <a:r>
              <a:rPr lang="fr-FR" sz="1600" i="1" dirty="0" smtClean="0"/>
              <a:t>Ile-de-France</a:t>
            </a:r>
            <a:endParaRPr lang="fr-FR" sz="1600" i="1" dirty="0"/>
          </a:p>
        </p:txBody>
      </p:sp>
      <p:sp>
        <p:nvSpPr>
          <p:cNvPr id="8" name="Rectangle 7"/>
          <p:cNvSpPr/>
          <p:nvPr/>
        </p:nvSpPr>
        <p:spPr>
          <a:xfrm>
            <a:off x="35496" y="231031"/>
            <a:ext cx="9108504" cy="400110"/>
          </a:xfrm>
          <a:prstGeom prst="rect">
            <a:avLst/>
          </a:prstGeom>
          <a:noFill/>
          <a:ln>
            <a:noFill/>
          </a:ln>
        </p:spPr>
        <p:txBody>
          <a:bodyPr wrap="square" rtlCol="0">
            <a:spAutoFit/>
          </a:bodyPr>
          <a:lstStyle/>
          <a:p>
            <a:pPr algn="just" fontAlgn="base"/>
            <a:r>
              <a:rPr lang="fr-FR" sz="2000" dirty="0">
                <a:solidFill>
                  <a:srgbClr val="C00000"/>
                </a:solidFill>
              </a:rPr>
              <a:t>2- Une méthode qualitative </a:t>
            </a:r>
            <a:endParaRPr lang="fr-FR" sz="1600" b="1" kern="0" dirty="0">
              <a:solidFill>
                <a:schemeClr val="bg1">
                  <a:lumMod val="50000"/>
                </a:schemeClr>
              </a:solidFill>
              <a:latin typeface="Century Gothic" panose="020B0502020202020204" pitchFamily="34" charset="0"/>
              <a:ea typeface="Arial"/>
            </a:endParaRPr>
          </a:p>
        </p:txBody>
      </p:sp>
    </p:spTree>
    <p:extLst>
      <p:ext uri="{BB962C8B-B14F-4D97-AF65-F5344CB8AC3E}">
        <p14:creationId xmlns:p14="http://schemas.microsoft.com/office/powerpoint/2010/main" val="8632096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827584" y="2348880"/>
            <a:ext cx="5098355" cy="954107"/>
          </a:xfrm>
          <a:prstGeom prst="rect">
            <a:avLst/>
          </a:prstGeom>
          <a:noFill/>
        </p:spPr>
        <p:txBody>
          <a:bodyPr wrap="square" rtlCol="0">
            <a:spAutoFit/>
          </a:bodyPr>
          <a:lstStyle/>
          <a:p>
            <a:r>
              <a:rPr lang="fr-FR" sz="2800" dirty="0" smtClean="0"/>
              <a:t>Identification des secteurs à plus fort potentiel d’ici 2030</a:t>
            </a:r>
            <a:endParaRPr lang="fr-FR" sz="2800"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5939" y="1821849"/>
            <a:ext cx="3228975" cy="296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5496" y="231031"/>
            <a:ext cx="9108504" cy="400110"/>
          </a:xfrm>
          <a:prstGeom prst="rect">
            <a:avLst/>
          </a:prstGeom>
          <a:noFill/>
          <a:ln>
            <a:noFill/>
          </a:ln>
        </p:spPr>
        <p:txBody>
          <a:bodyPr wrap="square" rtlCol="0">
            <a:spAutoFit/>
          </a:bodyPr>
          <a:lstStyle/>
          <a:p>
            <a:pPr algn="just" fontAlgn="base"/>
            <a:r>
              <a:rPr lang="fr-FR" sz="2000" dirty="0">
                <a:solidFill>
                  <a:srgbClr val="C00000"/>
                </a:solidFill>
              </a:rPr>
              <a:t>3- Résultats de l’étude</a:t>
            </a:r>
            <a:endParaRPr lang="fr-FR" sz="1600" b="1" kern="0" dirty="0">
              <a:solidFill>
                <a:schemeClr val="bg1">
                  <a:lumMod val="50000"/>
                </a:schemeClr>
              </a:solidFill>
              <a:latin typeface="Century Gothic" panose="020B0502020202020204" pitchFamily="34" charset="0"/>
              <a:ea typeface="Arial"/>
            </a:endParaRPr>
          </a:p>
        </p:txBody>
      </p:sp>
    </p:spTree>
    <p:extLst>
      <p:ext uri="{BB962C8B-B14F-4D97-AF65-F5344CB8AC3E}">
        <p14:creationId xmlns:p14="http://schemas.microsoft.com/office/powerpoint/2010/main" val="23659034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827584" y="2348880"/>
            <a:ext cx="5098355" cy="1384995"/>
          </a:xfrm>
          <a:prstGeom prst="rect">
            <a:avLst/>
          </a:prstGeom>
          <a:noFill/>
        </p:spPr>
        <p:txBody>
          <a:bodyPr wrap="square" rtlCol="0">
            <a:spAutoFit/>
          </a:bodyPr>
          <a:lstStyle/>
          <a:p>
            <a:r>
              <a:rPr lang="fr-FR" sz="2800" dirty="0" smtClean="0"/>
              <a:t>Identification des atouts / faiblesses / opportunités / menaces et analyse</a:t>
            </a:r>
            <a:endParaRPr lang="fr-FR"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1700808"/>
            <a:ext cx="1876425" cy="290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5496" y="231031"/>
            <a:ext cx="9108504" cy="400110"/>
          </a:xfrm>
          <a:prstGeom prst="rect">
            <a:avLst/>
          </a:prstGeom>
          <a:noFill/>
          <a:ln>
            <a:noFill/>
          </a:ln>
        </p:spPr>
        <p:txBody>
          <a:bodyPr wrap="square" rtlCol="0">
            <a:spAutoFit/>
          </a:bodyPr>
          <a:lstStyle/>
          <a:p>
            <a:pPr algn="just" fontAlgn="base"/>
            <a:r>
              <a:rPr lang="fr-FR" sz="2000" dirty="0">
                <a:solidFill>
                  <a:srgbClr val="C00000"/>
                </a:solidFill>
              </a:rPr>
              <a:t>3- Résultats de l’étude</a:t>
            </a:r>
            <a:endParaRPr lang="fr-FR" sz="1600" b="1" kern="0" dirty="0">
              <a:solidFill>
                <a:schemeClr val="bg1">
                  <a:lumMod val="50000"/>
                </a:schemeClr>
              </a:solidFill>
              <a:latin typeface="Century Gothic" panose="020B0502020202020204" pitchFamily="34" charset="0"/>
              <a:ea typeface="Arial"/>
            </a:endParaRPr>
          </a:p>
        </p:txBody>
      </p:sp>
    </p:spTree>
    <p:extLst>
      <p:ext uri="{BB962C8B-B14F-4D97-AF65-F5344CB8AC3E}">
        <p14:creationId xmlns:p14="http://schemas.microsoft.com/office/powerpoint/2010/main" val="25319228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827584" y="2348880"/>
            <a:ext cx="5098355" cy="1384995"/>
          </a:xfrm>
          <a:prstGeom prst="rect">
            <a:avLst/>
          </a:prstGeom>
          <a:noFill/>
        </p:spPr>
        <p:txBody>
          <a:bodyPr wrap="square" rtlCol="0">
            <a:spAutoFit/>
          </a:bodyPr>
          <a:lstStyle/>
          <a:p>
            <a:r>
              <a:rPr lang="fr-FR" sz="2800" dirty="0" smtClean="0"/>
              <a:t>Identification des facteurs critiques, et donc des actions à mettre en œuvre </a:t>
            </a:r>
            <a:endParaRPr lang="fr-FR"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9458" y="1988840"/>
            <a:ext cx="2549923" cy="2399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à coins arrondis 5"/>
          <p:cNvSpPr/>
          <p:nvPr/>
        </p:nvSpPr>
        <p:spPr bwMode="auto">
          <a:xfrm>
            <a:off x="3867969" y="4790626"/>
            <a:ext cx="1634355" cy="1324297"/>
          </a:xfrm>
          <a:prstGeom prst="roundRect">
            <a:avLst/>
          </a:prstGeom>
          <a:solidFill>
            <a:schemeClr val="bg1">
              <a:lumMod val="95000"/>
            </a:schemeClr>
          </a:solid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dirty="0" smtClean="0">
                <a:ln>
                  <a:noFill/>
                </a:ln>
                <a:solidFill>
                  <a:schemeClr val="tx1"/>
                </a:solidFill>
                <a:effectLst/>
                <a:latin typeface="Arial" charset="0"/>
                <a:cs typeface="Arial" charset="0"/>
              </a:rPr>
              <a:t>Foncier disponible</a:t>
            </a:r>
          </a:p>
        </p:txBody>
      </p:sp>
      <p:sp>
        <p:nvSpPr>
          <p:cNvPr id="7" name="Rectangle à coins arrondis 6"/>
          <p:cNvSpPr/>
          <p:nvPr/>
        </p:nvSpPr>
        <p:spPr bwMode="auto">
          <a:xfrm>
            <a:off x="5676194" y="4790626"/>
            <a:ext cx="1634355" cy="1324297"/>
          </a:xfrm>
          <a:prstGeom prst="roundRect">
            <a:avLst/>
          </a:prstGeom>
          <a:solidFill>
            <a:schemeClr val="bg1">
              <a:lumMod val="95000"/>
            </a:schemeClr>
          </a:solid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dirty="0" smtClean="0">
                <a:ln>
                  <a:noFill/>
                </a:ln>
                <a:solidFill>
                  <a:schemeClr val="tx1"/>
                </a:solidFill>
                <a:effectLst/>
                <a:latin typeface="Arial" charset="0"/>
                <a:cs typeface="Arial" charset="0"/>
              </a:rPr>
              <a:t>Règlementations nationales</a:t>
            </a:r>
          </a:p>
        </p:txBody>
      </p:sp>
      <p:sp>
        <p:nvSpPr>
          <p:cNvPr id="8" name="Rectangle à coins arrondis 7"/>
          <p:cNvSpPr/>
          <p:nvPr/>
        </p:nvSpPr>
        <p:spPr bwMode="auto">
          <a:xfrm>
            <a:off x="2059744" y="4790626"/>
            <a:ext cx="1634355" cy="1324297"/>
          </a:xfrm>
          <a:prstGeom prst="roundRect">
            <a:avLst/>
          </a:prstGeom>
          <a:solidFill>
            <a:schemeClr val="bg1">
              <a:lumMod val="95000"/>
            </a:schemeClr>
          </a:solid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dirty="0" smtClean="0">
                <a:ln>
                  <a:noFill/>
                </a:ln>
                <a:solidFill>
                  <a:schemeClr val="tx1"/>
                </a:solidFill>
                <a:effectLst/>
                <a:latin typeface="Arial" charset="0"/>
                <a:cs typeface="Arial" charset="0"/>
              </a:rPr>
              <a:t>Nouvelles formations</a:t>
            </a:r>
          </a:p>
        </p:txBody>
      </p:sp>
      <p:sp>
        <p:nvSpPr>
          <p:cNvPr id="9" name="Rectangle à coins arrondis 8"/>
          <p:cNvSpPr/>
          <p:nvPr/>
        </p:nvSpPr>
        <p:spPr bwMode="auto">
          <a:xfrm>
            <a:off x="251519" y="4790626"/>
            <a:ext cx="1634355" cy="1324297"/>
          </a:xfrm>
          <a:prstGeom prst="roundRect">
            <a:avLst/>
          </a:prstGeom>
          <a:solidFill>
            <a:schemeClr val="bg1">
              <a:lumMod val="95000"/>
            </a:schemeClr>
          </a:solid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dirty="0" smtClean="0">
                <a:ln>
                  <a:noFill/>
                </a:ln>
                <a:solidFill>
                  <a:schemeClr val="tx1"/>
                </a:solidFill>
                <a:effectLst/>
                <a:latin typeface="Arial" charset="0"/>
                <a:cs typeface="Arial" charset="0"/>
              </a:rPr>
              <a:t>Nouvelles formations</a:t>
            </a:r>
          </a:p>
        </p:txBody>
      </p:sp>
      <p:sp>
        <p:nvSpPr>
          <p:cNvPr id="10" name="Rectangle à coins arrondis 9"/>
          <p:cNvSpPr/>
          <p:nvPr/>
        </p:nvSpPr>
        <p:spPr bwMode="auto">
          <a:xfrm>
            <a:off x="7484420" y="4790626"/>
            <a:ext cx="1634355" cy="1324297"/>
          </a:xfrm>
          <a:prstGeom prst="roundRect">
            <a:avLst/>
          </a:prstGeom>
          <a:solidFill>
            <a:schemeClr val="bg1">
              <a:lumMod val="95000"/>
            </a:schemeClr>
          </a:solid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dirty="0" smtClean="0">
                <a:ln>
                  <a:noFill/>
                </a:ln>
                <a:solidFill>
                  <a:schemeClr val="tx1"/>
                </a:solidFill>
                <a:effectLst/>
                <a:latin typeface="Arial" charset="0"/>
                <a:cs typeface="Arial" charset="0"/>
              </a:rPr>
              <a:t>Sensibilité citoyenne…</a:t>
            </a:r>
          </a:p>
        </p:txBody>
      </p:sp>
      <p:sp>
        <p:nvSpPr>
          <p:cNvPr id="11" name="Rectangle 10"/>
          <p:cNvSpPr/>
          <p:nvPr/>
        </p:nvSpPr>
        <p:spPr>
          <a:xfrm>
            <a:off x="35496" y="231031"/>
            <a:ext cx="9108504" cy="400110"/>
          </a:xfrm>
          <a:prstGeom prst="rect">
            <a:avLst/>
          </a:prstGeom>
          <a:noFill/>
          <a:ln>
            <a:noFill/>
          </a:ln>
        </p:spPr>
        <p:txBody>
          <a:bodyPr wrap="square" rtlCol="0">
            <a:spAutoFit/>
          </a:bodyPr>
          <a:lstStyle/>
          <a:p>
            <a:pPr algn="just" fontAlgn="base"/>
            <a:r>
              <a:rPr lang="fr-FR" sz="2000" dirty="0">
                <a:solidFill>
                  <a:srgbClr val="C00000"/>
                </a:solidFill>
              </a:rPr>
              <a:t>3- Résultats de l’étude</a:t>
            </a:r>
            <a:endParaRPr lang="fr-FR" sz="1600" b="1" kern="0" dirty="0">
              <a:solidFill>
                <a:schemeClr val="bg1">
                  <a:lumMod val="50000"/>
                </a:schemeClr>
              </a:solidFill>
              <a:latin typeface="Century Gothic" panose="020B0502020202020204" pitchFamily="34" charset="0"/>
              <a:ea typeface="Arial"/>
            </a:endParaRPr>
          </a:p>
        </p:txBody>
      </p:sp>
    </p:spTree>
    <p:extLst>
      <p:ext uri="{BB962C8B-B14F-4D97-AF65-F5344CB8AC3E}">
        <p14:creationId xmlns:p14="http://schemas.microsoft.com/office/powerpoint/2010/main" val="29641467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5576" y="449326"/>
            <a:ext cx="8388424" cy="918304"/>
          </a:xfrm>
          <a:prstGeom prst="rect">
            <a:avLst/>
          </a:prstGeom>
        </p:spPr>
      </p:pic>
      <p:sp>
        <p:nvSpPr>
          <p:cNvPr id="4" name="Text Box 108"/>
          <p:cNvSpPr txBox="1">
            <a:spLocks noChangeArrowheads="1"/>
          </p:cNvSpPr>
          <p:nvPr/>
        </p:nvSpPr>
        <p:spPr bwMode="auto">
          <a:xfrm>
            <a:off x="844127" y="630421"/>
            <a:ext cx="8503740" cy="586961"/>
          </a:xfrm>
          <a:prstGeom prst="rect">
            <a:avLst/>
          </a:prstGeom>
          <a:solidFill>
            <a:schemeClr val="bg1">
              <a:alpha val="42000"/>
            </a:schemeClr>
          </a:solidFill>
          <a:ln>
            <a:noFill/>
          </a:ln>
          <a:extLst/>
        </p:spPr>
        <p:txBody>
          <a:bodyPr rot="0" vert="horz" wrap="square" lIns="91440" tIns="45720" rIns="91440" bIns="45720" anchor="ctr" anchorCtr="0" upright="1">
            <a:noAutofit/>
          </a:bodyPr>
          <a:lstStyle/>
          <a:p>
            <a:pPr>
              <a:lnSpc>
                <a:spcPct val="110000"/>
              </a:lnSpc>
              <a:spcBef>
                <a:spcPts val="300"/>
              </a:spcBef>
              <a:spcAft>
                <a:spcPts val="300"/>
              </a:spcAft>
            </a:pPr>
            <a:r>
              <a:rPr lang="fr-FR" sz="3600" dirty="0" smtClean="0">
                <a:solidFill>
                  <a:schemeClr val="bg1"/>
                </a:solidFill>
                <a:latin typeface="Franklin Gothic Medium"/>
                <a:ea typeface="Times New Roman"/>
                <a:cs typeface="Times New Roman"/>
              </a:rPr>
              <a:t>RETOUR SUR LA SÉANCE D’OUVERTURE</a:t>
            </a:r>
            <a:endParaRPr lang="fr-FR" sz="1100" dirty="0">
              <a:solidFill>
                <a:schemeClr val="bg1"/>
              </a:solidFill>
              <a:effectLst/>
              <a:latin typeface="Tahoma"/>
              <a:ea typeface="Times New Roman"/>
              <a:cs typeface="Times New Roman"/>
            </a:endParaRP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32656"/>
            <a:ext cx="4968552" cy="5003840"/>
          </a:xfrm>
          <a:prstGeom prst="rect">
            <a:avLst/>
          </a:prstGeom>
        </p:spPr>
      </p:pic>
      <p:pic>
        <p:nvPicPr>
          <p:cNvPr id="8" name="Picture 14" descr="Résultat de recherche d'images pour &quot;picto asso&quot;"/>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48264" y="4058458"/>
            <a:ext cx="976572" cy="8917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Résultat de recherche d'images pour &quot;picto entreprise&quot;"/>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73501" y="2502638"/>
            <a:ext cx="891749" cy="8917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ésultat de recherche d'images pour &quot;pictogramme maison&quot;"/>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37110" y="2475859"/>
            <a:ext cx="891749" cy="891749"/>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5435561" y="1858411"/>
            <a:ext cx="3183814" cy="390556"/>
          </a:xfrm>
          <a:prstGeom prst="rect">
            <a:avLst/>
          </a:prstGeom>
          <a:noFill/>
        </p:spPr>
        <p:txBody>
          <a:bodyPr wrap="square" rtlCol="0">
            <a:spAutoFit/>
          </a:bodyPr>
          <a:lstStyle/>
          <a:p>
            <a:pPr algn="ctr"/>
            <a:r>
              <a:rPr lang="fr-FR" sz="1938" b="1" dirty="0" smtClean="0"/>
              <a:t>Les valeurs identifiées </a:t>
            </a:r>
            <a:endParaRPr lang="fr-FR" sz="1938" b="1" dirty="0"/>
          </a:p>
        </p:txBody>
      </p:sp>
      <p:sp>
        <p:nvSpPr>
          <p:cNvPr id="13" name="ZoneTexte 12"/>
          <p:cNvSpPr txBox="1"/>
          <p:nvPr/>
        </p:nvSpPr>
        <p:spPr>
          <a:xfrm>
            <a:off x="5775522" y="3441439"/>
            <a:ext cx="1139570" cy="622286"/>
          </a:xfrm>
          <a:prstGeom prst="rect">
            <a:avLst/>
          </a:prstGeom>
          <a:noFill/>
        </p:spPr>
        <p:txBody>
          <a:bodyPr wrap="square" rtlCol="0">
            <a:spAutoFit/>
          </a:bodyPr>
          <a:lstStyle/>
          <a:p>
            <a:pPr algn="ctr"/>
            <a:r>
              <a:rPr lang="fr-FR" sz="1148" b="1" dirty="0" smtClean="0"/>
              <a:t>Bénéfices économiques</a:t>
            </a:r>
            <a:endParaRPr lang="fr-FR" sz="1148" dirty="0"/>
          </a:p>
          <a:p>
            <a:pPr algn="ctr"/>
            <a:endParaRPr lang="fr-FR" sz="1148" dirty="0"/>
          </a:p>
        </p:txBody>
      </p:sp>
      <p:pic>
        <p:nvPicPr>
          <p:cNvPr id="14" name="Picture 2" descr="Engrenage vectoriel gratuit"/>
          <p:cNvPicPr>
            <a:picLocks noChangeAspect="1" noChangeArrowheads="1"/>
          </p:cNvPicPr>
          <p:nvPr/>
        </p:nvPicPr>
        <p:blipFill>
          <a:blip r:embed="rId8"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5786147" y="4049046"/>
            <a:ext cx="1290127" cy="860085"/>
          </a:xfrm>
          <a:prstGeom prst="rect">
            <a:avLst/>
          </a:prstGeom>
          <a:solidFill>
            <a:schemeClr val="accent1">
              <a:alpha val="0"/>
            </a:schemeClr>
          </a:solidFill>
        </p:spPr>
      </p:pic>
      <p:sp>
        <p:nvSpPr>
          <p:cNvPr id="15" name="ZoneTexte 14"/>
          <p:cNvSpPr txBox="1"/>
          <p:nvPr/>
        </p:nvSpPr>
        <p:spPr>
          <a:xfrm>
            <a:off x="6847550" y="5028911"/>
            <a:ext cx="1247250" cy="975588"/>
          </a:xfrm>
          <a:prstGeom prst="rect">
            <a:avLst/>
          </a:prstGeom>
          <a:noFill/>
        </p:spPr>
        <p:txBody>
          <a:bodyPr wrap="square" rtlCol="0">
            <a:spAutoFit/>
          </a:bodyPr>
          <a:lstStyle/>
          <a:p>
            <a:pPr algn="ctr"/>
            <a:r>
              <a:rPr lang="fr-FR" sz="1148" b="1" dirty="0"/>
              <a:t>Relationnelle</a:t>
            </a:r>
            <a:r>
              <a:rPr lang="fr-FR" sz="1148" dirty="0"/>
              <a:t> :</a:t>
            </a:r>
          </a:p>
          <a:p>
            <a:pPr algn="ctr"/>
            <a:r>
              <a:rPr lang="fr-FR" sz="1148" dirty="0"/>
              <a:t>Coopération, solidarité, information, éducation</a:t>
            </a:r>
          </a:p>
        </p:txBody>
      </p:sp>
      <p:sp>
        <p:nvSpPr>
          <p:cNvPr id="16" name="ZoneTexte 15"/>
          <p:cNvSpPr txBox="1"/>
          <p:nvPr/>
        </p:nvSpPr>
        <p:spPr>
          <a:xfrm>
            <a:off x="4468242" y="3394387"/>
            <a:ext cx="1429484" cy="441628"/>
          </a:xfrm>
          <a:prstGeom prst="rect">
            <a:avLst/>
          </a:prstGeom>
          <a:noFill/>
        </p:spPr>
        <p:txBody>
          <a:bodyPr wrap="square" rtlCol="0">
            <a:spAutoFit/>
          </a:bodyPr>
          <a:lstStyle/>
          <a:p>
            <a:pPr algn="ctr"/>
            <a:r>
              <a:rPr lang="fr-FR" sz="1148" b="1" dirty="0"/>
              <a:t>Attractivité du territoire </a:t>
            </a:r>
            <a:endParaRPr lang="fr-FR" sz="1148" dirty="0"/>
          </a:p>
        </p:txBody>
      </p:sp>
      <p:sp>
        <p:nvSpPr>
          <p:cNvPr id="17" name="ZoneTexte 16"/>
          <p:cNvSpPr txBox="1"/>
          <p:nvPr/>
        </p:nvSpPr>
        <p:spPr>
          <a:xfrm>
            <a:off x="5995634" y="4958668"/>
            <a:ext cx="964851" cy="1505540"/>
          </a:xfrm>
          <a:prstGeom prst="rect">
            <a:avLst/>
          </a:prstGeom>
          <a:noFill/>
        </p:spPr>
        <p:txBody>
          <a:bodyPr wrap="square" rtlCol="0">
            <a:spAutoFit/>
          </a:bodyPr>
          <a:lstStyle/>
          <a:p>
            <a:pPr algn="ctr"/>
            <a:r>
              <a:rPr lang="fr-FR" sz="1148" b="1" dirty="0"/>
              <a:t>Sociale et sociétale : </a:t>
            </a:r>
            <a:r>
              <a:rPr lang="fr-FR" sz="1148" dirty="0"/>
              <a:t>Bien être, cohésion sociale, réduction des inégalités</a:t>
            </a:r>
          </a:p>
        </p:txBody>
      </p:sp>
      <p:pic>
        <p:nvPicPr>
          <p:cNvPr id="18" name="Imag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55832" y="2489264"/>
            <a:ext cx="840756" cy="840756"/>
          </a:xfrm>
          <a:prstGeom prst="flowChartConnector">
            <a:avLst/>
          </a:prstGeom>
        </p:spPr>
      </p:pic>
      <p:sp>
        <p:nvSpPr>
          <p:cNvPr id="19" name="ZoneTexte 18"/>
          <p:cNvSpPr txBox="1"/>
          <p:nvPr/>
        </p:nvSpPr>
        <p:spPr>
          <a:xfrm>
            <a:off x="7977395" y="3372457"/>
            <a:ext cx="1429484" cy="268984"/>
          </a:xfrm>
          <a:prstGeom prst="rect">
            <a:avLst/>
          </a:prstGeom>
          <a:noFill/>
        </p:spPr>
        <p:txBody>
          <a:bodyPr wrap="square" rtlCol="0">
            <a:spAutoFit/>
          </a:bodyPr>
          <a:lstStyle/>
          <a:p>
            <a:pPr algn="ctr"/>
            <a:r>
              <a:rPr lang="fr-FR" sz="1148" b="1" dirty="0"/>
              <a:t>Innovation</a:t>
            </a:r>
            <a:endParaRPr lang="fr-FR" sz="1148" dirty="0"/>
          </a:p>
        </p:txBody>
      </p:sp>
      <p:grpSp>
        <p:nvGrpSpPr>
          <p:cNvPr id="20" name="Groupe 19"/>
          <p:cNvGrpSpPr/>
          <p:nvPr/>
        </p:nvGrpSpPr>
        <p:grpSpPr>
          <a:xfrm>
            <a:off x="4898497" y="4049046"/>
            <a:ext cx="848130" cy="875333"/>
            <a:chOff x="2160018" y="4346963"/>
            <a:chExt cx="886610" cy="915047"/>
          </a:xfrm>
          <a:solidFill>
            <a:schemeClr val="bg1">
              <a:lumMod val="75000"/>
            </a:schemeClr>
          </a:solidFill>
        </p:grpSpPr>
        <p:sp>
          <p:nvSpPr>
            <p:cNvPr id="21" name="Larme 18"/>
            <p:cNvSpPr/>
            <p:nvPr/>
          </p:nvSpPr>
          <p:spPr>
            <a:xfrm rot="8650303">
              <a:off x="2160018" y="4346963"/>
              <a:ext cx="886610" cy="91504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22">
                <a:solidFill>
                  <a:schemeClr val="bg1"/>
                </a:solidFill>
              </a:endParaRPr>
            </a:p>
          </p:txBody>
        </p:sp>
        <p:pic>
          <p:nvPicPr>
            <p:cNvPr id="22" name="Image 21"/>
            <p:cNvPicPr>
              <a:picLocks noChangeAspect="1"/>
            </p:cNvPicPr>
            <p:nvPr/>
          </p:nvPicPr>
          <p:blipFill rotWithShape="1">
            <a:blip r:embed="rId10" cstate="print">
              <a:duotone>
                <a:prstClr val="black"/>
                <a:schemeClr val="bg1">
                  <a:tint val="45000"/>
                  <a:satMod val="400000"/>
                </a:schemeClr>
              </a:duotone>
              <a:extLst>
                <a:ext uri="{28A0092B-C50C-407E-A947-70E740481C1C}">
                  <a14:useLocalDpi xmlns:a14="http://schemas.microsoft.com/office/drawing/2010/main" val="0"/>
                </a:ext>
              </a:extLst>
            </a:blip>
            <a:srcRect l="11466" t="7109" r="73671" b="47654"/>
            <a:stretch/>
          </p:blipFill>
          <p:spPr>
            <a:xfrm rot="2944030">
              <a:off x="2462005" y="4501147"/>
              <a:ext cx="298522" cy="698538"/>
            </a:xfrm>
            <a:prstGeom prst="flowChartConnector">
              <a:avLst/>
            </a:prstGeom>
            <a:grpFill/>
          </p:spPr>
        </p:pic>
      </p:grpSp>
      <p:grpSp>
        <p:nvGrpSpPr>
          <p:cNvPr id="23" name="Groupe 22"/>
          <p:cNvGrpSpPr/>
          <p:nvPr/>
        </p:nvGrpSpPr>
        <p:grpSpPr>
          <a:xfrm>
            <a:off x="5968280" y="2440416"/>
            <a:ext cx="848130" cy="957733"/>
            <a:chOff x="3267851" y="3417263"/>
            <a:chExt cx="886610" cy="1001186"/>
          </a:xfrm>
          <a:solidFill>
            <a:schemeClr val="bg1">
              <a:lumMod val="75000"/>
            </a:schemeClr>
          </a:solidFill>
        </p:grpSpPr>
        <p:sp>
          <p:nvSpPr>
            <p:cNvPr id="24" name="Larme 23"/>
            <p:cNvSpPr/>
            <p:nvPr/>
          </p:nvSpPr>
          <p:spPr>
            <a:xfrm rot="8650303">
              <a:off x="3267851" y="3457451"/>
              <a:ext cx="886610" cy="91504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22"/>
            </a:p>
          </p:txBody>
        </p:sp>
        <p:sp>
          <p:nvSpPr>
            <p:cNvPr id="25" name="ZoneTexte 24"/>
            <p:cNvSpPr txBox="1"/>
            <p:nvPr/>
          </p:nvSpPr>
          <p:spPr>
            <a:xfrm>
              <a:off x="3407103" y="3417263"/>
              <a:ext cx="446724" cy="1001186"/>
            </a:xfrm>
            <a:prstGeom prst="flowChartConnector">
              <a:avLst/>
            </a:prstGeom>
            <a:noFill/>
          </p:spPr>
          <p:txBody>
            <a:bodyPr wrap="square" rtlCol="0">
              <a:spAutoFit/>
            </a:bodyPr>
            <a:lstStyle/>
            <a:p>
              <a:r>
                <a:rPr lang="fr-FR" sz="3826" b="1" dirty="0">
                  <a:solidFill>
                    <a:schemeClr val="bg1"/>
                  </a:solidFill>
                </a:rPr>
                <a:t>€</a:t>
              </a:r>
            </a:p>
          </p:txBody>
        </p:sp>
      </p:grpSp>
      <p:grpSp>
        <p:nvGrpSpPr>
          <p:cNvPr id="26" name="Groupe 25"/>
          <p:cNvGrpSpPr/>
          <p:nvPr/>
        </p:nvGrpSpPr>
        <p:grpSpPr>
          <a:xfrm>
            <a:off x="8069817" y="4055131"/>
            <a:ext cx="848130" cy="875333"/>
            <a:chOff x="4186672" y="4116289"/>
            <a:chExt cx="886610" cy="915047"/>
          </a:xfrm>
          <a:solidFill>
            <a:schemeClr val="bg1">
              <a:lumMod val="75000"/>
            </a:schemeClr>
          </a:solidFill>
        </p:grpSpPr>
        <p:sp>
          <p:nvSpPr>
            <p:cNvPr id="27" name="Larme 27"/>
            <p:cNvSpPr/>
            <p:nvPr/>
          </p:nvSpPr>
          <p:spPr>
            <a:xfrm rot="8650303">
              <a:off x="4186672" y="4116289"/>
              <a:ext cx="886610" cy="91504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22"/>
            </a:p>
          </p:txBody>
        </p:sp>
        <p:pic>
          <p:nvPicPr>
            <p:cNvPr id="28" name="Image 27"/>
            <p:cNvPicPr>
              <a:picLocks noChangeAspect="1"/>
            </p:cNvPicPr>
            <p:nvPr/>
          </p:nvPicPr>
          <p:blipFill>
            <a:blip r:embed="rId11" cstate="print">
              <a:biLevel thresh="25000"/>
              <a:extLst>
                <a:ext uri="{28A0092B-C50C-407E-A947-70E740481C1C}">
                  <a14:useLocalDpi xmlns:a14="http://schemas.microsoft.com/office/drawing/2010/main" val="0"/>
                </a:ext>
              </a:extLst>
            </a:blip>
            <a:stretch>
              <a:fillRect/>
            </a:stretch>
          </p:blipFill>
          <p:spPr>
            <a:xfrm>
              <a:off x="4295060" y="4359266"/>
              <a:ext cx="668172" cy="429092"/>
            </a:xfrm>
            <a:prstGeom prst="flowChartConnector">
              <a:avLst/>
            </a:prstGeom>
            <a:grpFill/>
          </p:spPr>
        </p:pic>
      </p:grpSp>
      <p:sp>
        <p:nvSpPr>
          <p:cNvPr id="29" name="ZoneTexte 28"/>
          <p:cNvSpPr txBox="1"/>
          <p:nvPr/>
        </p:nvSpPr>
        <p:spPr>
          <a:xfrm>
            <a:off x="7784853" y="4988386"/>
            <a:ext cx="1416467" cy="1505540"/>
          </a:xfrm>
          <a:prstGeom prst="rect">
            <a:avLst/>
          </a:prstGeom>
          <a:noFill/>
        </p:spPr>
        <p:txBody>
          <a:bodyPr wrap="square" rtlCol="0">
            <a:spAutoFit/>
          </a:bodyPr>
          <a:lstStyle/>
          <a:p>
            <a:pPr algn="ctr"/>
            <a:r>
              <a:rPr lang="fr-FR" sz="1148" b="1" dirty="0">
                <a:solidFill>
                  <a:schemeClr val="dk1"/>
                </a:solidFill>
              </a:rPr>
              <a:t>Environnement : </a:t>
            </a:r>
            <a:r>
              <a:rPr lang="fr-FR" sz="1148" dirty="0">
                <a:solidFill>
                  <a:schemeClr val="dk1"/>
                </a:solidFill>
              </a:rPr>
              <a:t>réduction des impacts environnementaux : GES, emprise au sol qualité de l’air, consommation d’eau…</a:t>
            </a:r>
            <a:endParaRPr lang="fr-FR" sz="1148" dirty="0"/>
          </a:p>
        </p:txBody>
      </p:sp>
      <p:sp>
        <p:nvSpPr>
          <p:cNvPr id="30" name="ZoneTexte 29"/>
          <p:cNvSpPr txBox="1"/>
          <p:nvPr/>
        </p:nvSpPr>
        <p:spPr>
          <a:xfrm>
            <a:off x="4629630" y="4954365"/>
            <a:ext cx="1285364" cy="445635"/>
          </a:xfrm>
          <a:prstGeom prst="rect">
            <a:avLst/>
          </a:prstGeom>
          <a:noFill/>
        </p:spPr>
        <p:txBody>
          <a:bodyPr wrap="square" rtlCol="0">
            <a:spAutoFit/>
          </a:bodyPr>
          <a:lstStyle/>
          <a:p>
            <a:pPr algn="ctr"/>
            <a:r>
              <a:rPr lang="fr-FR" sz="1148" b="1" dirty="0">
                <a:solidFill>
                  <a:schemeClr val="dk1"/>
                </a:solidFill>
              </a:rPr>
              <a:t>Emploi : </a:t>
            </a:r>
          </a:p>
          <a:p>
            <a:pPr algn="ctr"/>
            <a:r>
              <a:rPr lang="fr-FR" sz="1148" dirty="0" smtClean="0">
                <a:solidFill>
                  <a:schemeClr val="dk1"/>
                </a:solidFill>
              </a:rPr>
              <a:t>Emplois </a:t>
            </a:r>
            <a:r>
              <a:rPr lang="fr-FR" sz="1148" dirty="0">
                <a:solidFill>
                  <a:schemeClr val="dk1"/>
                </a:solidFill>
              </a:rPr>
              <a:t>créés</a:t>
            </a:r>
            <a:endParaRPr lang="fr-FR" sz="1148" dirty="0"/>
          </a:p>
        </p:txBody>
      </p:sp>
      <p:sp>
        <p:nvSpPr>
          <p:cNvPr id="31" name="ZoneTexte 30"/>
          <p:cNvSpPr txBox="1"/>
          <p:nvPr/>
        </p:nvSpPr>
        <p:spPr>
          <a:xfrm>
            <a:off x="7021724" y="3377450"/>
            <a:ext cx="1088604" cy="798937"/>
          </a:xfrm>
          <a:prstGeom prst="rect">
            <a:avLst/>
          </a:prstGeom>
          <a:noFill/>
        </p:spPr>
        <p:txBody>
          <a:bodyPr wrap="square" rtlCol="0">
            <a:spAutoFit/>
          </a:bodyPr>
          <a:lstStyle/>
          <a:p>
            <a:pPr algn="ctr"/>
            <a:r>
              <a:rPr lang="fr-FR" sz="1148" b="1" dirty="0" smtClean="0"/>
              <a:t>Nouveaux modèles économiques</a:t>
            </a:r>
            <a:endParaRPr lang="fr-FR" sz="1148" dirty="0"/>
          </a:p>
          <a:p>
            <a:pPr algn="ctr"/>
            <a:endParaRPr lang="fr-FR" sz="1148" dirty="0"/>
          </a:p>
        </p:txBody>
      </p:sp>
    </p:spTree>
    <p:extLst>
      <p:ext uri="{BB962C8B-B14F-4D97-AF65-F5344CB8AC3E}">
        <p14:creationId xmlns:p14="http://schemas.microsoft.com/office/powerpoint/2010/main" val="1903204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827584" y="2348880"/>
            <a:ext cx="5098355" cy="954107"/>
          </a:xfrm>
          <a:prstGeom prst="rect">
            <a:avLst/>
          </a:prstGeom>
          <a:noFill/>
        </p:spPr>
        <p:txBody>
          <a:bodyPr wrap="square" rtlCol="0">
            <a:spAutoFit/>
          </a:bodyPr>
          <a:lstStyle/>
          <a:p>
            <a:r>
              <a:rPr lang="fr-FR" sz="2800" dirty="0" smtClean="0"/>
              <a:t>Identification des métiers et compétences concernés </a:t>
            </a:r>
            <a:endParaRPr lang="fr-FR"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9439" y="1556792"/>
            <a:ext cx="2689423" cy="270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à coins arrondis 5"/>
          <p:cNvSpPr/>
          <p:nvPr/>
        </p:nvSpPr>
        <p:spPr bwMode="auto">
          <a:xfrm>
            <a:off x="251520" y="4768999"/>
            <a:ext cx="2592288" cy="1324297"/>
          </a:xfrm>
          <a:prstGeom prst="roundRect">
            <a:avLst/>
          </a:prstGeom>
          <a:solidFill>
            <a:schemeClr val="bg1">
              <a:lumMod val="95000"/>
            </a:schemeClr>
          </a:solid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dirty="0" smtClean="0">
                <a:ln>
                  <a:noFill/>
                </a:ln>
                <a:solidFill>
                  <a:schemeClr val="tx1"/>
                </a:solidFill>
                <a:effectLst/>
                <a:latin typeface="Arial" charset="0"/>
                <a:cs typeface="Arial" charset="0"/>
              </a:rPr>
              <a:t>Transverse</a:t>
            </a:r>
            <a:r>
              <a:rPr kumimoji="0" lang="fr-FR" sz="1800" b="0" i="0" u="none" strike="noStrike" cap="none" normalizeH="0" dirty="0" smtClean="0">
                <a:ln>
                  <a:noFill/>
                </a:ln>
                <a:solidFill>
                  <a:schemeClr val="tx1"/>
                </a:solidFill>
                <a:effectLst/>
                <a:latin typeface="Arial" charset="0"/>
                <a:cs typeface="Arial" charset="0"/>
              </a:rPr>
              <a:t> : </a:t>
            </a:r>
            <a:r>
              <a:rPr kumimoji="0" lang="fr-FR" sz="1800" b="0" i="0" u="none" strike="noStrike" cap="none" normalizeH="0" baseline="0" dirty="0" smtClean="0">
                <a:ln>
                  <a:noFill/>
                </a:ln>
                <a:solidFill>
                  <a:schemeClr val="tx1"/>
                </a:solidFill>
                <a:effectLst/>
                <a:latin typeface="Arial" charset="0"/>
                <a:cs typeface="Arial" charset="0"/>
              </a:rPr>
              <a:t>Métiers de la logistique, animateurs de prévention</a:t>
            </a:r>
          </a:p>
        </p:txBody>
      </p:sp>
      <p:sp>
        <p:nvSpPr>
          <p:cNvPr id="7" name="Rectangle à coins arrondis 6"/>
          <p:cNvSpPr/>
          <p:nvPr/>
        </p:nvSpPr>
        <p:spPr bwMode="auto">
          <a:xfrm>
            <a:off x="3059832" y="4768999"/>
            <a:ext cx="2376264" cy="1324297"/>
          </a:xfrm>
          <a:prstGeom prst="roundRect">
            <a:avLst/>
          </a:prstGeom>
          <a:solidFill>
            <a:schemeClr val="bg1">
              <a:lumMod val="95000"/>
            </a:schemeClr>
          </a:solid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dirty="0" smtClean="0">
                <a:ln>
                  <a:noFill/>
                </a:ln>
                <a:solidFill>
                  <a:schemeClr val="tx1"/>
                </a:solidFill>
                <a:effectLst/>
                <a:latin typeface="Arial" charset="0"/>
                <a:cs typeface="Arial" charset="0"/>
              </a:rPr>
              <a:t>Verdissement des métiers</a:t>
            </a:r>
            <a:r>
              <a:rPr kumimoji="0" lang="fr-FR" sz="1800" b="0" i="0" u="none" strike="noStrike" cap="none" normalizeH="0" dirty="0" smtClean="0">
                <a:ln>
                  <a:noFill/>
                </a:ln>
                <a:solidFill>
                  <a:schemeClr val="tx1"/>
                </a:solidFill>
                <a:effectLst/>
                <a:latin typeface="Arial" charset="0"/>
                <a:cs typeface="Arial" charset="0"/>
              </a:rPr>
              <a:t> : </a:t>
            </a:r>
          </a:p>
          <a:p>
            <a:pPr marL="0" marR="0" indent="0" algn="ctr" defTabSz="914400" rtl="0" eaLnBrk="1" fontAlgn="base" latinLnBrk="0" hangingPunct="1">
              <a:lnSpc>
                <a:spcPct val="100000"/>
              </a:lnSpc>
              <a:spcBef>
                <a:spcPct val="0"/>
              </a:spcBef>
              <a:spcAft>
                <a:spcPct val="0"/>
              </a:spcAft>
              <a:buClrTx/>
              <a:buSzTx/>
              <a:buFontTx/>
              <a:buNone/>
              <a:tabLst/>
            </a:pPr>
            <a:r>
              <a:rPr lang="fr-FR" baseline="0" dirty="0" smtClean="0">
                <a:latin typeface="Arial" charset="0"/>
                <a:cs typeface="Arial" charset="0"/>
              </a:rPr>
              <a:t>BTP,</a:t>
            </a:r>
            <a:r>
              <a:rPr lang="fr-FR" dirty="0" smtClean="0">
                <a:latin typeface="Arial" charset="0"/>
                <a:cs typeface="Arial" charset="0"/>
              </a:rPr>
              <a:t> vente…</a:t>
            </a:r>
            <a:endParaRPr kumimoji="0" lang="fr-FR" sz="1800" b="0" i="0" u="none" strike="noStrike" cap="none" normalizeH="0" baseline="0" dirty="0" smtClean="0">
              <a:ln>
                <a:noFill/>
              </a:ln>
              <a:solidFill>
                <a:schemeClr val="tx1"/>
              </a:solidFill>
              <a:effectLst/>
              <a:latin typeface="Arial" charset="0"/>
              <a:cs typeface="Arial" charset="0"/>
            </a:endParaRPr>
          </a:p>
        </p:txBody>
      </p:sp>
      <p:sp>
        <p:nvSpPr>
          <p:cNvPr id="8" name="Rectangle à coins arrondis 7"/>
          <p:cNvSpPr/>
          <p:nvPr/>
        </p:nvSpPr>
        <p:spPr bwMode="auto">
          <a:xfrm>
            <a:off x="5724128" y="4768999"/>
            <a:ext cx="3168351" cy="1324297"/>
          </a:xfrm>
          <a:prstGeom prst="roundRect">
            <a:avLst/>
          </a:prstGeom>
          <a:solidFill>
            <a:schemeClr val="bg1">
              <a:lumMod val="95000"/>
            </a:schemeClr>
          </a:solid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fr-FR" dirty="0" smtClean="0">
                <a:latin typeface="Arial" charset="0"/>
                <a:cs typeface="Arial" charset="0"/>
              </a:rPr>
              <a:t>Nouvelles compétences : </a:t>
            </a:r>
          </a:p>
          <a:p>
            <a:pPr marL="0" marR="0" indent="0" algn="ctr"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dirty="0" smtClean="0">
                <a:ln>
                  <a:noFill/>
                </a:ln>
                <a:solidFill>
                  <a:schemeClr val="tx1"/>
                </a:solidFill>
                <a:effectLst/>
                <a:latin typeface="Arial" charset="0"/>
                <a:cs typeface="Arial" charset="0"/>
              </a:rPr>
              <a:t>Animateurs</a:t>
            </a:r>
            <a:r>
              <a:rPr kumimoji="0" lang="fr-FR" sz="1800" b="0" i="0" u="none" strike="noStrike" cap="none" normalizeH="0" dirty="0" smtClean="0">
                <a:ln>
                  <a:noFill/>
                </a:ln>
                <a:solidFill>
                  <a:schemeClr val="tx1"/>
                </a:solidFill>
                <a:effectLst/>
                <a:latin typeface="Arial" charset="0"/>
                <a:cs typeface="Arial" charset="0"/>
              </a:rPr>
              <a:t> de prévention, maître composteur, agents </a:t>
            </a:r>
            <a:r>
              <a:rPr kumimoji="0" lang="fr-FR" sz="1800" b="0" i="0" u="none" strike="noStrike" cap="none" normalizeH="0" dirty="0" err="1" smtClean="0">
                <a:ln>
                  <a:noFill/>
                </a:ln>
                <a:solidFill>
                  <a:schemeClr val="tx1"/>
                </a:solidFill>
                <a:effectLst/>
                <a:latin typeface="Arial" charset="0"/>
                <a:cs typeface="Arial" charset="0"/>
              </a:rPr>
              <a:t>valoristes</a:t>
            </a:r>
            <a:r>
              <a:rPr kumimoji="0" lang="fr-FR" sz="1800" b="0" i="0" u="none" strike="noStrike" cap="none" normalizeH="0" dirty="0" smtClean="0">
                <a:ln>
                  <a:noFill/>
                </a:ln>
                <a:solidFill>
                  <a:schemeClr val="tx1"/>
                </a:solidFill>
                <a:effectLst/>
                <a:latin typeface="Arial" charset="0"/>
                <a:cs typeface="Arial" charset="0"/>
              </a:rPr>
              <a:t>, diagnostiqueur…</a:t>
            </a:r>
            <a:endParaRPr kumimoji="0" lang="fr-FR" sz="1800" b="0" i="0" u="none" strike="noStrike" cap="none" normalizeH="0" baseline="0" dirty="0" smtClean="0">
              <a:ln>
                <a:noFill/>
              </a:ln>
              <a:solidFill>
                <a:schemeClr val="tx1"/>
              </a:solidFill>
              <a:effectLst/>
              <a:latin typeface="Arial" charset="0"/>
              <a:cs typeface="Arial" charset="0"/>
            </a:endParaRPr>
          </a:p>
        </p:txBody>
      </p:sp>
      <p:sp>
        <p:nvSpPr>
          <p:cNvPr id="9" name="Rectangle 8"/>
          <p:cNvSpPr/>
          <p:nvPr/>
        </p:nvSpPr>
        <p:spPr>
          <a:xfrm>
            <a:off x="35496" y="231031"/>
            <a:ext cx="9108504" cy="400110"/>
          </a:xfrm>
          <a:prstGeom prst="rect">
            <a:avLst/>
          </a:prstGeom>
          <a:noFill/>
          <a:ln>
            <a:noFill/>
          </a:ln>
        </p:spPr>
        <p:txBody>
          <a:bodyPr wrap="square" rtlCol="0">
            <a:spAutoFit/>
          </a:bodyPr>
          <a:lstStyle/>
          <a:p>
            <a:pPr algn="just" fontAlgn="base"/>
            <a:r>
              <a:rPr lang="fr-FR" sz="2000" dirty="0">
                <a:solidFill>
                  <a:srgbClr val="C00000"/>
                </a:solidFill>
              </a:rPr>
              <a:t>3- Résultats de l’étude</a:t>
            </a:r>
            <a:endParaRPr lang="fr-FR" sz="1600" b="1" kern="0" dirty="0">
              <a:solidFill>
                <a:schemeClr val="bg1">
                  <a:lumMod val="50000"/>
                </a:schemeClr>
              </a:solidFill>
              <a:latin typeface="Century Gothic" panose="020B0502020202020204" pitchFamily="34" charset="0"/>
              <a:ea typeface="Arial"/>
            </a:endParaRPr>
          </a:p>
        </p:txBody>
      </p:sp>
    </p:spTree>
    <p:extLst>
      <p:ext uri="{BB962C8B-B14F-4D97-AF65-F5344CB8AC3E}">
        <p14:creationId xmlns:p14="http://schemas.microsoft.com/office/powerpoint/2010/main" val="21196590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1844824"/>
            <a:ext cx="2505075" cy="292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827584" y="2348880"/>
            <a:ext cx="5472608" cy="1815882"/>
          </a:xfrm>
          <a:prstGeom prst="rect">
            <a:avLst/>
          </a:prstGeom>
          <a:noFill/>
        </p:spPr>
        <p:txBody>
          <a:bodyPr wrap="square" rtlCol="0">
            <a:spAutoFit/>
          </a:bodyPr>
          <a:lstStyle/>
          <a:p>
            <a:r>
              <a:rPr lang="fr-FR" sz="2800" dirty="0" smtClean="0"/>
              <a:t>Visualisation des écarts entre l’offre de formation existante et le secteurs porteurs de l’économie circulaire </a:t>
            </a:r>
            <a:endParaRPr lang="fr-FR" sz="2800" dirty="0"/>
          </a:p>
        </p:txBody>
      </p:sp>
      <p:sp>
        <p:nvSpPr>
          <p:cNvPr id="3" name="Rectangle à coins arrondis 2"/>
          <p:cNvSpPr/>
          <p:nvPr/>
        </p:nvSpPr>
        <p:spPr bwMode="auto">
          <a:xfrm>
            <a:off x="3851920" y="4768999"/>
            <a:ext cx="1872208" cy="1108273"/>
          </a:xfrm>
          <a:prstGeom prst="roundRect">
            <a:avLst/>
          </a:prstGeom>
          <a:solidFill>
            <a:schemeClr val="bg1">
              <a:lumMod val="95000"/>
            </a:schemeClr>
          </a:solid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dirty="0" smtClean="0">
                <a:ln>
                  <a:noFill/>
                </a:ln>
                <a:solidFill>
                  <a:schemeClr val="tx1"/>
                </a:solidFill>
                <a:effectLst/>
                <a:latin typeface="Arial" charset="0"/>
                <a:cs typeface="Arial" charset="0"/>
              </a:rPr>
              <a:t>Proposition de formations</a:t>
            </a:r>
            <a:r>
              <a:rPr kumimoji="0" lang="fr-FR" sz="1800" b="0" i="0" u="none" strike="noStrike" cap="none" normalizeH="0" dirty="0" smtClean="0">
                <a:ln>
                  <a:noFill/>
                </a:ln>
                <a:solidFill>
                  <a:schemeClr val="tx1"/>
                </a:solidFill>
                <a:effectLst/>
                <a:latin typeface="Arial" charset="0"/>
                <a:cs typeface="Arial" charset="0"/>
              </a:rPr>
              <a:t> passerelles</a:t>
            </a:r>
            <a:endParaRPr kumimoji="0" lang="fr-FR" sz="1800" b="0" i="0" u="none" strike="noStrike" cap="none" normalizeH="0" baseline="0" dirty="0" smtClean="0">
              <a:ln>
                <a:noFill/>
              </a:ln>
              <a:solidFill>
                <a:schemeClr val="tx1"/>
              </a:solidFill>
              <a:effectLst/>
              <a:latin typeface="Arial" charset="0"/>
              <a:cs typeface="Arial" charset="0"/>
            </a:endParaRPr>
          </a:p>
        </p:txBody>
      </p:sp>
      <p:sp>
        <p:nvSpPr>
          <p:cNvPr id="8" name="Rectangle 7"/>
          <p:cNvSpPr/>
          <p:nvPr/>
        </p:nvSpPr>
        <p:spPr>
          <a:xfrm>
            <a:off x="35496" y="231031"/>
            <a:ext cx="9108504" cy="400110"/>
          </a:xfrm>
          <a:prstGeom prst="rect">
            <a:avLst/>
          </a:prstGeom>
          <a:noFill/>
          <a:ln>
            <a:noFill/>
          </a:ln>
        </p:spPr>
        <p:txBody>
          <a:bodyPr wrap="square" rtlCol="0">
            <a:spAutoFit/>
          </a:bodyPr>
          <a:lstStyle/>
          <a:p>
            <a:pPr algn="just" fontAlgn="base"/>
            <a:r>
              <a:rPr lang="fr-FR" sz="2000" dirty="0">
                <a:solidFill>
                  <a:srgbClr val="C00000"/>
                </a:solidFill>
              </a:rPr>
              <a:t>3- Résultats de l’étude</a:t>
            </a:r>
            <a:endParaRPr lang="fr-FR" sz="1600" b="1" kern="0" dirty="0">
              <a:solidFill>
                <a:schemeClr val="bg1">
                  <a:lumMod val="50000"/>
                </a:schemeClr>
              </a:solidFill>
              <a:latin typeface="Century Gothic" panose="020B0502020202020204" pitchFamily="34" charset="0"/>
              <a:ea typeface="Arial"/>
            </a:endParaRPr>
          </a:p>
        </p:txBody>
      </p:sp>
    </p:spTree>
    <p:extLst>
      <p:ext uri="{BB962C8B-B14F-4D97-AF65-F5344CB8AC3E}">
        <p14:creationId xmlns:p14="http://schemas.microsoft.com/office/powerpoint/2010/main" val="30795312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827584" y="2348880"/>
            <a:ext cx="5472608" cy="1815882"/>
          </a:xfrm>
          <a:prstGeom prst="rect">
            <a:avLst/>
          </a:prstGeom>
          <a:noFill/>
        </p:spPr>
        <p:txBody>
          <a:bodyPr wrap="square" rtlCol="0">
            <a:spAutoFit/>
          </a:bodyPr>
          <a:lstStyle/>
          <a:p>
            <a:r>
              <a:rPr lang="fr-FR" sz="2800" dirty="0" smtClean="0"/>
              <a:t>Mais : </a:t>
            </a:r>
          </a:p>
          <a:p>
            <a:pPr marL="457200" indent="-457200">
              <a:buFontTx/>
              <a:buChar char="-"/>
            </a:pPr>
            <a:r>
              <a:rPr lang="fr-FR" sz="2800" dirty="0" smtClean="0"/>
              <a:t>Absence de quantification </a:t>
            </a:r>
          </a:p>
          <a:p>
            <a:pPr marL="457200" indent="-457200">
              <a:buFontTx/>
              <a:buChar char="-"/>
            </a:pPr>
            <a:r>
              <a:rPr lang="fr-FR" sz="2800" dirty="0" smtClean="0"/>
              <a:t>Absence de projections contrastées</a:t>
            </a:r>
            <a:endParaRPr lang="fr-FR" sz="28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2102223"/>
            <a:ext cx="2628900"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5496" y="231031"/>
            <a:ext cx="9108504" cy="400110"/>
          </a:xfrm>
          <a:prstGeom prst="rect">
            <a:avLst/>
          </a:prstGeom>
          <a:noFill/>
          <a:ln>
            <a:noFill/>
          </a:ln>
        </p:spPr>
        <p:txBody>
          <a:bodyPr wrap="square" rtlCol="0">
            <a:spAutoFit/>
          </a:bodyPr>
          <a:lstStyle/>
          <a:p>
            <a:pPr algn="just" fontAlgn="base"/>
            <a:r>
              <a:rPr lang="fr-FR" sz="2000" dirty="0">
                <a:solidFill>
                  <a:srgbClr val="C00000"/>
                </a:solidFill>
              </a:rPr>
              <a:t>3- Résultats de l’étude</a:t>
            </a:r>
            <a:endParaRPr lang="fr-FR" sz="1600" b="1" kern="0" dirty="0">
              <a:solidFill>
                <a:schemeClr val="bg1">
                  <a:lumMod val="50000"/>
                </a:schemeClr>
              </a:solidFill>
              <a:latin typeface="Century Gothic" panose="020B0502020202020204" pitchFamily="34" charset="0"/>
              <a:ea typeface="Arial"/>
            </a:endParaRPr>
          </a:p>
        </p:txBody>
      </p:sp>
    </p:spTree>
    <p:extLst>
      <p:ext uri="{BB962C8B-B14F-4D97-AF65-F5344CB8AC3E}">
        <p14:creationId xmlns:p14="http://schemas.microsoft.com/office/powerpoint/2010/main" val="1307138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31640" y="2132856"/>
            <a:ext cx="6912768" cy="1384995"/>
          </a:xfrm>
          <a:prstGeom prst="rect">
            <a:avLst/>
          </a:prstGeom>
          <a:noFill/>
          <a:ln>
            <a:noFill/>
          </a:ln>
        </p:spPr>
        <p:txBody>
          <a:bodyPr wrap="square" rtlCol="0">
            <a:spAutoFit/>
          </a:bodyPr>
          <a:lstStyle/>
          <a:p>
            <a:pPr algn="ctr" fontAlgn="base"/>
            <a:r>
              <a:rPr lang="fr-FR" sz="2800" dirty="0">
                <a:sym typeface="Wingdings" pitchFamily="2" charset="2"/>
              </a:rPr>
              <a:t>Rendez-vous le 24 juin à 15h aux Canaux pour une restitution et l’émergence de partenariats </a:t>
            </a:r>
            <a:endParaRPr lang="fr-FR" sz="2800" dirty="0"/>
          </a:p>
        </p:txBody>
      </p:sp>
      <p:sp>
        <p:nvSpPr>
          <p:cNvPr id="6" name="Rectangle 5"/>
          <p:cNvSpPr/>
          <p:nvPr/>
        </p:nvSpPr>
        <p:spPr>
          <a:xfrm>
            <a:off x="35496" y="231031"/>
            <a:ext cx="9108504" cy="400110"/>
          </a:xfrm>
          <a:prstGeom prst="rect">
            <a:avLst/>
          </a:prstGeom>
          <a:noFill/>
          <a:ln>
            <a:noFill/>
          </a:ln>
        </p:spPr>
        <p:txBody>
          <a:bodyPr wrap="square" rtlCol="0">
            <a:spAutoFit/>
          </a:bodyPr>
          <a:lstStyle/>
          <a:p>
            <a:pPr algn="just" fontAlgn="base"/>
            <a:r>
              <a:rPr lang="fr-FR" sz="2000" dirty="0">
                <a:solidFill>
                  <a:srgbClr val="C00000"/>
                </a:solidFill>
              </a:rPr>
              <a:t>Prochaines étapes</a:t>
            </a:r>
            <a:endParaRPr lang="fr-FR" sz="1600" b="1" kern="0" dirty="0">
              <a:solidFill>
                <a:schemeClr val="bg1">
                  <a:lumMod val="50000"/>
                </a:schemeClr>
              </a:solidFill>
              <a:latin typeface="Century Gothic" panose="020B0502020202020204" pitchFamily="34" charset="0"/>
              <a:ea typeface="Arial"/>
            </a:endParaRPr>
          </a:p>
        </p:txBody>
      </p:sp>
    </p:spTree>
    <p:extLst>
      <p:ext uri="{BB962C8B-B14F-4D97-AF65-F5344CB8AC3E}">
        <p14:creationId xmlns:p14="http://schemas.microsoft.com/office/powerpoint/2010/main" val="20356772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contenu 14"/>
          <p:cNvSpPr>
            <a:spLocks noGrp="1"/>
          </p:cNvSpPr>
          <p:nvPr>
            <p:ph idx="1"/>
          </p:nvPr>
        </p:nvSpPr>
        <p:spPr>
          <a:xfrm>
            <a:off x="3779912" y="3356992"/>
            <a:ext cx="4258816" cy="1656184"/>
          </a:xfrm>
          <a:prstGeom prst="rect">
            <a:avLst/>
          </a:prstGeom>
        </p:spPr>
        <p:txBody>
          <a:bodyPr/>
          <a:lstStyle/>
          <a:p>
            <a:pPr>
              <a:lnSpc>
                <a:spcPct val="150000"/>
              </a:lnSpc>
            </a:pPr>
            <a:r>
              <a:rPr lang="fr-FR" sz="1600" dirty="0" smtClean="0">
                <a:solidFill>
                  <a:schemeClr val="tx1">
                    <a:lumMod val="75000"/>
                    <a:lumOff val="25000"/>
                  </a:schemeClr>
                </a:solidFill>
              </a:rPr>
              <a:t>Samuel </a:t>
            </a:r>
            <a:r>
              <a:rPr lang="fr-FR" sz="1600" dirty="0">
                <a:solidFill>
                  <a:schemeClr val="tx1">
                    <a:lumMod val="75000"/>
                    <a:lumOff val="25000"/>
                  </a:schemeClr>
                </a:solidFill>
              </a:rPr>
              <a:t>SAUVAGE</a:t>
            </a:r>
          </a:p>
          <a:p>
            <a:pPr>
              <a:lnSpc>
                <a:spcPct val="150000"/>
              </a:lnSpc>
            </a:pPr>
            <a:r>
              <a:rPr lang="fr-FR" b="0" dirty="0">
                <a:hlinkClick r:id="rId2"/>
              </a:rPr>
              <a:t>samuel.sauvage@auxilia-conseil.com</a:t>
            </a:r>
            <a:endParaRPr lang="fr-FR" b="0" dirty="0"/>
          </a:p>
          <a:p>
            <a:pPr>
              <a:lnSpc>
                <a:spcPct val="150000"/>
              </a:lnSpc>
            </a:pPr>
            <a:endParaRPr lang="fr-FR" b="0" dirty="0"/>
          </a:p>
        </p:txBody>
      </p:sp>
      <p:sp>
        <p:nvSpPr>
          <p:cNvPr id="2" name="AutoShape 2" descr="Résultat de recherche d'images pour &quot;chronos cabinet d'étude&quot;"/>
          <p:cNvSpPr>
            <a:spLocks noChangeAspect="1" noChangeArrowheads="1"/>
          </p:cNvSpPr>
          <p:nvPr/>
        </p:nvSpPr>
        <p:spPr bwMode="auto">
          <a:xfrm>
            <a:off x="155575" y="-1127125"/>
            <a:ext cx="7620000" cy="2362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4" descr="Résultat de recherche d'images pour &quot;chronos cabinet d'étude&quot;"/>
          <p:cNvSpPr>
            <a:spLocks noChangeAspect="1" noChangeArrowheads="1"/>
          </p:cNvSpPr>
          <p:nvPr/>
        </p:nvSpPr>
        <p:spPr bwMode="auto">
          <a:xfrm>
            <a:off x="418728" y="-983109"/>
            <a:ext cx="7620000" cy="2362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5373216"/>
            <a:ext cx="2623120" cy="811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62675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03368" y="2205991"/>
            <a:ext cx="7240733" cy="1347356"/>
          </a:xfrm>
        </p:spPr>
        <p:txBody>
          <a:bodyPr>
            <a:normAutofit fontScale="90000"/>
          </a:bodyPr>
          <a:lstStyle/>
          <a:p>
            <a:r>
              <a:rPr lang="fr-FR" b="1" cap="none" dirty="0">
                <a:effectLst>
                  <a:outerShdw blurRad="38100" dist="38100" dir="2700000" algn="tl">
                    <a:srgbClr val="000000">
                      <a:alpha val="43137"/>
                    </a:srgbClr>
                  </a:outerShdw>
                </a:effectLst>
              </a:rPr>
              <a:t>Club d’Ecologie Industrielle de l’Aube</a:t>
            </a:r>
          </a:p>
        </p:txBody>
      </p:sp>
      <p:sp>
        <p:nvSpPr>
          <p:cNvPr id="4" name="ZoneTexte 3"/>
          <p:cNvSpPr txBox="1"/>
          <p:nvPr/>
        </p:nvSpPr>
        <p:spPr>
          <a:xfrm>
            <a:off x="1485901" y="3755905"/>
            <a:ext cx="6183630" cy="553998"/>
          </a:xfrm>
          <a:prstGeom prst="rect">
            <a:avLst/>
          </a:prstGeom>
          <a:noFill/>
        </p:spPr>
        <p:txBody>
          <a:bodyPr wrap="square" rtlCol="0">
            <a:spAutoFit/>
          </a:bodyPr>
          <a:lstStyle/>
          <a:p>
            <a:pPr algn="ctr" defTabSz="342900"/>
            <a:r>
              <a:rPr lang="fr-FR" sz="3000" b="1" dirty="0">
                <a:solidFill>
                  <a:prstClr val="white">
                    <a:lumMod val="85000"/>
                    <a:lumOff val="15000"/>
                  </a:prstClr>
                </a:solidFill>
                <a:effectLst>
                  <a:outerShdw blurRad="38100" dist="38100" dir="2700000" algn="tl">
                    <a:srgbClr val="000000">
                      <a:alpha val="43137"/>
                    </a:srgbClr>
                  </a:outerShdw>
                </a:effectLst>
                <a:latin typeface="Corbel" panose="020B0503020204020204"/>
              </a:rPr>
              <a:t>Synergies et emplois – 16/05/2019</a:t>
            </a:r>
          </a:p>
        </p:txBody>
      </p:sp>
    </p:spTree>
    <p:extLst>
      <p:ext uri="{BB962C8B-B14F-4D97-AF65-F5344CB8AC3E}">
        <p14:creationId xmlns:p14="http://schemas.microsoft.com/office/powerpoint/2010/main" val="37391503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857250" y="1201855"/>
            <a:ext cx="7406640" cy="60628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defTabSz="685800"/>
            <a:r>
              <a:rPr lang="fr-FR" sz="3300" b="1" dirty="0">
                <a:solidFill>
                  <a:prstClr val="white"/>
                </a:solidFill>
                <a:effectLst>
                  <a:outerShdw blurRad="38100" dist="38100" dir="2700000" algn="tl">
                    <a:srgbClr val="000000">
                      <a:alpha val="43137"/>
                    </a:srgbClr>
                  </a:outerShdw>
                </a:effectLst>
                <a:latin typeface="Corbel" panose="020B0503020204020204"/>
              </a:rPr>
              <a:t>SOMMAIRE</a:t>
            </a:r>
          </a:p>
        </p:txBody>
      </p:sp>
      <p:sp>
        <p:nvSpPr>
          <p:cNvPr id="3" name="Espace réservé du contenu 2"/>
          <p:cNvSpPr txBox="1">
            <a:spLocks/>
          </p:cNvSpPr>
          <p:nvPr/>
        </p:nvSpPr>
        <p:spPr>
          <a:xfrm>
            <a:off x="1246213" y="2269496"/>
            <a:ext cx="3633900" cy="3295935"/>
          </a:xfrm>
          <a:prstGeom prst="rect">
            <a:avLst/>
          </a:prstGeom>
        </p:spPr>
        <p:txBody>
          <a:bodyPr>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34290" indent="0" defTabSz="685800">
              <a:spcBef>
                <a:spcPts val="450"/>
              </a:spcBef>
              <a:spcAft>
                <a:spcPts val="900"/>
              </a:spcAft>
              <a:buClr>
                <a:srgbClr val="62C400"/>
              </a:buClr>
              <a:buNone/>
            </a:pPr>
            <a:r>
              <a:rPr lang="fr-FR" sz="1650" u="sng" dirty="0">
                <a:solidFill>
                  <a:prstClr val="white"/>
                </a:solidFill>
                <a:effectLst>
                  <a:outerShdw blurRad="50800" dist="38100" dir="2700000" algn="tl" rotWithShape="0">
                    <a:prstClr val="black">
                      <a:alpha val="40000"/>
                    </a:prstClr>
                  </a:outerShdw>
                </a:effectLst>
                <a:latin typeface="Corbel" panose="020B0503020204020204"/>
                <a:hlinkClick r:id="rId2" action="ppaction://hlinksldjump"/>
              </a:rPr>
              <a:t>Synergie des sables</a:t>
            </a:r>
            <a:endParaRPr lang="fr-FR" sz="1650" u="sng" dirty="0">
              <a:solidFill>
                <a:prstClr val="white"/>
              </a:solidFill>
              <a:effectLst>
                <a:outerShdw blurRad="50800" dist="38100" dir="2700000" algn="tl" rotWithShape="0">
                  <a:prstClr val="black">
                    <a:alpha val="40000"/>
                  </a:prstClr>
                </a:outerShdw>
              </a:effectLst>
              <a:latin typeface="Corbel" panose="020B0503020204020204"/>
            </a:endParaRPr>
          </a:p>
          <a:p>
            <a:pPr marL="34290" indent="0" defTabSz="685800">
              <a:spcBef>
                <a:spcPts val="0"/>
              </a:spcBef>
              <a:spcAft>
                <a:spcPts val="900"/>
              </a:spcAft>
              <a:buClr>
                <a:srgbClr val="62C400"/>
              </a:buClr>
              <a:buNone/>
            </a:pPr>
            <a:r>
              <a:rPr lang="fr-FR" sz="1650" dirty="0">
                <a:solidFill>
                  <a:srgbClr val="049ACF"/>
                </a:solidFill>
                <a:effectLst>
                  <a:outerShdw blurRad="50800" dist="38100" dir="2700000" algn="tl" rotWithShape="0">
                    <a:prstClr val="black">
                      <a:alpha val="40000"/>
                    </a:prstClr>
                  </a:outerShdw>
                </a:effectLst>
                <a:latin typeface="Corbel" panose="020B0503020204020204"/>
                <a:hlinkClick r:id="rId3" action="ppaction://hlinksldjump"/>
              </a:rPr>
              <a:t>Synergie de Cristal Union</a:t>
            </a:r>
            <a:endParaRPr lang="fr-FR" sz="1650" dirty="0">
              <a:solidFill>
                <a:srgbClr val="049ACF"/>
              </a:solidFill>
              <a:effectLst>
                <a:outerShdw blurRad="50800" dist="38100" dir="2700000" algn="tl" rotWithShape="0">
                  <a:prstClr val="black">
                    <a:alpha val="40000"/>
                  </a:prstClr>
                </a:outerShdw>
              </a:effectLst>
              <a:latin typeface="Corbel" panose="020B0503020204020204"/>
            </a:endParaRPr>
          </a:p>
          <a:p>
            <a:pPr marL="34290" indent="0" defTabSz="685800">
              <a:spcBef>
                <a:spcPts val="0"/>
              </a:spcBef>
              <a:spcAft>
                <a:spcPts val="900"/>
              </a:spcAft>
              <a:buClr>
                <a:srgbClr val="62C400"/>
              </a:buClr>
              <a:buNone/>
            </a:pPr>
            <a:r>
              <a:rPr lang="fr-FR" sz="1650" dirty="0">
                <a:solidFill>
                  <a:srgbClr val="049ACF"/>
                </a:solidFill>
                <a:effectLst>
                  <a:outerShdw blurRad="50800" dist="38100" dir="2700000" algn="tl" rotWithShape="0">
                    <a:prstClr val="black">
                      <a:alpha val="40000"/>
                    </a:prstClr>
                  </a:outerShdw>
                </a:effectLst>
                <a:latin typeface="Corbel" panose="020B0503020204020204"/>
                <a:hlinkClick r:id="rId2" action="ppaction://hlinksldjump"/>
              </a:rPr>
              <a:t>Synergie de Dislaub</a:t>
            </a:r>
            <a:endParaRPr lang="fr-FR" sz="1650" dirty="0">
              <a:solidFill>
                <a:srgbClr val="049ACF"/>
              </a:solidFill>
              <a:effectLst>
                <a:outerShdw blurRad="50800" dist="38100" dir="2700000" algn="tl" rotWithShape="0">
                  <a:prstClr val="black">
                    <a:alpha val="40000"/>
                  </a:prstClr>
                </a:outerShdw>
              </a:effectLst>
              <a:latin typeface="Corbel" panose="020B0503020204020204"/>
            </a:endParaRPr>
          </a:p>
          <a:p>
            <a:pPr marL="34290" indent="0" defTabSz="685800">
              <a:spcBef>
                <a:spcPts val="0"/>
              </a:spcBef>
              <a:spcAft>
                <a:spcPts val="900"/>
              </a:spcAft>
              <a:buClr>
                <a:srgbClr val="62C400"/>
              </a:buClr>
              <a:buNone/>
            </a:pPr>
            <a:r>
              <a:rPr lang="fr-FR" sz="1650" dirty="0">
                <a:solidFill>
                  <a:srgbClr val="049ACF"/>
                </a:solidFill>
                <a:effectLst>
                  <a:outerShdw blurRad="50800" dist="38100" dir="2700000" algn="tl" rotWithShape="0">
                    <a:prstClr val="black">
                      <a:alpha val="40000"/>
                    </a:prstClr>
                  </a:outerShdw>
                </a:effectLst>
                <a:latin typeface="Corbel" panose="020B0503020204020204"/>
                <a:hlinkClick r:id="rId4" action="ppaction://hlinksldjump"/>
              </a:rPr>
              <a:t>Synergie de Lemelle-Lincet</a:t>
            </a:r>
            <a:endParaRPr lang="fr-FR" sz="1650" dirty="0">
              <a:solidFill>
                <a:srgbClr val="049ACF"/>
              </a:solidFill>
              <a:effectLst>
                <a:outerShdw blurRad="50800" dist="38100" dir="2700000" algn="tl" rotWithShape="0">
                  <a:prstClr val="black">
                    <a:alpha val="40000"/>
                  </a:prstClr>
                </a:outerShdw>
              </a:effectLst>
              <a:latin typeface="Corbel" panose="020B0503020204020204"/>
            </a:endParaRPr>
          </a:p>
          <a:p>
            <a:pPr marL="34290" indent="0" defTabSz="685800">
              <a:spcBef>
                <a:spcPts val="0"/>
              </a:spcBef>
              <a:spcAft>
                <a:spcPts val="900"/>
              </a:spcAft>
              <a:buClr>
                <a:srgbClr val="62C400"/>
              </a:buClr>
              <a:buNone/>
            </a:pPr>
            <a:r>
              <a:rPr lang="fr-FR" sz="1650" dirty="0">
                <a:solidFill>
                  <a:srgbClr val="049ACF"/>
                </a:solidFill>
                <a:effectLst>
                  <a:outerShdw blurRad="50800" dist="38100" dir="2700000" algn="tl" rotWithShape="0">
                    <a:prstClr val="black">
                      <a:alpha val="40000"/>
                    </a:prstClr>
                  </a:outerShdw>
                </a:effectLst>
                <a:latin typeface="Corbel" panose="020B0503020204020204"/>
                <a:hlinkClick r:id="" action="ppaction://noaction"/>
              </a:rPr>
              <a:t>Synergie d’AT France</a:t>
            </a:r>
            <a:endParaRPr lang="fr-FR" sz="1650" dirty="0">
              <a:solidFill>
                <a:srgbClr val="049ACF"/>
              </a:solidFill>
              <a:effectLst>
                <a:outerShdw blurRad="50800" dist="38100" dir="2700000" algn="tl" rotWithShape="0">
                  <a:prstClr val="black">
                    <a:alpha val="40000"/>
                  </a:prstClr>
                </a:outerShdw>
              </a:effectLst>
              <a:latin typeface="Corbel" panose="020B0503020204020204"/>
            </a:endParaRPr>
          </a:p>
          <a:p>
            <a:pPr marL="34290" indent="0" defTabSz="685800">
              <a:spcBef>
                <a:spcPts val="0"/>
              </a:spcBef>
              <a:spcAft>
                <a:spcPts val="900"/>
              </a:spcAft>
              <a:buClr>
                <a:srgbClr val="62C400"/>
              </a:buClr>
              <a:buNone/>
            </a:pPr>
            <a:r>
              <a:rPr lang="fr-FR" sz="1650" dirty="0">
                <a:solidFill>
                  <a:srgbClr val="049ACF"/>
                </a:solidFill>
                <a:effectLst>
                  <a:outerShdw blurRad="50800" dist="38100" dir="2700000" algn="tl" rotWithShape="0">
                    <a:prstClr val="black">
                      <a:alpha val="40000"/>
                    </a:prstClr>
                  </a:outerShdw>
                </a:effectLst>
                <a:latin typeface="Corbel" panose="020B0503020204020204"/>
                <a:hlinkClick r:id="" action="ppaction://noaction"/>
              </a:rPr>
              <a:t>Synergie de la rocade de Troyes</a:t>
            </a:r>
            <a:endParaRPr lang="fr-FR" sz="1650" dirty="0">
              <a:solidFill>
                <a:srgbClr val="049ACF"/>
              </a:solidFill>
              <a:effectLst>
                <a:outerShdw blurRad="50800" dist="38100" dir="2700000" algn="tl" rotWithShape="0">
                  <a:prstClr val="black">
                    <a:alpha val="40000"/>
                  </a:prstClr>
                </a:outerShdw>
              </a:effectLst>
              <a:latin typeface="Corbel" panose="020B0503020204020204"/>
            </a:endParaRPr>
          </a:p>
          <a:p>
            <a:pPr marL="34290" indent="0" defTabSz="685800">
              <a:spcBef>
                <a:spcPts val="0"/>
              </a:spcBef>
              <a:spcAft>
                <a:spcPts val="900"/>
              </a:spcAft>
              <a:buClr>
                <a:srgbClr val="62C400"/>
              </a:buClr>
              <a:buNone/>
            </a:pPr>
            <a:r>
              <a:rPr lang="fr-FR" sz="1650" dirty="0">
                <a:solidFill>
                  <a:srgbClr val="049ACF"/>
                </a:solidFill>
                <a:effectLst>
                  <a:outerShdw blurRad="50800" dist="38100" dir="2700000" algn="tl" rotWithShape="0">
                    <a:prstClr val="black">
                      <a:alpha val="40000"/>
                    </a:prstClr>
                  </a:outerShdw>
                </a:effectLst>
                <a:latin typeface="Corbel" panose="020B0503020204020204"/>
                <a:hlinkClick r:id="rId5" action="ppaction://hlinksldjump"/>
              </a:rPr>
              <a:t>Synergie du GE Convergence</a:t>
            </a:r>
            <a:endParaRPr lang="fr-FR" sz="1650" dirty="0">
              <a:solidFill>
                <a:srgbClr val="049ACF"/>
              </a:solidFill>
              <a:effectLst>
                <a:outerShdw blurRad="50800" dist="38100" dir="2700000" algn="tl" rotWithShape="0">
                  <a:prstClr val="black">
                    <a:alpha val="40000"/>
                  </a:prstClr>
                </a:outerShdw>
              </a:effectLst>
              <a:latin typeface="Corbel" panose="020B0503020204020204"/>
            </a:endParaRPr>
          </a:p>
          <a:p>
            <a:pPr marL="34290" indent="0" defTabSz="685800">
              <a:spcBef>
                <a:spcPts val="0"/>
              </a:spcBef>
              <a:spcAft>
                <a:spcPts val="900"/>
              </a:spcAft>
              <a:buClr>
                <a:srgbClr val="62C400"/>
              </a:buClr>
              <a:buNone/>
            </a:pPr>
            <a:endParaRPr lang="fr-FR" sz="1650" dirty="0">
              <a:solidFill>
                <a:srgbClr val="049ACF"/>
              </a:solidFill>
              <a:effectLst>
                <a:outerShdw blurRad="50800" dist="38100" dir="2700000" algn="tl" rotWithShape="0">
                  <a:prstClr val="black">
                    <a:alpha val="40000"/>
                  </a:prstClr>
                </a:outerShdw>
              </a:effectLst>
              <a:latin typeface="Corbel" panose="020B0503020204020204"/>
            </a:endParaRPr>
          </a:p>
        </p:txBody>
      </p:sp>
      <p:sp>
        <p:nvSpPr>
          <p:cNvPr id="6" name="Espace réservé du contenu 2"/>
          <p:cNvSpPr txBox="1">
            <a:spLocks/>
          </p:cNvSpPr>
          <p:nvPr/>
        </p:nvSpPr>
        <p:spPr>
          <a:xfrm>
            <a:off x="4880113" y="2259557"/>
            <a:ext cx="3816626" cy="3295935"/>
          </a:xfrm>
          <a:prstGeom prst="rect">
            <a:avLst/>
          </a:prstGeom>
        </p:spPr>
        <p:txBody>
          <a:bodyPr>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34290" indent="0" defTabSz="685800">
              <a:spcBef>
                <a:spcPts val="0"/>
              </a:spcBef>
              <a:spcAft>
                <a:spcPts val="900"/>
              </a:spcAft>
              <a:buClr>
                <a:srgbClr val="62C400"/>
              </a:buClr>
              <a:buNone/>
            </a:pPr>
            <a:r>
              <a:rPr lang="fr-FR" sz="1650" dirty="0">
                <a:solidFill>
                  <a:srgbClr val="049ACF"/>
                </a:solidFill>
                <a:effectLst>
                  <a:outerShdw blurRad="50800" dist="38100" dir="2700000" algn="tl" rotWithShape="0">
                    <a:prstClr val="black">
                      <a:alpha val="40000"/>
                    </a:prstClr>
                  </a:outerShdw>
                </a:effectLst>
                <a:latin typeface="Corbel" panose="020B0503020204020204"/>
                <a:hlinkClick r:id="" action="ppaction://noaction"/>
              </a:rPr>
              <a:t>Synergie des palettes de La Chapelle Saint-Luc</a:t>
            </a:r>
            <a:endParaRPr lang="fr-FR" sz="1650" dirty="0">
              <a:solidFill>
                <a:srgbClr val="049ACF"/>
              </a:solidFill>
              <a:effectLst>
                <a:outerShdw blurRad="50800" dist="38100" dir="2700000" algn="tl" rotWithShape="0">
                  <a:prstClr val="black">
                    <a:alpha val="40000"/>
                  </a:prstClr>
                </a:outerShdw>
              </a:effectLst>
              <a:latin typeface="Corbel" panose="020B0503020204020204"/>
            </a:endParaRPr>
          </a:p>
          <a:p>
            <a:pPr marL="34290" indent="0" defTabSz="685800">
              <a:spcBef>
                <a:spcPts val="0"/>
              </a:spcBef>
              <a:spcAft>
                <a:spcPts val="900"/>
              </a:spcAft>
              <a:buClr>
                <a:srgbClr val="62C400"/>
              </a:buClr>
              <a:buNone/>
            </a:pPr>
            <a:r>
              <a:rPr lang="fr-FR" sz="1650" dirty="0">
                <a:solidFill>
                  <a:srgbClr val="049ACF"/>
                </a:solidFill>
                <a:effectLst>
                  <a:outerShdw blurRad="50800" dist="38100" dir="2700000" algn="tl" rotWithShape="0">
                    <a:prstClr val="black">
                      <a:alpha val="40000"/>
                    </a:prstClr>
                  </a:outerShdw>
                </a:effectLst>
                <a:latin typeface="Corbel" panose="020B0503020204020204"/>
                <a:hlinkClick r:id="" action="ppaction://noaction"/>
              </a:rPr>
              <a:t>Synergie du Biogaz d’</a:t>
            </a:r>
            <a:r>
              <a:rPr lang="fr-FR" sz="1650" dirty="0" err="1">
                <a:solidFill>
                  <a:srgbClr val="049ACF"/>
                </a:solidFill>
                <a:effectLst>
                  <a:outerShdw blurRad="50800" dist="38100" dir="2700000" algn="tl" rotWithShape="0">
                    <a:prstClr val="black">
                      <a:alpha val="40000"/>
                    </a:prstClr>
                  </a:outerShdw>
                </a:effectLst>
                <a:latin typeface="Corbel" panose="020B0503020204020204"/>
                <a:hlinkClick r:id="" action="ppaction://noaction"/>
              </a:rPr>
              <a:t>Arcis</a:t>
            </a:r>
            <a:endParaRPr lang="fr-FR" sz="1650" dirty="0">
              <a:solidFill>
                <a:srgbClr val="049ACF"/>
              </a:solidFill>
              <a:effectLst>
                <a:outerShdw blurRad="50800" dist="38100" dir="2700000" algn="tl" rotWithShape="0">
                  <a:prstClr val="black">
                    <a:alpha val="40000"/>
                  </a:prstClr>
                </a:outerShdw>
              </a:effectLst>
              <a:latin typeface="Corbel" panose="020B0503020204020204"/>
              <a:hlinkClick r:id="" action="ppaction://noaction"/>
            </a:endParaRPr>
          </a:p>
          <a:p>
            <a:pPr marL="34290" indent="0" defTabSz="685800">
              <a:spcBef>
                <a:spcPts val="0"/>
              </a:spcBef>
              <a:spcAft>
                <a:spcPts val="900"/>
              </a:spcAft>
              <a:buClr>
                <a:srgbClr val="62C400"/>
              </a:buClr>
              <a:buNone/>
            </a:pPr>
            <a:r>
              <a:rPr lang="fr-FR" sz="1650" dirty="0">
                <a:solidFill>
                  <a:srgbClr val="049ACF"/>
                </a:solidFill>
                <a:effectLst>
                  <a:outerShdw blurRad="50800" dist="38100" dir="2700000" algn="tl" rotWithShape="0">
                    <a:prstClr val="black">
                      <a:alpha val="40000"/>
                    </a:prstClr>
                  </a:outerShdw>
                </a:effectLst>
                <a:latin typeface="Corbel" panose="020B0503020204020204"/>
                <a:hlinkClick r:id="" action="ppaction://noaction"/>
              </a:rPr>
              <a:t>Synergie du GISMA</a:t>
            </a:r>
          </a:p>
          <a:p>
            <a:pPr marL="34290" indent="0" defTabSz="685800">
              <a:spcBef>
                <a:spcPts val="0"/>
              </a:spcBef>
              <a:spcAft>
                <a:spcPts val="900"/>
              </a:spcAft>
              <a:buClr>
                <a:srgbClr val="62C400"/>
              </a:buClr>
              <a:buNone/>
            </a:pPr>
            <a:r>
              <a:rPr lang="fr-FR" sz="1650" dirty="0">
                <a:solidFill>
                  <a:srgbClr val="049ACF"/>
                </a:solidFill>
                <a:effectLst>
                  <a:outerShdw blurRad="50800" dist="38100" dir="2700000" algn="tl" rotWithShape="0">
                    <a:prstClr val="black">
                      <a:alpha val="40000"/>
                    </a:prstClr>
                  </a:outerShdw>
                </a:effectLst>
                <a:latin typeface="Corbel" panose="020B0503020204020204"/>
                <a:hlinkClick r:id="" action="ppaction://noaction"/>
              </a:rPr>
              <a:t>Synergie de l’ESAT La Fontaine</a:t>
            </a:r>
          </a:p>
          <a:p>
            <a:pPr marL="34290" indent="0" defTabSz="685800">
              <a:spcBef>
                <a:spcPts val="0"/>
              </a:spcBef>
              <a:spcAft>
                <a:spcPts val="900"/>
              </a:spcAft>
              <a:buClr>
                <a:srgbClr val="62C400"/>
              </a:buClr>
              <a:buNone/>
            </a:pPr>
            <a:r>
              <a:rPr lang="fr-FR" sz="1650" dirty="0">
                <a:solidFill>
                  <a:srgbClr val="049ACF"/>
                </a:solidFill>
                <a:effectLst>
                  <a:outerShdw blurRad="50800" dist="38100" dir="2700000" algn="tl" rotWithShape="0">
                    <a:prstClr val="black">
                      <a:alpha val="40000"/>
                    </a:prstClr>
                  </a:outerShdw>
                </a:effectLst>
                <a:latin typeface="Corbel" panose="020B0503020204020204"/>
                <a:hlinkClick r:id="" action="ppaction://noaction"/>
              </a:rPr>
              <a:t>Synergie de l’UVE Troyes/ Michelin</a:t>
            </a:r>
            <a:endParaRPr lang="fr-FR" sz="1650" dirty="0">
              <a:solidFill>
                <a:srgbClr val="049ACF"/>
              </a:solidFill>
              <a:effectLst>
                <a:outerShdw blurRad="50800" dist="38100" dir="2700000" algn="tl" rotWithShape="0">
                  <a:prstClr val="black">
                    <a:alpha val="40000"/>
                  </a:prstClr>
                </a:outerShdw>
              </a:effectLst>
              <a:latin typeface="Corbel" panose="020B0503020204020204"/>
            </a:endParaRPr>
          </a:p>
        </p:txBody>
      </p:sp>
      <p:sp>
        <p:nvSpPr>
          <p:cNvPr id="4" name="Espace réservé du numéro de diapositive 3"/>
          <p:cNvSpPr>
            <a:spLocks noGrp="1"/>
          </p:cNvSpPr>
          <p:nvPr>
            <p:ph type="sldNum" sz="quarter" idx="12"/>
          </p:nvPr>
        </p:nvSpPr>
        <p:spPr>
          <a:xfrm>
            <a:off x="-35365" y="5689105"/>
            <a:ext cx="426592" cy="273844"/>
          </a:xfrm>
        </p:spPr>
        <p:txBody>
          <a:bodyPr/>
          <a:lstStyle/>
          <a:p>
            <a:pPr defTabSz="342900"/>
            <a:fld id="{6D22F896-40B5-4ADD-8801-0D06FADFA095}" type="slidenum">
              <a:rPr lang="en-US">
                <a:solidFill>
                  <a:prstClr val="white"/>
                </a:solidFill>
                <a:latin typeface="Corbel" panose="020B0503020204020204"/>
              </a:rPr>
              <a:pPr defTabSz="342900"/>
              <a:t>56</a:t>
            </a:fld>
            <a:endParaRPr lang="en-US" dirty="0">
              <a:solidFill>
                <a:prstClr val="white"/>
              </a:solidFill>
              <a:latin typeface="Corbel" panose="020B0503020204020204"/>
            </a:endParaRPr>
          </a:p>
        </p:txBody>
      </p:sp>
    </p:spTree>
    <p:extLst>
      <p:ext uri="{BB962C8B-B14F-4D97-AF65-F5344CB8AC3E}">
        <p14:creationId xmlns:p14="http://schemas.microsoft.com/office/powerpoint/2010/main" val="15050910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Synergie de Dislaub</a:t>
            </a:r>
          </a:p>
        </p:txBody>
      </p:sp>
      <p:sp>
        <p:nvSpPr>
          <p:cNvPr id="3" name="Espace réservé du texte 2"/>
          <p:cNvSpPr>
            <a:spLocks noGrp="1"/>
          </p:cNvSpPr>
          <p:nvPr>
            <p:ph type="body" idx="1"/>
          </p:nvPr>
        </p:nvSpPr>
        <p:spPr/>
        <p:txBody>
          <a:bodyPr/>
          <a:lstStyle/>
          <a:p>
            <a:r>
              <a:rPr lang="fr-FR" dirty="0"/>
              <a:t>Principe de la synergie</a:t>
            </a:r>
          </a:p>
        </p:txBody>
      </p:sp>
      <p:sp>
        <p:nvSpPr>
          <p:cNvPr id="4" name="Espace réservé du contenu 3"/>
          <p:cNvSpPr>
            <a:spLocks noGrp="1"/>
          </p:cNvSpPr>
          <p:nvPr>
            <p:ph sz="half" idx="2"/>
          </p:nvPr>
        </p:nvSpPr>
        <p:spPr/>
        <p:txBody>
          <a:bodyPr/>
          <a:lstStyle/>
          <a:p>
            <a:r>
              <a:rPr lang="fr-FR" dirty="0"/>
              <a:t>Repositionnement stratégique de l’activité avec la création d’une nouvelle activité de régénération de solvants et d’alcool. </a:t>
            </a:r>
          </a:p>
          <a:p>
            <a:r>
              <a:rPr lang="fr-FR" dirty="0"/>
              <a:t>Activité de séchage des boues humides d’origine municipales et industrielle en vue de leur valorisation (date de fin : 2011)</a:t>
            </a:r>
          </a:p>
          <a:p>
            <a:r>
              <a:rPr lang="fr-FR" dirty="0"/>
              <a:t>Activité de distillation de coproduits viniques</a:t>
            </a:r>
          </a:p>
        </p:txBody>
      </p:sp>
      <p:sp>
        <p:nvSpPr>
          <p:cNvPr id="5" name="Espace réservé du texte 4"/>
          <p:cNvSpPr>
            <a:spLocks noGrp="1"/>
          </p:cNvSpPr>
          <p:nvPr>
            <p:ph type="body" sz="quarter" idx="3"/>
          </p:nvPr>
        </p:nvSpPr>
        <p:spPr/>
        <p:txBody>
          <a:bodyPr/>
          <a:lstStyle/>
          <a:p>
            <a:r>
              <a:rPr lang="fr-FR" dirty="0"/>
              <a:t>Bénéfices</a:t>
            </a:r>
          </a:p>
        </p:txBody>
      </p:sp>
      <p:sp>
        <p:nvSpPr>
          <p:cNvPr id="6" name="Espace réservé du contenu 5"/>
          <p:cNvSpPr>
            <a:spLocks noGrp="1"/>
          </p:cNvSpPr>
          <p:nvPr>
            <p:ph sz="quarter" idx="4"/>
          </p:nvPr>
        </p:nvSpPr>
        <p:spPr/>
        <p:txBody>
          <a:bodyPr/>
          <a:lstStyle/>
          <a:p>
            <a:pPr marL="248603" indent="-214313">
              <a:buFont typeface="Wingdings" panose="05000000000000000000" pitchFamily="2" charset="2"/>
              <a:buChar char="§"/>
            </a:pPr>
            <a:r>
              <a:rPr lang="fr-FR" b="1" dirty="0"/>
              <a:t>Social</a:t>
            </a:r>
            <a:r>
              <a:rPr lang="fr-FR" dirty="0"/>
              <a:t> : ce repositionnement stratégique a permis de sauvegarder 80 emplois et d’en créer 2 nouveaux</a:t>
            </a:r>
          </a:p>
          <a:p>
            <a:pPr marL="248603" indent="-214313">
              <a:buFont typeface="Wingdings" panose="05000000000000000000" pitchFamily="2" charset="2"/>
              <a:buChar char="§"/>
            </a:pPr>
            <a:r>
              <a:rPr lang="fr-FR" b="1" dirty="0"/>
              <a:t>Environnemental</a:t>
            </a:r>
            <a:r>
              <a:rPr lang="fr-FR" dirty="0"/>
              <a:t> : économie d’émission CO2 par rapport à une activité de valorisation par incinération énergétique et la production de solvants « neufs ». Meilleure qualité de l’air et impact climatique moindre. </a:t>
            </a:r>
          </a:p>
        </p:txBody>
      </p:sp>
      <p:sp>
        <p:nvSpPr>
          <p:cNvPr id="7" name="Espace réservé du contenu 6"/>
          <p:cNvSpPr>
            <a:spLocks noGrp="1"/>
          </p:cNvSpPr>
          <p:nvPr>
            <p:ph idx="13"/>
          </p:nvPr>
        </p:nvSpPr>
        <p:spPr/>
        <p:txBody>
          <a:bodyPr/>
          <a:lstStyle/>
          <a:p>
            <a:r>
              <a:rPr lang="fr-FR" dirty="0"/>
              <a:t>Activité primaire de fabrication d’alcool par distillation de betteraves sucrières </a:t>
            </a:r>
          </a:p>
        </p:txBody>
      </p:sp>
      <p:sp>
        <p:nvSpPr>
          <p:cNvPr id="8" name="Espace réservé du contenu 7"/>
          <p:cNvSpPr>
            <a:spLocks noGrp="1"/>
          </p:cNvSpPr>
          <p:nvPr>
            <p:ph idx="14"/>
          </p:nvPr>
        </p:nvSpPr>
        <p:spPr/>
        <p:txBody>
          <a:bodyPr/>
          <a:lstStyle/>
          <a:p>
            <a:r>
              <a:rPr lang="fr-FR" dirty="0"/>
              <a:t>1995</a:t>
            </a:r>
          </a:p>
        </p:txBody>
      </p:sp>
      <p:sp>
        <p:nvSpPr>
          <p:cNvPr id="9" name="Espace réservé du contenu 8"/>
          <p:cNvSpPr>
            <a:spLocks noGrp="1"/>
          </p:cNvSpPr>
          <p:nvPr>
            <p:ph idx="15"/>
          </p:nvPr>
        </p:nvSpPr>
        <p:spPr/>
        <p:txBody>
          <a:bodyPr/>
          <a:lstStyle/>
          <a:p>
            <a:r>
              <a:rPr lang="fr-FR" dirty="0"/>
              <a:t>En cours</a:t>
            </a:r>
          </a:p>
        </p:txBody>
      </p:sp>
      <p:sp>
        <p:nvSpPr>
          <p:cNvPr id="10" name="Espace réservé du numéro de diapositive 9"/>
          <p:cNvSpPr>
            <a:spLocks noGrp="1"/>
          </p:cNvSpPr>
          <p:nvPr>
            <p:ph type="sldNum" sz="quarter" idx="12"/>
          </p:nvPr>
        </p:nvSpPr>
        <p:spPr/>
        <p:txBody>
          <a:bodyPr/>
          <a:lstStyle/>
          <a:p>
            <a:pPr defTabSz="342900"/>
            <a:fld id="{6D22F896-40B5-4ADD-8801-0D06FADFA095}" type="slidenum">
              <a:rPr lang="en-US">
                <a:solidFill>
                  <a:prstClr val="white"/>
                </a:solidFill>
                <a:latin typeface="Corbel" panose="020B0503020204020204"/>
              </a:rPr>
              <a:pPr defTabSz="342900"/>
              <a:t>57</a:t>
            </a:fld>
            <a:endParaRPr lang="en-US" dirty="0">
              <a:solidFill>
                <a:prstClr val="white"/>
              </a:solidFill>
              <a:latin typeface="Corbel" panose="020B0503020204020204"/>
            </a:endParaRPr>
          </a:p>
        </p:txBody>
      </p:sp>
    </p:spTree>
    <p:extLst>
      <p:ext uri="{BB962C8B-B14F-4D97-AF65-F5344CB8AC3E}">
        <p14:creationId xmlns:p14="http://schemas.microsoft.com/office/powerpoint/2010/main" val="12941329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Synergie de Dislaub</a:t>
            </a:r>
          </a:p>
        </p:txBody>
      </p:sp>
      <p:pic>
        <p:nvPicPr>
          <p:cNvPr id="3" name="Image 1"/>
          <p:cNvPicPr>
            <a:picLocks noChangeAspect="1"/>
          </p:cNvPicPr>
          <p:nvPr/>
        </p:nvPicPr>
        <p:blipFill rotWithShape="1">
          <a:blip r:embed="rId2">
            <a:extLst>
              <a:ext uri="{28A0092B-C50C-407E-A947-70E740481C1C}">
                <a14:useLocalDpi xmlns:a14="http://schemas.microsoft.com/office/drawing/2010/main" val="0"/>
              </a:ext>
            </a:extLst>
          </a:blip>
          <a:srcRect l="4471" t="22141" b="-2"/>
          <a:stretch/>
        </p:blipFill>
        <p:spPr bwMode="auto">
          <a:xfrm>
            <a:off x="1526840" y="1876926"/>
            <a:ext cx="6321929" cy="3883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Espace réservé du numéro de diapositive 3"/>
          <p:cNvSpPr>
            <a:spLocks noGrp="1"/>
          </p:cNvSpPr>
          <p:nvPr>
            <p:ph type="sldNum" sz="quarter" idx="12"/>
          </p:nvPr>
        </p:nvSpPr>
        <p:spPr/>
        <p:txBody>
          <a:bodyPr/>
          <a:lstStyle/>
          <a:p>
            <a:pPr defTabSz="342900"/>
            <a:fld id="{6D22F896-40B5-4ADD-8801-0D06FADFA095}" type="slidenum">
              <a:rPr lang="en-US">
                <a:solidFill>
                  <a:srgbClr val="049ACF"/>
                </a:solidFill>
                <a:latin typeface="Corbel" panose="020B0503020204020204"/>
              </a:rPr>
              <a:pPr defTabSz="342900"/>
              <a:t>58</a:t>
            </a:fld>
            <a:endParaRPr lang="en-US" dirty="0">
              <a:solidFill>
                <a:srgbClr val="049ACF"/>
              </a:solidFill>
              <a:latin typeface="Corbel" panose="020B0503020204020204"/>
            </a:endParaRPr>
          </a:p>
        </p:txBody>
      </p:sp>
    </p:spTree>
    <p:extLst>
      <p:ext uri="{BB962C8B-B14F-4D97-AF65-F5344CB8AC3E}">
        <p14:creationId xmlns:p14="http://schemas.microsoft.com/office/powerpoint/2010/main" val="13170726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Synergie de Dislaub</a:t>
            </a:r>
          </a:p>
        </p:txBody>
      </p:sp>
      <p:pic>
        <p:nvPicPr>
          <p:cNvPr id="4" name="Image 1"/>
          <p:cNvPicPr>
            <a:picLocks noChangeAspect="1"/>
          </p:cNvPicPr>
          <p:nvPr/>
        </p:nvPicPr>
        <p:blipFill rotWithShape="1">
          <a:blip r:embed="rId2">
            <a:extLst>
              <a:ext uri="{28A0092B-C50C-407E-A947-70E740481C1C}">
                <a14:useLocalDpi xmlns:a14="http://schemas.microsoft.com/office/drawing/2010/main" val="0"/>
              </a:ext>
            </a:extLst>
          </a:blip>
          <a:srcRect l="4328" t="18430"/>
          <a:stretch/>
        </p:blipFill>
        <p:spPr bwMode="auto">
          <a:xfrm>
            <a:off x="1678474" y="1876926"/>
            <a:ext cx="6018662" cy="38673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Espace réservé du numéro de diapositive 2"/>
          <p:cNvSpPr>
            <a:spLocks noGrp="1"/>
          </p:cNvSpPr>
          <p:nvPr>
            <p:ph type="sldNum" sz="quarter" idx="12"/>
          </p:nvPr>
        </p:nvSpPr>
        <p:spPr/>
        <p:txBody>
          <a:bodyPr/>
          <a:lstStyle/>
          <a:p>
            <a:pPr defTabSz="342900"/>
            <a:fld id="{6D22F896-40B5-4ADD-8801-0D06FADFA095}" type="slidenum">
              <a:rPr lang="en-US">
                <a:solidFill>
                  <a:srgbClr val="049ACF"/>
                </a:solidFill>
                <a:latin typeface="Corbel" panose="020B0503020204020204"/>
              </a:rPr>
              <a:pPr defTabSz="342900"/>
              <a:t>59</a:t>
            </a:fld>
            <a:endParaRPr lang="en-US" dirty="0">
              <a:solidFill>
                <a:srgbClr val="049ACF"/>
              </a:solidFill>
              <a:latin typeface="Corbel" panose="020B0503020204020204"/>
            </a:endParaRPr>
          </a:p>
        </p:txBody>
      </p:sp>
    </p:spTree>
    <p:extLst>
      <p:ext uri="{BB962C8B-B14F-4D97-AF65-F5344CB8AC3E}">
        <p14:creationId xmlns:p14="http://schemas.microsoft.com/office/powerpoint/2010/main" val="18431920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707450" y="1332044"/>
            <a:ext cx="7200800" cy="5351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471" tIns="43736" rIns="87471" bIns="43736" numCol="1" anchor="ctr" anchorCtr="0" compatLnSpc="1">
            <a:prstTxWarp prst="textNoShape">
              <a:avLst/>
            </a:prstTxWarp>
            <a:spAutoFit/>
          </a:bodyPr>
          <a:lstStyle/>
          <a:p>
            <a:pPr algn="just" defTabSz="874715" eaLnBrk="0" fontAlgn="base" hangingPunct="0">
              <a:spcBef>
                <a:spcPct val="0"/>
              </a:spcBef>
              <a:spcAft>
                <a:spcPct val="0"/>
              </a:spcAft>
            </a:pPr>
            <a:r>
              <a:rPr lang="fr-FR" sz="1400" b="1" u="sng" dirty="0" smtClean="0"/>
              <a:t>Les </a:t>
            </a:r>
            <a:r>
              <a:rPr lang="fr-FR" sz="1400" b="1" u="sng" dirty="0"/>
              <a:t>valeurs économiques</a:t>
            </a:r>
          </a:p>
          <a:p>
            <a:pPr algn="just" defTabSz="874715" eaLnBrk="0" fontAlgn="base" hangingPunct="0">
              <a:spcBef>
                <a:spcPct val="0"/>
              </a:spcBef>
              <a:spcAft>
                <a:spcPct val="0"/>
              </a:spcAft>
            </a:pPr>
            <a:r>
              <a:rPr lang="fr-FR" sz="1400" u="sng" dirty="0"/>
              <a:t>Groupe de travail n°1 : </a:t>
            </a:r>
          </a:p>
          <a:p>
            <a:pPr algn="just" defTabSz="874715" eaLnBrk="0" fontAlgn="base" hangingPunct="0">
              <a:spcBef>
                <a:spcPct val="0"/>
              </a:spcBef>
              <a:spcAft>
                <a:spcPct val="0"/>
              </a:spcAft>
            </a:pPr>
            <a:r>
              <a:rPr lang="fr-FR" sz="1400" dirty="0"/>
              <a:t>L’économie circulaire, moteur de l’attractivité des territoires.</a:t>
            </a:r>
          </a:p>
          <a:p>
            <a:pPr algn="just" defTabSz="874715" eaLnBrk="0" fontAlgn="base" hangingPunct="0">
              <a:spcBef>
                <a:spcPct val="0"/>
              </a:spcBef>
              <a:spcAft>
                <a:spcPct val="0"/>
              </a:spcAft>
            </a:pPr>
            <a:r>
              <a:rPr lang="fr-FR" sz="1400" u="sng" dirty="0"/>
              <a:t>Groupe de travail n°2 : </a:t>
            </a:r>
          </a:p>
          <a:p>
            <a:pPr algn="just" defTabSz="874715" eaLnBrk="0" fontAlgn="base" hangingPunct="0">
              <a:spcBef>
                <a:spcPct val="0"/>
              </a:spcBef>
              <a:spcAft>
                <a:spcPct val="0"/>
              </a:spcAft>
            </a:pPr>
            <a:r>
              <a:rPr lang="fr-FR" sz="1400" dirty="0"/>
              <a:t>L’économie circulaire et </a:t>
            </a:r>
            <a:r>
              <a:rPr lang="fr-FR" sz="1400" dirty="0" smtClean="0"/>
              <a:t>bénéfices économiques.</a:t>
            </a:r>
            <a:endParaRPr lang="fr-FR" sz="1400" dirty="0"/>
          </a:p>
          <a:p>
            <a:pPr algn="just" defTabSz="874715" eaLnBrk="0" fontAlgn="base" hangingPunct="0">
              <a:spcBef>
                <a:spcPct val="0"/>
              </a:spcBef>
              <a:spcAft>
                <a:spcPct val="0"/>
              </a:spcAft>
            </a:pPr>
            <a:r>
              <a:rPr lang="fr-FR" sz="1400" u="sng" dirty="0"/>
              <a:t>Groupe de travail n°3 : </a:t>
            </a:r>
          </a:p>
          <a:p>
            <a:pPr algn="just" defTabSz="874715" eaLnBrk="0" fontAlgn="base" hangingPunct="0">
              <a:spcBef>
                <a:spcPct val="0"/>
              </a:spcBef>
              <a:spcAft>
                <a:spcPct val="0"/>
              </a:spcAft>
            </a:pPr>
            <a:r>
              <a:rPr lang="fr-FR" sz="1400" dirty="0"/>
              <a:t>L’économie circulaire et nouveaux modèles économiques.</a:t>
            </a:r>
          </a:p>
          <a:p>
            <a:pPr algn="just" defTabSz="874715" eaLnBrk="0" fontAlgn="base" hangingPunct="0">
              <a:spcBef>
                <a:spcPct val="0"/>
              </a:spcBef>
              <a:spcAft>
                <a:spcPct val="0"/>
              </a:spcAft>
            </a:pPr>
            <a:r>
              <a:rPr lang="fr-FR" sz="1400" u="sng" dirty="0"/>
              <a:t>Groupe de travail n°4 : </a:t>
            </a:r>
          </a:p>
          <a:p>
            <a:pPr algn="just" defTabSz="874715" eaLnBrk="0" fontAlgn="base" hangingPunct="0">
              <a:spcBef>
                <a:spcPct val="0"/>
              </a:spcBef>
              <a:spcAft>
                <a:spcPct val="0"/>
              </a:spcAft>
            </a:pPr>
            <a:r>
              <a:rPr lang="fr-FR" sz="1400" dirty="0"/>
              <a:t>L’économie circulaire, vecteur d’innovation et de croissance. La création de valeur autour des produits et des services.</a:t>
            </a:r>
          </a:p>
          <a:p>
            <a:pPr algn="just" defTabSz="874715" eaLnBrk="0" fontAlgn="base" hangingPunct="0">
              <a:spcBef>
                <a:spcPct val="0"/>
              </a:spcBef>
              <a:spcAft>
                <a:spcPct val="0"/>
              </a:spcAft>
            </a:pPr>
            <a:endParaRPr lang="fr-FR" sz="1000" dirty="0"/>
          </a:p>
          <a:p>
            <a:pPr algn="just" defTabSz="874715" eaLnBrk="0" fontAlgn="base" hangingPunct="0">
              <a:spcBef>
                <a:spcPct val="0"/>
              </a:spcBef>
              <a:spcAft>
                <a:spcPct val="0"/>
              </a:spcAft>
            </a:pPr>
            <a:r>
              <a:rPr lang="fr-FR" sz="1400" b="1" u="sng" dirty="0"/>
              <a:t>Les valeurs sociales et sociétales</a:t>
            </a:r>
          </a:p>
          <a:p>
            <a:pPr algn="just" defTabSz="874715" eaLnBrk="0" fontAlgn="base" hangingPunct="0">
              <a:spcBef>
                <a:spcPct val="0"/>
              </a:spcBef>
              <a:spcAft>
                <a:spcPct val="0"/>
              </a:spcAft>
            </a:pPr>
            <a:r>
              <a:rPr lang="fr-FR" sz="1400" u="sng" dirty="0"/>
              <a:t>Groupe de travail n°5 : </a:t>
            </a:r>
          </a:p>
          <a:p>
            <a:pPr algn="just" defTabSz="874715" eaLnBrk="0" fontAlgn="base" hangingPunct="0">
              <a:spcBef>
                <a:spcPct val="0"/>
              </a:spcBef>
              <a:spcAft>
                <a:spcPct val="0"/>
              </a:spcAft>
            </a:pPr>
            <a:r>
              <a:rPr lang="fr-FR" sz="1400" dirty="0"/>
              <a:t>L’économie circulaire, créatrice d’emploi sur le territoire</a:t>
            </a:r>
          </a:p>
          <a:p>
            <a:pPr algn="just" defTabSz="874715" eaLnBrk="0" fontAlgn="base" hangingPunct="0">
              <a:spcBef>
                <a:spcPct val="0"/>
              </a:spcBef>
              <a:spcAft>
                <a:spcPct val="0"/>
              </a:spcAft>
            </a:pPr>
            <a:r>
              <a:rPr lang="fr-FR" sz="1400" u="sng" dirty="0" smtClean="0"/>
              <a:t>Groupe </a:t>
            </a:r>
            <a:r>
              <a:rPr lang="fr-FR" sz="1400" u="sng" dirty="0"/>
              <a:t>de travail n°6 : </a:t>
            </a:r>
          </a:p>
          <a:p>
            <a:pPr algn="just" defTabSz="874715" eaLnBrk="0" fontAlgn="base" hangingPunct="0">
              <a:spcBef>
                <a:spcPct val="0"/>
              </a:spcBef>
              <a:spcAft>
                <a:spcPct val="0"/>
              </a:spcAft>
            </a:pPr>
            <a:r>
              <a:rPr lang="fr-FR" sz="1400" dirty="0"/>
              <a:t>L’économie circulaire : dynamique d’acteurs et coopération vers une création de valeur partagée. </a:t>
            </a:r>
          </a:p>
          <a:p>
            <a:pPr algn="just" defTabSz="874715" eaLnBrk="0" fontAlgn="base" hangingPunct="0">
              <a:spcBef>
                <a:spcPct val="0"/>
              </a:spcBef>
              <a:spcAft>
                <a:spcPct val="0"/>
              </a:spcAft>
            </a:pPr>
            <a:r>
              <a:rPr lang="fr-FR" sz="1400" u="sng" dirty="0" smtClean="0"/>
              <a:t>Groupe </a:t>
            </a:r>
            <a:r>
              <a:rPr lang="fr-FR" sz="1400" u="sng" dirty="0"/>
              <a:t>de travail n°7 :</a:t>
            </a:r>
          </a:p>
          <a:p>
            <a:pPr algn="just" defTabSz="874715" eaLnBrk="0" fontAlgn="base" hangingPunct="0">
              <a:spcBef>
                <a:spcPct val="0"/>
              </a:spcBef>
              <a:spcAft>
                <a:spcPct val="0"/>
              </a:spcAft>
            </a:pPr>
            <a:r>
              <a:rPr lang="fr-FR" sz="1400" dirty="0"/>
              <a:t>L’économie circulaire, ses bénéfices sociaux et sociétaux. </a:t>
            </a:r>
          </a:p>
          <a:p>
            <a:pPr algn="just" defTabSz="874715" eaLnBrk="0" fontAlgn="base" hangingPunct="0">
              <a:spcBef>
                <a:spcPct val="0"/>
              </a:spcBef>
              <a:spcAft>
                <a:spcPct val="0"/>
              </a:spcAft>
            </a:pPr>
            <a:endParaRPr lang="fr-FR" sz="1000" dirty="0"/>
          </a:p>
          <a:p>
            <a:pPr algn="just" defTabSz="874715" eaLnBrk="0" fontAlgn="base" hangingPunct="0">
              <a:spcBef>
                <a:spcPct val="0"/>
              </a:spcBef>
              <a:spcAft>
                <a:spcPct val="0"/>
              </a:spcAft>
            </a:pPr>
            <a:r>
              <a:rPr lang="fr-FR" sz="1400" b="1" u="sng" dirty="0"/>
              <a:t>Les valeurs environnementales</a:t>
            </a:r>
          </a:p>
          <a:p>
            <a:pPr algn="just" defTabSz="874715" eaLnBrk="0" fontAlgn="base" hangingPunct="0">
              <a:spcBef>
                <a:spcPct val="0"/>
              </a:spcBef>
              <a:spcAft>
                <a:spcPct val="0"/>
              </a:spcAft>
            </a:pPr>
            <a:r>
              <a:rPr lang="fr-FR" sz="1400" u="sng" dirty="0"/>
              <a:t>Groupe de travail n°8 :</a:t>
            </a:r>
          </a:p>
          <a:p>
            <a:pPr algn="just" defTabSz="874715" eaLnBrk="0" fontAlgn="base" hangingPunct="0">
              <a:spcBef>
                <a:spcPct val="0"/>
              </a:spcBef>
              <a:spcAft>
                <a:spcPct val="0"/>
              </a:spcAft>
            </a:pPr>
            <a:r>
              <a:rPr lang="fr-FR" sz="1400" dirty="0"/>
              <a:t>L’économie circulaire et la valeur environnementale</a:t>
            </a:r>
          </a:p>
          <a:p>
            <a:pPr algn="just" defTabSz="874715" eaLnBrk="0" fontAlgn="base" hangingPunct="0">
              <a:spcBef>
                <a:spcPct val="0"/>
              </a:spcBef>
              <a:spcAft>
                <a:spcPct val="0"/>
              </a:spcAft>
            </a:pPr>
            <a:endParaRPr lang="fr-FR" sz="1400" u="sng" dirty="0" smtClean="0"/>
          </a:p>
          <a:p>
            <a:pPr algn="just" defTabSz="874715" eaLnBrk="0" fontAlgn="base" hangingPunct="0">
              <a:spcBef>
                <a:spcPct val="0"/>
              </a:spcBef>
              <a:spcAft>
                <a:spcPct val="0"/>
              </a:spcAft>
            </a:pPr>
            <a:r>
              <a:rPr lang="fr-FR" sz="1400" u="sng" dirty="0" smtClean="0"/>
              <a:t>Groupe </a:t>
            </a:r>
            <a:r>
              <a:rPr lang="fr-FR" sz="1400" u="sng" dirty="0"/>
              <a:t>de travail n°9 :</a:t>
            </a:r>
          </a:p>
          <a:p>
            <a:pPr algn="just" defTabSz="874715" eaLnBrk="0" fontAlgn="base" hangingPunct="0">
              <a:spcBef>
                <a:spcPct val="0"/>
              </a:spcBef>
              <a:spcAft>
                <a:spcPct val="0"/>
              </a:spcAft>
            </a:pPr>
            <a:r>
              <a:rPr lang="fr-FR" sz="1400" dirty="0" smtClean="0"/>
              <a:t>Le suivi et l’évaluation de la création de valeur.</a:t>
            </a:r>
            <a:endParaRPr lang="fr-FR" sz="1400" dirty="0"/>
          </a:p>
        </p:txBody>
      </p:sp>
      <p:pic>
        <p:nvPicPr>
          <p:cNvPr id="12" name="Image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5576" y="449326"/>
            <a:ext cx="8388424" cy="918304"/>
          </a:xfrm>
          <a:prstGeom prst="rect">
            <a:avLst/>
          </a:prstGeom>
        </p:spPr>
      </p:pic>
      <p:sp>
        <p:nvSpPr>
          <p:cNvPr id="4" name="Text Box 108"/>
          <p:cNvSpPr txBox="1">
            <a:spLocks noChangeArrowheads="1"/>
          </p:cNvSpPr>
          <p:nvPr/>
        </p:nvSpPr>
        <p:spPr bwMode="auto">
          <a:xfrm>
            <a:off x="844127" y="630421"/>
            <a:ext cx="8503740" cy="586961"/>
          </a:xfrm>
          <a:prstGeom prst="rect">
            <a:avLst/>
          </a:prstGeom>
          <a:solidFill>
            <a:schemeClr val="bg1">
              <a:alpha val="42000"/>
            </a:schemeClr>
          </a:solidFill>
          <a:ln>
            <a:noFill/>
          </a:ln>
          <a:extLst/>
        </p:spPr>
        <p:txBody>
          <a:bodyPr rot="0" vert="horz" wrap="square" lIns="91440" tIns="45720" rIns="91440" bIns="45720" anchor="ctr" anchorCtr="0" upright="1">
            <a:noAutofit/>
          </a:bodyPr>
          <a:lstStyle/>
          <a:p>
            <a:pPr>
              <a:lnSpc>
                <a:spcPct val="110000"/>
              </a:lnSpc>
              <a:spcBef>
                <a:spcPts val="300"/>
              </a:spcBef>
              <a:spcAft>
                <a:spcPts val="300"/>
              </a:spcAft>
            </a:pPr>
            <a:r>
              <a:rPr lang="fr-FR" sz="4000" dirty="0" smtClean="0">
                <a:solidFill>
                  <a:schemeClr val="bg1"/>
                </a:solidFill>
                <a:latin typeface="Franklin Gothic Medium"/>
                <a:ea typeface="Times New Roman"/>
                <a:cs typeface="Times New Roman"/>
              </a:rPr>
              <a:t>PROGRAMME PRÉVISIONNEL</a:t>
            </a:r>
            <a:endParaRPr lang="fr-FR" sz="4000" dirty="0">
              <a:solidFill>
                <a:schemeClr val="bg1"/>
              </a:solidFill>
              <a:latin typeface="Franklin Gothic Medium"/>
              <a:ea typeface="Times New Roman"/>
              <a:cs typeface="Times New Roman"/>
            </a:endParaRPr>
          </a:p>
        </p:txBody>
      </p:sp>
      <p:grpSp>
        <p:nvGrpSpPr>
          <p:cNvPr id="15" name="Groupe 14"/>
          <p:cNvGrpSpPr/>
          <p:nvPr/>
        </p:nvGrpSpPr>
        <p:grpSpPr>
          <a:xfrm>
            <a:off x="5508104" y="5789728"/>
            <a:ext cx="506272" cy="299998"/>
            <a:chOff x="651949" y="3527363"/>
            <a:chExt cx="1125074" cy="383673"/>
          </a:xfrm>
          <a:solidFill>
            <a:schemeClr val="tx1"/>
          </a:solidFill>
        </p:grpSpPr>
        <p:sp>
          <p:nvSpPr>
            <p:cNvPr id="16" name="Triangle isocèle 15"/>
            <p:cNvSpPr/>
            <p:nvPr/>
          </p:nvSpPr>
          <p:spPr>
            <a:xfrm rot="5400000">
              <a:off x="632789" y="3547167"/>
              <a:ext cx="377371" cy="3390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22"/>
            </a:p>
          </p:txBody>
        </p:sp>
        <p:sp>
          <p:nvSpPr>
            <p:cNvPr id="17" name="Triangle isocèle 16"/>
            <p:cNvSpPr/>
            <p:nvPr/>
          </p:nvSpPr>
          <p:spPr>
            <a:xfrm rot="5400000">
              <a:off x="1011738" y="3552825"/>
              <a:ext cx="377371" cy="3390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22"/>
            </a:p>
          </p:txBody>
        </p:sp>
        <p:sp>
          <p:nvSpPr>
            <p:cNvPr id="18" name="Triangle isocèle 17"/>
            <p:cNvSpPr/>
            <p:nvPr/>
          </p:nvSpPr>
          <p:spPr>
            <a:xfrm rot="5400000">
              <a:off x="1418812" y="3546523"/>
              <a:ext cx="377371" cy="3390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22"/>
            </a:p>
          </p:txBody>
        </p:sp>
      </p:grpSp>
      <p:sp>
        <p:nvSpPr>
          <p:cNvPr id="19" name="ZoneTexte 18"/>
          <p:cNvSpPr txBox="1"/>
          <p:nvPr/>
        </p:nvSpPr>
        <p:spPr>
          <a:xfrm>
            <a:off x="5376245" y="6131674"/>
            <a:ext cx="3767755" cy="799065"/>
          </a:xfrm>
          <a:prstGeom prst="rect">
            <a:avLst/>
          </a:prstGeom>
          <a:noFill/>
        </p:spPr>
        <p:txBody>
          <a:bodyPr wrap="square" rtlCol="0">
            <a:spAutoFit/>
          </a:bodyPr>
          <a:lstStyle/>
          <a:p>
            <a:pPr algn="just"/>
            <a:r>
              <a:rPr lang="fr-FR" sz="1531" b="1" dirty="0"/>
              <a:t>A chaque rencontre, faire émerger des chiffres et éléments clés pour : 1/ Expliquer 2/Démontrer 3</a:t>
            </a:r>
            <a:r>
              <a:rPr lang="fr-FR" sz="1531" b="1" dirty="0" smtClean="0"/>
              <a:t>/ Évaluer </a:t>
            </a:r>
            <a:r>
              <a:rPr lang="fr-FR" sz="1531" b="1" dirty="0"/>
              <a:t>4/Convaincre.</a:t>
            </a:r>
          </a:p>
        </p:txBody>
      </p:sp>
    </p:spTree>
    <p:extLst>
      <p:ext uri="{BB962C8B-B14F-4D97-AF65-F5344CB8AC3E}">
        <p14:creationId xmlns:p14="http://schemas.microsoft.com/office/powerpoint/2010/main" val="41503850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Synergie Lemelle / Lincet</a:t>
            </a:r>
          </a:p>
        </p:txBody>
      </p:sp>
      <p:sp>
        <p:nvSpPr>
          <p:cNvPr id="3" name="Espace réservé du texte 2"/>
          <p:cNvSpPr>
            <a:spLocks noGrp="1"/>
          </p:cNvSpPr>
          <p:nvPr>
            <p:ph type="body" idx="1"/>
          </p:nvPr>
        </p:nvSpPr>
        <p:spPr/>
        <p:txBody>
          <a:bodyPr/>
          <a:lstStyle/>
          <a:p>
            <a:r>
              <a:rPr lang="fr-FR" dirty="0"/>
              <a:t>Principe de la synergie</a:t>
            </a:r>
          </a:p>
        </p:txBody>
      </p:sp>
      <p:sp>
        <p:nvSpPr>
          <p:cNvPr id="4" name="Espace réservé du contenu 3"/>
          <p:cNvSpPr>
            <a:spLocks noGrp="1"/>
          </p:cNvSpPr>
          <p:nvPr>
            <p:ph sz="half" idx="2"/>
          </p:nvPr>
        </p:nvSpPr>
        <p:spPr/>
        <p:txBody>
          <a:bodyPr/>
          <a:lstStyle/>
          <a:p>
            <a:pPr marL="0"/>
            <a:r>
              <a:rPr lang="fr-FR" dirty="0"/>
              <a:t>AT France et Lincet ont investit dans la mutualisation d’une unité de stockage logistique en froid positif : GJ Service Froids. </a:t>
            </a:r>
          </a:p>
          <a:p>
            <a:pPr marL="0"/>
            <a:r>
              <a:rPr lang="fr-FR" dirty="0"/>
              <a:t>Le site est ouvert à d’autres entreprises agroalimentaires depuis 2009. Aujourd’hui, 6 entreprises font appels à cette société. </a:t>
            </a:r>
          </a:p>
        </p:txBody>
      </p:sp>
      <p:sp>
        <p:nvSpPr>
          <p:cNvPr id="5" name="Espace réservé du texte 4"/>
          <p:cNvSpPr>
            <a:spLocks noGrp="1"/>
          </p:cNvSpPr>
          <p:nvPr>
            <p:ph type="body" sz="quarter" idx="3"/>
          </p:nvPr>
        </p:nvSpPr>
        <p:spPr/>
        <p:txBody>
          <a:bodyPr/>
          <a:lstStyle/>
          <a:p>
            <a:r>
              <a:rPr lang="fr-FR" dirty="0"/>
              <a:t>Bénéfices</a:t>
            </a:r>
          </a:p>
        </p:txBody>
      </p:sp>
      <p:sp>
        <p:nvSpPr>
          <p:cNvPr id="6" name="Espace réservé du contenu 5"/>
          <p:cNvSpPr>
            <a:spLocks noGrp="1"/>
          </p:cNvSpPr>
          <p:nvPr>
            <p:ph sz="quarter" idx="4"/>
          </p:nvPr>
        </p:nvSpPr>
        <p:spPr/>
        <p:txBody>
          <a:bodyPr>
            <a:normAutofit/>
          </a:bodyPr>
          <a:lstStyle/>
          <a:p>
            <a:pPr marL="0"/>
            <a:r>
              <a:rPr lang="fr-FR" dirty="0"/>
              <a:t>Optimisation du taux de remplissage des camions (50% avant, 98% après  mutualisation du stockage, de la préparation des commandes et la gestion des données informatiques.</a:t>
            </a:r>
          </a:p>
          <a:p>
            <a:pPr marL="0"/>
            <a:r>
              <a:rPr lang="fr-FR" dirty="0"/>
              <a:t>Concept immobilier novateur (village d’entreprises agroalimentaires) avec équipement communs et services mutualisés qui participe aux politiques de DD, </a:t>
            </a:r>
          </a:p>
          <a:p>
            <a:pPr marL="0"/>
            <a:r>
              <a:rPr lang="fr-FR" dirty="0"/>
              <a:t>Coûts de transports diminués (20%), taxe professionnelle mutualisé, création d’une vingtaine d’emplois. La location à d’autres entreprises permet d’amortir les charges</a:t>
            </a:r>
          </a:p>
        </p:txBody>
      </p:sp>
      <p:sp>
        <p:nvSpPr>
          <p:cNvPr id="7" name="Espace réservé du contenu 6"/>
          <p:cNvSpPr>
            <a:spLocks noGrp="1"/>
          </p:cNvSpPr>
          <p:nvPr>
            <p:ph idx="13"/>
          </p:nvPr>
        </p:nvSpPr>
        <p:spPr/>
        <p:txBody>
          <a:bodyPr/>
          <a:lstStyle/>
          <a:p>
            <a:r>
              <a:rPr lang="fr-FR" dirty="0"/>
              <a:t>La charcuterie AT France et la fromagerie Lincet avaient les mêmes contraintes en termes de stockage et de traitement (50% de taux de remplissage des camions)</a:t>
            </a:r>
          </a:p>
        </p:txBody>
      </p:sp>
      <p:sp>
        <p:nvSpPr>
          <p:cNvPr id="8" name="Espace réservé du contenu 7"/>
          <p:cNvSpPr>
            <a:spLocks noGrp="1"/>
          </p:cNvSpPr>
          <p:nvPr>
            <p:ph idx="14"/>
          </p:nvPr>
        </p:nvSpPr>
        <p:spPr/>
        <p:txBody>
          <a:bodyPr/>
          <a:lstStyle/>
          <a:p>
            <a:r>
              <a:rPr lang="fr-FR" dirty="0"/>
              <a:t>2008</a:t>
            </a:r>
          </a:p>
        </p:txBody>
      </p:sp>
      <p:sp>
        <p:nvSpPr>
          <p:cNvPr id="9" name="Espace réservé du contenu 8"/>
          <p:cNvSpPr>
            <a:spLocks noGrp="1"/>
          </p:cNvSpPr>
          <p:nvPr>
            <p:ph idx="15"/>
          </p:nvPr>
        </p:nvSpPr>
        <p:spPr/>
        <p:txBody>
          <a:bodyPr/>
          <a:lstStyle/>
          <a:p>
            <a:r>
              <a:rPr lang="fr-FR" dirty="0"/>
              <a:t>En cours</a:t>
            </a:r>
          </a:p>
        </p:txBody>
      </p:sp>
      <p:sp>
        <p:nvSpPr>
          <p:cNvPr id="10" name="Espace réservé du numéro de diapositive 9"/>
          <p:cNvSpPr>
            <a:spLocks noGrp="1"/>
          </p:cNvSpPr>
          <p:nvPr>
            <p:ph type="sldNum" sz="quarter" idx="12"/>
          </p:nvPr>
        </p:nvSpPr>
        <p:spPr/>
        <p:txBody>
          <a:bodyPr/>
          <a:lstStyle/>
          <a:p>
            <a:pPr defTabSz="342900"/>
            <a:fld id="{6D22F896-40B5-4ADD-8801-0D06FADFA095}" type="slidenum">
              <a:rPr lang="en-US">
                <a:solidFill>
                  <a:prstClr val="white"/>
                </a:solidFill>
                <a:latin typeface="Corbel" panose="020B0503020204020204"/>
              </a:rPr>
              <a:pPr defTabSz="342900"/>
              <a:t>60</a:t>
            </a:fld>
            <a:endParaRPr lang="en-US" dirty="0">
              <a:solidFill>
                <a:prstClr val="white"/>
              </a:solidFill>
              <a:latin typeface="Corbel" panose="020B0503020204020204"/>
            </a:endParaRPr>
          </a:p>
        </p:txBody>
      </p:sp>
    </p:spTree>
    <p:extLst>
      <p:ext uri="{BB962C8B-B14F-4D97-AF65-F5344CB8AC3E}">
        <p14:creationId xmlns:p14="http://schemas.microsoft.com/office/powerpoint/2010/main" val="27004189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Synergie Lemelle / Lincet</a:t>
            </a:r>
          </a:p>
        </p:txBody>
      </p:sp>
      <p:pic>
        <p:nvPicPr>
          <p:cNvPr id="3" name="Image 2"/>
          <p:cNvPicPr>
            <a:picLocks noChangeAspect="1"/>
          </p:cNvPicPr>
          <p:nvPr/>
        </p:nvPicPr>
        <p:blipFill rotWithShape="1">
          <a:blip r:embed="rId2"/>
          <a:srcRect/>
          <a:stretch/>
        </p:blipFill>
        <p:spPr>
          <a:xfrm>
            <a:off x="2140720" y="1932016"/>
            <a:ext cx="4868981" cy="3803891"/>
          </a:xfrm>
          <a:prstGeom prst="rect">
            <a:avLst/>
          </a:prstGeom>
        </p:spPr>
      </p:pic>
      <p:sp>
        <p:nvSpPr>
          <p:cNvPr id="4" name="Espace réservé du numéro de diapositive 3"/>
          <p:cNvSpPr>
            <a:spLocks noGrp="1"/>
          </p:cNvSpPr>
          <p:nvPr>
            <p:ph type="sldNum" sz="quarter" idx="12"/>
          </p:nvPr>
        </p:nvSpPr>
        <p:spPr/>
        <p:txBody>
          <a:bodyPr/>
          <a:lstStyle/>
          <a:p>
            <a:pPr defTabSz="342900"/>
            <a:fld id="{6D22F896-40B5-4ADD-8801-0D06FADFA095}" type="slidenum">
              <a:rPr lang="en-US">
                <a:solidFill>
                  <a:srgbClr val="049ACF"/>
                </a:solidFill>
                <a:latin typeface="Corbel" panose="020B0503020204020204"/>
              </a:rPr>
              <a:pPr defTabSz="342900"/>
              <a:t>61</a:t>
            </a:fld>
            <a:endParaRPr lang="en-US" dirty="0">
              <a:solidFill>
                <a:srgbClr val="049ACF"/>
              </a:solidFill>
              <a:latin typeface="Corbel" panose="020B0503020204020204"/>
            </a:endParaRPr>
          </a:p>
        </p:txBody>
      </p:sp>
    </p:spTree>
    <p:extLst>
      <p:ext uri="{BB962C8B-B14F-4D97-AF65-F5344CB8AC3E}">
        <p14:creationId xmlns:p14="http://schemas.microsoft.com/office/powerpoint/2010/main" val="30334909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Synergie Lemelle / Lincet</a:t>
            </a:r>
          </a:p>
        </p:txBody>
      </p:sp>
      <p:pic>
        <p:nvPicPr>
          <p:cNvPr id="4" name="Image 3"/>
          <p:cNvPicPr>
            <a:picLocks noChangeAspect="1"/>
          </p:cNvPicPr>
          <p:nvPr/>
        </p:nvPicPr>
        <p:blipFill>
          <a:blip r:embed="rId2"/>
          <a:stretch>
            <a:fillRect/>
          </a:stretch>
        </p:blipFill>
        <p:spPr>
          <a:xfrm>
            <a:off x="1801504" y="1918352"/>
            <a:ext cx="5584493" cy="3811149"/>
          </a:xfrm>
          <a:prstGeom prst="rect">
            <a:avLst/>
          </a:prstGeom>
        </p:spPr>
      </p:pic>
      <p:sp>
        <p:nvSpPr>
          <p:cNvPr id="3" name="Espace réservé du numéro de diapositive 2"/>
          <p:cNvSpPr>
            <a:spLocks noGrp="1"/>
          </p:cNvSpPr>
          <p:nvPr>
            <p:ph type="sldNum" sz="quarter" idx="12"/>
          </p:nvPr>
        </p:nvSpPr>
        <p:spPr/>
        <p:txBody>
          <a:bodyPr/>
          <a:lstStyle/>
          <a:p>
            <a:pPr defTabSz="342900"/>
            <a:fld id="{6D22F896-40B5-4ADD-8801-0D06FADFA095}" type="slidenum">
              <a:rPr lang="en-US">
                <a:solidFill>
                  <a:srgbClr val="049ACF"/>
                </a:solidFill>
                <a:latin typeface="Corbel" panose="020B0503020204020204"/>
              </a:rPr>
              <a:pPr defTabSz="342900"/>
              <a:t>62</a:t>
            </a:fld>
            <a:endParaRPr lang="en-US" dirty="0">
              <a:solidFill>
                <a:srgbClr val="049ACF"/>
              </a:solidFill>
              <a:latin typeface="Corbel" panose="020B0503020204020204"/>
            </a:endParaRPr>
          </a:p>
        </p:txBody>
      </p:sp>
    </p:spTree>
    <p:extLst>
      <p:ext uri="{BB962C8B-B14F-4D97-AF65-F5344CB8AC3E}">
        <p14:creationId xmlns:p14="http://schemas.microsoft.com/office/powerpoint/2010/main" val="3047335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Synergie du GE Convergence</a:t>
            </a:r>
          </a:p>
        </p:txBody>
      </p:sp>
      <p:sp>
        <p:nvSpPr>
          <p:cNvPr id="3" name="Espace réservé du texte 2"/>
          <p:cNvSpPr>
            <a:spLocks noGrp="1"/>
          </p:cNvSpPr>
          <p:nvPr>
            <p:ph type="body" idx="1"/>
          </p:nvPr>
        </p:nvSpPr>
        <p:spPr/>
        <p:txBody>
          <a:bodyPr/>
          <a:lstStyle/>
          <a:p>
            <a:r>
              <a:rPr lang="fr-FR" dirty="0"/>
              <a:t>Principe de la synergie</a:t>
            </a:r>
          </a:p>
        </p:txBody>
      </p:sp>
      <p:sp>
        <p:nvSpPr>
          <p:cNvPr id="4" name="Espace réservé du contenu 3"/>
          <p:cNvSpPr>
            <a:spLocks noGrp="1"/>
          </p:cNvSpPr>
          <p:nvPr>
            <p:ph sz="half" idx="2"/>
          </p:nvPr>
        </p:nvSpPr>
        <p:spPr/>
        <p:txBody>
          <a:bodyPr/>
          <a:lstStyle/>
          <a:p>
            <a:r>
              <a:rPr lang="fr-FR" dirty="0"/>
              <a:t>Mutualisation de salariés entre plusieurs entreprises adhérentes au groupement d’employeurs</a:t>
            </a:r>
          </a:p>
        </p:txBody>
      </p:sp>
      <p:sp>
        <p:nvSpPr>
          <p:cNvPr id="5" name="Espace réservé du texte 4"/>
          <p:cNvSpPr>
            <a:spLocks noGrp="1"/>
          </p:cNvSpPr>
          <p:nvPr>
            <p:ph type="body" sz="quarter" idx="3"/>
          </p:nvPr>
        </p:nvSpPr>
        <p:spPr/>
        <p:txBody>
          <a:bodyPr/>
          <a:lstStyle/>
          <a:p>
            <a:r>
              <a:rPr lang="fr-FR" dirty="0"/>
              <a:t>Bénéfices</a:t>
            </a:r>
          </a:p>
        </p:txBody>
      </p:sp>
      <p:sp>
        <p:nvSpPr>
          <p:cNvPr id="6" name="Espace réservé du contenu 5"/>
          <p:cNvSpPr>
            <a:spLocks noGrp="1"/>
          </p:cNvSpPr>
          <p:nvPr>
            <p:ph sz="quarter" idx="4"/>
          </p:nvPr>
        </p:nvSpPr>
        <p:spPr>
          <a:xfrm>
            <a:off x="4852584" y="3142427"/>
            <a:ext cx="3893383" cy="2097980"/>
          </a:xfrm>
        </p:spPr>
        <p:txBody>
          <a:bodyPr/>
          <a:lstStyle/>
          <a:p>
            <a:pPr marL="214313" indent="-214313">
              <a:buFont typeface="Wingdings" panose="05000000000000000000" pitchFamily="2" charset="2"/>
              <a:buChar char="§"/>
            </a:pPr>
            <a:r>
              <a:rPr lang="fr-FR" dirty="0"/>
              <a:t>Consolide l’emploi des salariés en temps partagé (1 CDI à temps plein par personne),</a:t>
            </a:r>
          </a:p>
          <a:p>
            <a:pPr marL="214313" indent="-214313">
              <a:buFont typeface="Wingdings" panose="05000000000000000000" pitchFamily="2" charset="2"/>
              <a:buChar char="§"/>
            </a:pPr>
            <a:r>
              <a:rPr lang="fr-FR" dirty="0"/>
              <a:t>Employeur : personne qualifiée sur un poste saisonnier (directement opérationnelle sans besoin de reformer au poste)</a:t>
            </a:r>
          </a:p>
          <a:p>
            <a:endParaRPr lang="fr-FR" dirty="0"/>
          </a:p>
        </p:txBody>
      </p:sp>
      <p:sp>
        <p:nvSpPr>
          <p:cNvPr id="7" name="Espace réservé du contenu 6"/>
          <p:cNvSpPr>
            <a:spLocks noGrp="1"/>
          </p:cNvSpPr>
          <p:nvPr>
            <p:ph idx="13"/>
          </p:nvPr>
        </p:nvSpPr>
        <p:spPr/>
        <p:txBody>
          <a:bodyPr/>
          <a:lstStyle/>
          <a:p>
            <a:r>
              <a:rPr lang="fr-FR" dirty="0"/>
              <a:t>Convergence est un groupement d’employeur qui permet le partage de personnels aux compétences adaptées aux besoins des entreprises</a:t>
            </a:r>
          </a:p>
          <a:p>
            <a:endParaRPr lang="fr-FR" dirty="0"/>
          </a:p>
        </p:txBody>
      </p:sp>
      <p:sp>
        <p:nvSpPr>
          <p:cNvPr id="8" name="Espace réservé du contenu 7"/>
          <p:cNvSpPr>
            <a:spLocks noGrp="1"/>
          </p:cNvSpPr>
          <p:nvPr>
            <p:ph idx="14"/>
          </p:nvPr>
        </p:nvSpPr>
        <p:spPr/>
        <p:txBody>
          <a:bodyPr/>
          <a:lstStyle/>
          <a:p>
            <a:r>
              <a:rPr lang="fr-FR" dirty="0"/>
              <a:t>2014</a:t>
            </a:r>
          </a:p>
        </p:txBody>
      </p:sp>
      <p:sp>
        <p:nvSpPr>
          <p:cNvPr id="9" name="Espace réservé du contenu 8"/>
          <p:cNvSpPr>
            <a:spLocks noGrp="1"/>
          </p:cNvSpPr>
          <p:nvPr>
            <p:ph idx="15"/>
          </p:nvPr>
        </p:nvSpPr>
        <p:spPr/>
        <p:txBody>
          <a:bodyPr/>
          <a:lstStyle/>
          <a:p>
            <a:r>
              <a:rPr lang="fr-FR" dirty="0"/>
              <a:t>En cours</a:t>
            </a:r>
          </a:p>
        </p:txBody>
      </p:sp>
      <p:pic>
        <p:nvPicPr>
          <p:cNvPr id="10" name="Image 9"/>
          <p:cNvPicPr>
            <a:picLocks noChangeAspect="1"/>
          </p:cNvPicPr>
          <p:nvPr/>
        </p:nvPicPr>
        <p:blipFill rotWithShape="1">
          <a:blip r:embed="rId2" cstate="print"/>
          <a:srcRect l="12057" r="10173"/>
          <a:stretch/>
        </p:blipFill>
        <p:spPr>
          <a:xfrm>
            <a:off x="705677" y="3921869"/>
            <a:ext cx="4103079" cy="1318538"/>
          </a:xfrm>
          <a:prstGeom prst="rect">
            <a:avLst/>
          </a:prstGeom>
        </p:spPr>
      </p:pic>
      <p:sp>
        <p:nvSpPr>
          <p:cNvPr id="11" name="Espace réservé du numéro de diapositive 10"/>
          <p:cNvSpPr>
            <a:spLocks noGrp="1"/>
          </p:cNvSpPr>
          <p:nvPr>
            <p:ph type="sldNum" sz="quarter" idx="12"/>
          </p:nvPr>
        </p:nvSpPr>
        <p:spPr/>
        <p:txBody>
          <a:bodyPr/>
          <a:lstStyle/>
          <a:p>
            <a:pPr defTabSz="342900"/>
            <a:fld id="{6D22F896-40B5-4ADD-8801-0D06FADFA095}" type="slidenum">
              <a:rPr lang="en-US">
                <a:solidFill>
                  <a:prstClr val="white"/>
                </a:solidFill>
                <a:latin typeface="Corbel" panose="020B0503020204020204"/>
              </a:rPr>
              <a:pPr defTabSz="342900"/>
              <a:t>63</a:t>
            </a:fld>
            <a:endParaRPr lang="en-US" dirty="0">
              <a:solidFill>
                <a:prstClr val="white"/>
              </a:solidFill>
              <a:latin typeface="Corbel" panose="020B0503020204020204"/>
            </a:endParaRPr>
          </a:p>
        </p:txBody>
      </p:sp>
    </p:spTree>
    <p:extLst>
      <p:ext uri="{BB962C8B-B14F-4D97-AF65-F5344CB8AC3E}">
        <p14:creationId xmlns:p14="http://schemas.microsoft.com/office/powerpoint/2010/main" val="19035619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36513" y="-8947"/>
            <a:ext cx="9180513" cy="6866947"/>
          </a:xfrm>
          <a:prstGeom prst="rect">
            <a:avLst/>
          </a:prstGeom>
        </p:spPr>
      </p:pic>
      <p:sp>
        <p:nvSpPr>
          <p:cNvPr id="7" name="Text Box 108"/>
          <p:cNvSpPr txBox="1">
            <a:spLocks noChangeArrowheads="1"/>
          </p:cNvSpPr>
          <p:nvPr/>
        </p:nvSpPr>
        <p:spPr bwMode="auto">
          <a:xfrm>
            <a:off x="640260" y="5157192"/>
            <a:ext cx="8503740" cy="1296144"/>
          </a:xfrm>
          <a:prstGeom prst="rect">
            <a:avLst/>
          </a:prstGeom>
          <a:solidFill>
            <a:schemeClr val="bg1">
              <a:alpha val="42000"/>
            </a:schemeClr>
          </a:solidFill>
          <a:ln>
            <a:noFill/>
          </a:ln>
          <a:extLst/>
        </p:spPr>
        <p:txBody>
          <a:bodyPr rot="0" vert="horz" wrap="square" lIns="91440" tIns="45720" rIns="91440" bIns="45720" anchor="ctr" anchorCtr="0" upright="1">
            <a:noAutofit/>
          </a:bodyPr>
          <a:lstStyle/>
          <a:p>
            <a:pPr>
              <a:lnSpc>
                <a:spcPct val="110000"/>
              </a:lnSpc>
              <a:spcBef>
                <a:spcPts val="300"/>
              </a:spcBef>
              <a:spcAft>
                <a:spcPts val="300"/>
              </a:spcAft>
            </a:pPr>
            <a:r>
              <a:rPr lang="fr-FR" sz="4000" dirty="0" smtClean="0">
                <a:solidFill>
                  <a:schemeClr val="bg1"/>
                </a:solidFill>
                <a:latin typeface="Franklin Gothic Medium"/>
                <a:ea typeface="Times New Roman"/>
                <a:cs typeface="Times New Roman"/>
              </a:rPr>
              <a:t>TRAVAIL COLLABORATIF</a:t>
            </a:r>
            <a:endParaRPr lang="fr-FR" sz="4000" dirty="0">
              <a:solidFill>
                <a:schemeClr val="bg1"/>
              </a:solidFill>
              <a:latin typeface="Franklin Gothic Medium"/>
              <a:ea typeface="Times New Roman"/>
              <a:cs typeface="Times New Roman"/>
            </a:endParaRPr>
          </a:p>
        </p:txBody>
      </p:sp>
      <p:sp>
        <p:nvSpPr>
          <p:cNvPr id="8" name="Text Box 108"/>
          <p:cNvSpPr txBox="1">
            <a:spLocks noChangeArrowheads="1"/>
          </p:cNvSpPr>
          <p:nvPr/>
        </p:nvSpPr>
        <p:spPr bwMode="auto">
          <a:xfrm>
            <a:off x="-1260648" y="4149447"/>
            <a:ext cx="4355976" cy="1007745"/>
          </a:xfrm>
          <a:prstGeom prst="rect">
            <a:avLst/>
          </a:prstGeom>
          <a:noFill/>
          <a:ln>
            <a:noFill/>
          </a:ln>
          <a:extLst/>
        </p:spPr>
        <p:txBody>
          <a:bodyPr rot="0" vert="horz" wrap="square" lIns="91440" tIns="45720" rIns="91440" bIns="45720" anchor="ctr" anchorCtr="0" upright="1">
            <a:noAutofit/>
          </a:bodyPr>
          <a:lstStyle/>
          <a:p>
            <a:pPr algn="ctr">
              <a:lnSpc>
                <a:spcPct val="110000"/>
              </a:lnSpc>
              <a:spcBef>
                <a:spcPts val="300"/>
              </a:spcBef>
              <a:spcAft>
                <a:spcPts val="300"/>
              </a:spcAft>
            </a:pPr>
            <a:r>
              <a:rPr lang="fr-FR" sz="6000" dirty="0">
                <a:solidFill>
                  <a:srgbClr val="FF6600"/>
                </a:solidFill>
                <a:latin typeface="Franklin Gothic Medium"/>
                <a:ea typeface="Times New Roman"/>
                <a:cs typeface="Times New Roman"/>
              </a:rPr>
              <a:t>3</a:t>
            </a:r>
            <a:r>
              <a:rPr lang="fr-FR" sz="6000" dirty="0" smtClean="0">
                <a:solidFill>
                  <a:srgbClr val="FF6600"/>
                </a:solidFill>
                <a:latin typeface="Franklin Gothic Medium"/>
                <a:ea typeface="Times New Roman"/>
                <a:cs typeface="Times New Roman"/>
              </a:rPr>
              <a:t>.</a:t>
            </a:r>
            <a:endParaRPr lang="fr-FR" sz="2000" dirty="0">
              <a:solidFill>
                <a:srgbClr val="FF6600"/>
              </a:solidFill>
              <a:effectLst/>
              <a:latin typeface="Tahoma"/>
              <a:ea typeface="Times New Roman"/>
              <a:cs typeface="Times New Roman"/>
            </a:endParaRPr>
          </a:p>
        </p:txBody>
      </p:sp>
    </p:spTree>
    <p:extLst>
      <p:ext uri="{BB962C8B-B14F-4D97-AF65-F5344CB8AC3E}">
        <p14:creationId xmlns:p14="http://schemas.microsoft.com/office/powerpoint/2010/main" val="125921385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rot="16200000">
            <a:off x="-2929999" y="3317298"/>
            <a:ext cx="6330462" cy="255455"/>
          </a:xfrm>
          <a:prstGeom prst="rect">
            <a:avLst/>
          </a:prstGeom>
          <a:solidFill>
            <a:schemeClr val="tx1"/>
          </a:solidFill>
        </p:spPr>
        <p:txBody>
          <a:bodyPr wrap="square" rtlCol="0">
            <a:spAutoFit/>
          </a:bodyPr>
          <a:lstStyle/>
          <a:p>
            <a:pPr defTabSz="653803"/>
            <a:r>
              <a:rPr lang="fr-FR" sz="1060" b="1" dirty="0" smtClean="0">
                <a:solidFill>
                  <a:prstClr val="white"/>
                </a:solidFill>
              </a:rPr>
              <a:t>2/ Démontrer</a:t>
            </a:r>
            <a:endParaRPr lang="fr-FR" sz="1060" b="1" dirty="0">
              <a:solidFill>
                <a:prstClr val="white"/>
              </a:solidFill>
            </a:endParaRPr>
          </a:p>
        </p:txBody>
      </p:sp>
      <p:sp>
        <p:nvSpPr>
          <p:cNvPr id="6" name="Rectangle 6"/>
          <p:cNvSpPr>
            <a:spLocks noChangeArrowheads="1"/>
          </p:cNvSpPr>
          <p:nvPr/>
        </p:nvSpPr>
        <p:spPr bwMode="auto">
          <a:xfrm>
            <a:off x="362960" y="309899"/>
            <a:ext cx="8595564" cy="420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743" tIns="40371" rIns="80743" bIns="40371" numCol="1" anchor="ctr" anchorCtr="0" compatLnSpc="1">
            <a:prstTxWarp prst="textNoShape">
              <a:avLst/>
            </a:prstTxWarp>
            <a:spAutoFit/>
          </a:bodyPr>
          <a:lstStyle/>
          <a:p>
            <a:r>
              <a:rPr lang="fr-FR" altLang="fr-FR" sz="1060" b="1" dirty="0" smtClean="0">
                <a:solidFill>
                  <a:prstClr val="black"/>
                </a:solidFill>
              </a:rPr>
              <a:t>2 </a:t>
            </a:r>
            <a:r>
              <a:rPr lang="fr-FR" altLang="fr-FR" sz="1060" b="1" dirty="0">
                <a:solidFill>
                  <a:prstClr val="black"/>
                </a:solidFill>
              </a:rPr>
              <a:t>/ </a:t>
            </a:r>
            <a:r>
              <a:rPr lang="fr-FR" altLang="fr-FR" sz="1060" b="1" dirty="0" smtClean="0">
                <a:solidFill>
                  <a:prstClr val="black"/>
                </a:solidFill>
              </a:rPr>
              <a:t>Démontrer : </a:t>
            </a:r>
            <a:r>
              <a:rPr lang="fr-FR" altLang="fr-FR" sz="1100" dirty="0" smtClean="0"/>
              <a:t>l</a:t>
            </a:r>
            <a:r>
              <a:rPr lang="fr-FR" sz="1100" dirty="0" smtClean="0"/>
              <a:t>es caractéristiques de </a:t>
            </a:r>
            <a:r>
              <a:rPr lang="fr-FR" sz="1100" dirty="0"/>
              <a:t>l’économie circulaire au service </a:t>
            </a:r>
            <a:r>
              <a:rPr lang="fr-FR" sz="1100" dirty="0" smtClean="0"/>
              <a:t>de l’emploi.</a:t>
            </a:r>
          </a:p>
          <a:p>
            <a:pPr marL="171450" indent="-171450">
              <a:buFont typeface="Arial" panose="020B0604020202020204" pitchFamily="34" charset="0"/>
              <a:buChar char="•"/>
            </a:pPr>
            <a:r>
              <a:rPr lang="fr-FR" sz="1100" dirty="0" smtClean="0"/>
              <a:t>Échanges </a:t>
            </a:r>
            <a:r>
              <a:rPr lang="fr-FR" sz="1100" dirty="0"/>
              <a:t>libres sur les risques et les opportunités identifiées : 10 min </a:t>
            </a:r>
          </a:p>
        </p:txBody>
      </p:sp>
      <p:sp>
        <p:nvSpPr>
          <p:cNvPr id="4" name="ZoneTexte 3"/>
          <p:cNvSpPr txBox="1"/>
          <p:nvPr/>
        </p:nvSpPr>
        <p:spPr>
          <a:xfrm>
            <a:off x="1259632" y="4759260"/>
            <a:ext cx="2232248" cy="253916"/>
          </a:xfrm>
          <a:prstGeom prst="rect">
            <a:avLst/>
          </a:prstGeom>
          <a:noFill/>
        </p:spPr>
        <p:txBody>
          <a:bodyPr wrap="square" rtlCol="0">
            <a:spAutoFit/>
          </a:bodyPr>
          <a:lstStyle/>
          <a:p>
            <a:pPr marL="171450" indent="-171450">
              <a:buFont typeface="Arial" panose="020B0604020202020204" pitchFamily="34" charset="0"/>
              <a:buChar char="•"/>
            </a:pPr>
            <a:r>
              <a:rPr lang="fr-FR" sz="1050" dirty="0" smtClean="0">
                <a:solidFill>
                  <a:schemeClr val="bg1"/>
                </a:solidFill>
              </a:rPr>
              <a:t>Coopération inter-acteurs</a:t>
            </a:r>
            <a:endParaRPr lang="fr-FR" sz="1050" dirty="0">
              <a:solidFill>
                <a:schemeClr val="bg1"/>
              </a:solidFill>
            </a:endParaRPr>
          </a:p>
        </p:txBody>
      </p:sp>
      <p:graphicFrame>
        <p:nvGraphicFramePr>
          <p:cNvPr id="8" name="Tableau 7"/>
          <p:cNvGraphicFramePr>
            <a:graphicFrameLocks noGrp="1"/>
          </p:cNvGraphicFramePr>
          <p:nvPr>
            <p:extLst>
              <p:ext uri="{D42A27DB-BD31-4B8C-83A1-F6EECF244321}">
                <p14:modId xmlns:p14="http://schemas.microsoft.com/office/powerpoint/2010/main" val="4094471737"/>
              </p:ext>
            </p:extLst>
          </p:nvPr>
        </p:nvGraphicFramePr>
        <p:xfrm>
          <a:off x="1115616" y="1256387"/>
          <a:ext cx="6846274" cy="4526520"/>
        </p:xfrm>
        <a:graphic>
          <a:graphicData uri="http://schemas.openxmlformats.org/drawingml/2006/table">
            <a:tbl>
              <a:tblPr firstRow="1" firstCol="1" bandRow="1"/>
              <a:tblGrid>
                <a:gridCol w="3423137">
                  <a:extLst>
                    <a:ext uri="{9D8B030D-6E8A-4147-A177-3AD203B41FA5}">
                      <a16:colId xmlns:a16="http://schemas.microsoft.com/office/drawing/2014/main" xmlns="" val="1943783552"/>
                    </a:ext>
                  </a:extLst>
                </a:gridCol>
                <a:gridCol w="3423137">
                  <a:extLst>
                    <a:ext uri="{9D8B030D-6E8A-4147-A177-3AD203B41FA5}">
                      <a16:colId xmlns:a16="http://schemas.microsoft.com/office/drawing/2014/main" xmlns="" val="806893616"/>
                    </a:ext>
                  </a:extLst>
                </a:gridCol>
              </a:tblGrid>
              <a:tr h="548083">
                <a:tc>
                  <a:txBody>
                    <a:bodyPr/>
                    <a:lstStyle/>
                    <a:p>
                      <a:pPr algn="ctr">
                        <a:spcAft>
                          <a:spcPts val="0"/>
                        </a:spcAft>
                      </a:pPr>
                      <a:r>
                        <a:rPr lang="fr-FR" sz="900" b="1">
                          <a:effectLst/>
                          <a:latin typeface="Cambria" panose="02040503050406030204" pitchFamily="18" charset="0"/>
                          <a:ea typeface="MS Mincho"/>
                          <a:cs typeface="Times New Roman" panose="02020603050405020304" pitchFamily="18" charset="0"/>
                        </a:rPr>
                        <a:t/>
                      </a:r>
                      <a:br>
                        <a:rPr lang="fr-FR" sz="900" b="1">
                          <a:effectLst/>
                          <a:latin typeface="Cambria" panose="02040503050406030204" pitchFamily="18" charset="0"/>
                          <a:ea typeface="MS Mincho"/>
                          <a:cs typeface="Times New Roman" panose="02020603050405020304" pitchFamily="18" charset="0"/>
                        </a:rPr>
                      </a:br>
                      <a:r>
                        <a:rPr lang="fr-FR" sz="900" b="1">
                          <a:effectLst/>
                          <a:latin typeface="Cambria" panose="02040503050406030204" pitchFamily="18" charset="0"/>
                          <a:ea typeface="MS Mincho"/>
                          <a:cs typeface="Times New Roman" panose="02020603050405020304" pitchFamily="18" charset="0"/>
                        </a:rPr>
                        <a:t> </a:t>
                      </a:r>
                      <a:endParaRPr lang="fr-FR" sz="900">
                        <a:effectLst/>
                        <a:latin typeface="Cambria" panose="02040503050406030204" pitchFamily="18" charset="0"/>
                        <a:ea typeface="MS Mincho"/>
                        <a:cs typeface="Times New Roman" panose="02020603050405020304" pitchFamily="18" charset="0"/>
                      </a:endParaRPr>
                    </a:p>
                    <a:p>
                      <a:pPr algn="ctr">
                        <a:spcAft>
                          <a:spcPts val="0"/>
                        </a:spcAft>
                      </a:pPr>
                      <a:r>
                        <a:rPr lang="fr-FR" sz="900" b="1">
                          <a:effectLst/>
                          <a:latin typeface="Cambria" panose="02040503050406030204" pitchFamily="18" charset="0"/>
                          <a:ea typeface="MS Mincho"/>
                          <a:cs typeface="Times New Roman" panose="02020603050405020304" pitchFamily="18" charset="0"/>
                        </a:rPr>
                        <a:t>Risques</a:t>
                      </a:r>
                      <a:endParaRPr lang="fr-FR" sz="900">
                        <a:effectLst/>
                        <a:latin typeface="Cambria" panose="02040503050406030204" pitchFamily="18" charset="0"/>
                        <a:ea typeface="MS Mincho"/>
                        <a:cs typeface="Times New Roman" panose="02020603050405020304" pitchFamily="18" charset="0"/>
                      </a:endParaRPr>
                    </a:p>
                    <a:p>
                      <a:pPr algn="ctr">
                        <a:spcAft>
                          <a:spcPts val="0"/>
                        </a:spcAft>
                      </a:pPr>
                      <a:r>
                        <a:rPr lang="fr-FR" sz="900" b="1">
                          <a:effectLst/>
                          <a:latin typeface="Cambria" panose="02040503050406030204" pitchFamily="18" charset="0"/>
                          <a:ea typeface="MS Mincho"/>
                          <a:cs typeface="Times New Roman" panose="02020603050405020304" pitchFamily="18" charset="0"/>
                        </a:rPr>
                        <a:t> </a:t>
                      </a:r>
                      <a:endParaRPr lang="fr-FR" sz="900">
                        <a:effectLst/>
                        <a:latin typeface="Cambria" panose="02040503050406030204" pitchFamily="18" charset="0"/>
                        <a:ea typeface="MS Mincho"/>
                        <a:cs typeface="Times New Roman" panose="02020603050405020304" pitchFamily="18" charset="0"/>
                      </a:endParaRPr>
                    </a:p>
                  </a:txBody>
                  <a:tcPr marL="51383" marR="51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a:effectLst/>
                          <a:latin typeface="Cambria" panose="02040503050406030204" pitchFamily="18" charset="0"/>
                          <a:ea typeface="MS Mincho"/>
                          <a:cs typeface="Times New Roman" panose="02020603050405020304" pitchFamily="18" charset="0"/>
                        </a:rPr>
                        <a:t> </a:t>
                      </a:r>
                      <a:endParaRPr lang="fr-FR" sz="900">
                        <a:effectLst/>
                        <a:latin typeface="Cambria" panose="02040503050406030204" pitchFamily="18" charset="0"/>
                        <a:ea typeface="MS Mincho"/>
                        <a:cs typeface="Times New Roman" panose="02020603050405020304" pitchFamily="18" charset="0"/>
                      </a:endParaRPr>
                    </a:p>
                    <a:p>
                      <a:pPr algn="ctr">
                        <a:spcAft>
                          <a:spcPts val="0"/>
                        </a:spcAft>
                      </a:pPr>
                      <a:r>
                        <a:rPr lang="fr-FR" sz="900" b="1">
                          <a:effectLst/>
                          <a:latin typeface="Cambria" panose="02040503050406030204" pitchFamily="18" charset="0"/>
                          <a:ea typeface="MS Mincho"/>
                          <a:cs typeface="Times New Roman" panose="02020603050405020304" pitchFamily="18" charset="0"/>
                        </a:rPr>
                        <a:t>Opportunités</a:t>
                      </a:r>
                      <a:endParaRPr lang="fr-FR" sz="900">
                        <a:effectLst/>
                        <a:latin typeface="Cambria" panose="02040503050406030204" pitchFamily="18" charset="0"/>
                        <a:ea typeface="MS Mincho"/>
                        <a:cs typeface="Times New Roman" panose="02020603050405020304" pitchFamily="18" charset="0"/>
                      </a:endParaRPr>
                    </a:p>
                    <a:p>
                      <a:pPr algn="ctr">
                        <a:spcAft>
                          <a:spcPts val="0"/>
                        </a:spcAft>
                      </a:pPr>
                      <a:r>
                        <a:rPr lang="fr-FR" sz="900" b="1">
                          <a:effectLst/>
                          <a:latin typeface="Cambria" panose="02040503050406030204" pitchFamily="18" charset="0"/>
                          <a:ea typeface="MS Mincho"/>
                          <a:cs typeface="Times New Roman" panose="02020603050405020304" pitchFamily="18" charset="0"/>
                        </a:rPr>
                        <a:t> </a:t>
                      </a:r>
                      <a:endParaRPr lang="fr-FR" sz="900">
                        <a:effectLst/>
                        <a:latin typeface="Cambria" panose="02040503050406030204" pitchFamily="18" charset="0"/>
                        <a:ea typeface="MS Mincho"/>
                        <a:cs typeface="Times New Roman" panose="02020603050405020304" pitchFamily="18" charset="0"/>
                      </a:endParaRPr>
                    </a:p>
                  </a:txBody>
                  <a:tcPr marL="51383" marR="51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34885398"/>
                  </a:ext>
                </a:extLst>
              </a:tr>
              <a:tr h="3977880">
                <a:tc>
                  <a:txBody>
                    <a:bodyPr/>
                    <a:lstStyle/>
                    <a:p>
                      <a:pPr algn="ctr">
                        <a:spcAft>
                          <a:spcPts val="0"/>
                        </a:spcAft>
                      </a:pPr>
                      <a:r>
                        <a:rPr lang="fr-FR" sz="900" b="1">
                          <a:effectLst/>
                          <a:latin typeface="Cambria" panose="02040503050406030204" pitchFamily="18" charset="0"/>
                          <a:ea typeface="MS Mincho"/>
                          <a:cs typeface="Times New Roman" panose="02020603050405020304" pitchFamily="18" charset="0"/>
                        </a:rPr>
                        <a:t> </a:t>
                      </a:r>
                      <a:endParaRPr lang="fr-FR" sz="900">
                        <a:effectLst/>
                        <a:latin typeface="Cambria" panose="02040503050406030204" pitchFamily="18" charset="0"/>
                        <a:ea typeface="MS Mincho"/>
                        <a:cs typeface="Times New Roman" panose="02020603050405020304" pitchFamily="18" charset="0"/>
                      </a:endParaRPr>
                    </a:p>
                  </a:txBody>
                  <a:tcPr marL="51383" marR="51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dirty="0">
                          <a:effectLst/>
                          <a:latin typeface="Cambria" panose="02040503050406030204" pitchFamily="18" charset="0"/>
                          <a:ea typeface="MS Mincho"/>
                          <a:cs typeface="Times New Roman" panose="02020603050405020304" pitchFamily="18" charset="0"/>
                        </a:rPr>
                        <a:t> </a:t>
                      </a:r>
                      <a:endParaRPr lang="fr-FR" sz="900" dirty="0">
                        <a:effectLst/>
                        <a:latin typeface="Cambria" panose="02040503050406030204" pitchFamily="18" charset="0"/>
                        <a:ea typeface="MS Mincho"/>
                        <a:cs typeface="Times New Roman" panose="02020603050405020304" pitchFamily="18" charset="0"/>
                      </a:endParaRPr>
                    </a:p>
                  </a:txBody>
                  <a:tcPr marL="51383" marR="51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48089616"/>
                  </a:ext>
                </a:extLst>
              </a:tr>
            </a:tbl>
          </a:graphicData>
        </a:graphic>
      </p:graphicFrame>
      <p:pic>
        <p:nvPicPr>
          <p:cNvPr id="2059" name="Picture 4" descr="Image associÃ©e"/>
          <p:cNvPicPr>
            <a:picLocks noChangeAspect="1" noChangeArrowheads="1"/>
          </p:cNvPicPr>
          <p:nvPr/>
        </p:nvPicPr>
        <p:blipFill>
          <a:blip r:embed="rId3">
            <a:extLst>
              <a:ext uri="{28A0092B-C50C-407E-A947-70E740481C1C}">
                <a14:useLocalDpi xmlns:a14="http://schemas.microsoft.com/office/drawing/2010/main" val="0"/>
              </a:ext>
            </a:extLst>
          </a:blip>
          <a:srcRect t="2" r="66408" b="62834"/>
          <a:stretch>
            <a:fillRect/>
          </a:stretch>
        </p:blipFill>
        <p:spPr bwMode="auto">
          <a:xfrm>
            <a:off x="1863072" y="2674766"/>
            <a:ext cx="619125" cy="5334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associÃ©e"/>
          <p:cNvPicPr>
            <a:picLocks noChangeAspect="1" noChangeArrowheads="1"/>
          </p:cNvPicPr>
          <p:nvPr/>
        </p:nvPicPr>
        <p:blipFill>
          <a:blip r:embed="rId3">
            <a:extLst>
              <a:ext uri="{28A0092B-C50C-407E-A947-70E740481C1C}">
                <a14:useLocalDpi xmlns:a14="http://schemas.microsoft.com/office/drawing/2010/main" val="0"/>
              </a:ext>
            </a:extLst>
          </a:blip>
          <a:srcRect l="35715" r="32207" b="59544"/>
          <a:stretch>
            <a:fillRect/>
          </a:stretch>
        </p:blipFill>
        <p:spPr bwMode="auto">
          <a:xfrm>
            <a:off x="3605979" y="4886218"/>
            <a:ext cx="604838" cy="5937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associÃ©e"/>
          <p:cNvPicPr>
            <a:picLocks noChangeAspect="1" noChangeArrowheads="1"/>
          </p:cNvPicPr>
          <p:nvPr/>
        </p:nvPicPr>
        <p:blipFill>
          <a:blip r:embed="rId3">
            <a:extLst>
              <a:ext uri="{28A0092B-C50C-407E-A947-70E740481C1C}">
                <a14:useLocalDpi xmlns:a14="http://schemas.microsoft.com/office/drawing/2010/main" val="0"/>
              </a:ext>
            </a:extLst>
          </a:blip>
          <a:srcRect l="35716" t="44273" r="31544" b="17181"/>
          <a:stretch>
            <a:fillRect/>
          </a:stretch>
        </p:blipFill>
        <p:spPr bwMode="auto">
          <a:xfrm>
            <a:off x="6257576" y="4966780"/>
            <a:ext cx="642937" cy="5905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4" descr="Image associÃ©e"/>
          <p:cNvPicPr>
            <a:picLocks noChangeAspect="1" noChangeArrowheads="1"/>
          </p:cNvPicPr>
          <p:nvPr/>
        </p:nvPicPr>
        <p:blipFill>
          <a:blip r:embed="rId3">
            <a:extLst>
              <a:ext uri="{28A0092B-C50C-407E-A947-70E740481C1C}">
                <a14:useLocalDpi xmlns:a14="http://schemas.microsoft.com/office/drawing/2010/main" val="0"/>
              </a:ext>
            </a:extLst>
          </a:blip>
          <a:srcRect t="2" r="66408" b="62834"/>
          <a:stretch>
            <a:fillRect/>
          </a:stretch>
        </p:blipFill>
        <p:spPr bwMode="auto">
          <a:xfrm>
            <a:off x="7277457" y="2674766"/>
            <a:ext cx="619125" cy="53340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descr="Image associÃ©e"/>
          <p:cNvPicPr>
            <a:picLocks noChangeAspect="1" noChangeArrowheads="1"/>
          </p:cNvPicPr>
          <p:nvPr/>
        </p:nvPicPr>
        <p:blipFill>
          <a:blip r:embed="rId3">
            <a:extLst>
              <a:ext uri="{28A0092B-C50C-407E-A947-70E740481C1C}">
                <a14:useLocalDpi xmlns:a14="http://schemas.microsoft.com/office/drawing/2010/main" val="0"/>
              </a:ext>
            </a:extLst>
          </a:blip>
          <a:srcRect l="35715" r="32207" b="59544"/>
          <a:stretch>
            <a:fillRect/>
          </a:stretch>
        </p:blipFill>
        <p:spPr bwMode="auto">
          <a:xfrm>
            <a:off x="3491880" y="2009308"/>
            <a:ext cx="604838" cy="5937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Image associÃ©e"/>
          <p:cNvPicPr>
            <a:picLocks noChangeAspect="1" noChangeArrowheads="1"/>
          </p:cNvPicPr>
          <p:nvPr/>
        </p:nvPicPr>
        <p:blipFill>
          <a:blip r:embed="rId3">
            <a:extLst>
              <a:ext uri="{28A0092B-C50C-407E-A947-70E740481C1C}">
                <a14:useLocalDpi xmlns:a14="http://schemas.microsoft.com/office/drawing/2010/main" val="0"/>
              </a:ext>
            </a:extLst>
          </a:blip>
          <a:srcRect l="35716" t="44273" r="31544" b="17181"/>
          <a:stretch>
            <a:fillRect/>
          </a:stretch>
        </p:blipFill>
        <p:spPr bwMode="auto">
          <a:xfrm>
            <a:off x="4963473" y="4376230"/>
            <a:ext cx="642937" cy="59055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Image associÃ©e"/>
          <p:cNvPicPr>
            <a:picLocks noChangeAspect="1" noChangeArrowheads="1"/>
          </p:cNvPicPr>
          <p:nvPr/>
        </p:nvPicPr>
        <p:blipFill>
          <a:blip r:embed="rId3">
            <a:extLst>
              <a:ext uri="{28A0092B-C50C-407E-A947-70E740481C1C}">
                <a14:useLocalDpi xmlns:a14="http://schemas.microsoft.com/office/drawing/2010/main" val="0"/>
              </a:ext>
            </a:extLst>
          </a:blip>
          <a:srcRect t="2" r="66408" b="62834"/>
          <a:stretch>
            <a:fillRect/>
          </a:stretch>
        </p:blipFill>
        <p:spPr bwMode="auto">
          <a:xfrm>
            <a:off x="1530033" y="3962659"/>
            <a:ext cx="619125" cy="533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associÃ©e"/>
          <p:cNvPicPr>
            <a:picLocks noChangeAspect="1" noChangeArrowheads="1"/>
          </p:cNvPicPr>
          <p:nvPr/>
        </p:nvPicPr>
        <p:blipFill>
          <a:blip r:embed="rId3">
            <a:extLst>
              <a:ext uri="{28A0092B-C50C-407E-A947-70E740481C1C}">
                <a14:useLocalDpi xmlns:a14="http://schemas.microsoft.com/office/drawing/2010/main" val="0"/>
              </a:ext>
            </a:extLst>
          </a:blip>
          <a:srcRect l="35715" r="32207" b="59544"/>
          <a:stretch>
            <a:fillRect/>
          </a:stretch>
        </p:blipFill>
        <p:spPr bwMode="auto">
          <a:xfrm>
            <a:off x="2629525" y="3521075"/>
            <a:ext cx="604838" cy="5937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associÃ©e"/>
          <p:cNvPicPr>
            <a:picLocks noChangeAspect="1" noChangeArrowheads="1"/>
          </p:cNvPicPr>
          <p:nvPr/>
        </p:nvPicPr>
        <p:blipFill>
          <a:blip r:embed="rId3">
            <a:extLst>
              <a:ext uri="{28A0092B-C50C-407E-A947-70E740481C1C}">
                <a14:useLocalDpi xmlns:a14="http://schemas.microsoft.com/office/drawing/2010/main" val="0"/>
              </a:ext>
            </a:extLst>
          </a:blip>
          <a:srcRect t="2" r="66408" b="62834"/>
          <a:stretch>
            <a:fillRect/>
          </a:stretch>
        </p:blipFill>
        <p:spPr bwMode="auto">
          <a:xfrm>
            <a:off x="5948013" y="3705496"/>
            <a:ext cx="619125" cy="5334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Image associÃ©e"/>
          <p:cNvPicPr>
            <a:picLocks noChangeAspect="1" noChangeArrowheads="1"/>
          </p:cNvPicPr>
          <p:nvPr/>
        </p:nvPicPr>
        <p:blipFill>
          <a:blip r:embed="rId3">
            <a:extLst>
              <a:ext uri="{28A0092B-C50C-407E-A947-70E740481C1C}">
                <a14:useLocalDpi xmlns:a14="http://schemas.microsoft.com/office/drawing/2010/main" val="0"/>
              </a:ext>
            </a:extLst>
          </a:blip>
          <a:srcRect l="35716" t="44273" r="31544" b="17181"/>
          <a:stretch>
            <a:fillRect/>
          </a:stretch>
        </p:blipFill>
        <p:spPr bwMode="auto">
          <a:xfrm>
            <a:off x="4713140" y="2617616"/>
            <a:ext cx="642937" cy="59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34446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rot="16200000">
            <a:off x="-2929999" y="3317298"/>
            <a:ext cx="6330462" cy="255455"/>
          </a:xfrm>
          <a:prstGeom prst="rect">
            <a:avLst/>
          </a:prstGeom>
          <a:solidFill>
            <a:schemeClr val="tx1"/>
          </a:solidFill>
        </p:spPr>
        <p:txBody>
          <a:bodyPr wrap="square" rtlCol="0">
            <a:spAutoFit/>
          </a:bodyPr>
          <a:lstStyle/>
          <a:p>
            <a:pPr defTabSz="653803"/>
            <a:r>
              <a:rPr lang="fr-FR" sz="1060" b="1" dirty="0" smtClean="0">
                <a:solidFill>
                  <a:prstClr val="white"/>
                </a:solidFill>
              </a:rPr>
              <a:t>2/ Démontrer</a:t>
            </a:r>
            <a:endParaRPr lang="fr-FR" sz="1060" b="1" dirty="0">
              <a:solidFill>
                <a:prstClr val="white"/>
              </a:solidFill>
            </a:endParaRPr>
          </a:p>
        </p:txBody>
      </p:sp>
      <p:sp>
        <p:nvSpPr>
          <p:cNvPr id="6" name="Rectangle 6"/>
          <p:cNvSpPr>
            <a:spLocks noChangeArrowheads="1"/>
          </p:cNvSpPr>
          <p:nvPr/>
        </p:nvSpPr>
        <p:spPr bwMode="auto">
          <a:xfrm>
            <a:off x="362960" y="394537"/>
            <a:ext cx="8595564" cy="25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743" tIns="40371" rIns="80743" bIns="40371" numCol="1" anchor="ctr" anchorCtr="0" compatLnSpc="1">
            <a:prstTxWarp prst="textNoShape">
              <a:avLst/>
            </a:prstTxWarp>
            <a:spAutoFit/>
          </a:bodyPr>
          <a:lstStyle/>
          <a:p>
            <a:r>
              <a:rPr lang="fr-FR" altLang="fr-FR" sz="1060" b="1" dirty="0" smtClean="0">
                <a:solidFill>
                  <a:prstClr val="black"/>
                </a:solidFill>
              </a:rPr>
              <a:t>2 </a:t>
            </a:r>
            <a:r>
              <a:rPr lang="fr-FR" altLang="fr-FR" sz="1060" b="1" dirty="0">
                <a:solidFill>
                  <a:prstClr val="black"/>
                </a:solidFill>
              </a:rPr>
              <a:t>/ </a:t>
            </a:r>
            <a:r>
              <a:rPr lang="fr-FR" altLang="fr-FR" sz="1060" b="1" dirty="0" smtClean="0">
                <a:solidFill>
                  <a:prstClr val="black"/>
                </a:solidFill>
              </a:rPr>
              <a:t>Démontrer : </a:t>
            </a:r>
            <a:r>
              <a:rPr lang="fr-FR" altLang="fr-FR" sz="1100" dirty="0" smtClean="0"/>
              <a:t>l</a:t>
            </a:r>
            <a:r>
              <a:rPr lang="fr-FR" sz="1100" dirty="0" smtClean="0"/>
              <a:t>es caractéristiques de </a:t>
            </a:r>
            <a:r>
              <a:rPr lang="fr-FR" sz="1100" dirty="0"/>
              <a:t>l’économie circulaire au </a:t>
            </a:r>
            <a:r>
              <a:rPr lang="fr-FR" sz="1100" dirty="0" smtClean="0"/>
              <a:t>service de la gestion de l’emploi et des compétences.</a:t>
            </a:r>
          </a:p>
        </p:txBody>
      </p:sp>
      <p:sp>
        <p:nvSpPr>
          <p:cNvPr id="4" name="ZoneTexte 3"/>
          <p:cNvSpPr txBox="1"/>
          <p:nvPr/>
        </p:nvSpPr>
        <p:spPr>
          <a:xfrm>
            <a:off x="1259632" y="4759260"/>
            <a:ext cx="2232248" cy="253916"/>
          </a:xfrm>
          <a:prstGeom prst="rect">
            <a:avLst/>
          </a:prstGeom>
          <a:noFill/>
        </p:spPr>
        <p:txBody>
          <a:bodyPr wrap="square" rtlCol="0">
            <a:spAutoFit/>
          </a:bodyPr>
          <a:lstStyle/>
          <a:p>
            <a:pPr marL="171450" indent="-171450">
              <a:buFont typeface="Arial" panose="020B0604020202020204" pitchFamily="34" charset="0"/>
              <a:buChar char="•"/>
            </a:pPr>
            <a:r>
              <a:rPr lang="fr-FR" sz="1050" dirty="0" smtClean="0">
                <a:solidFill>
                  <a:schemeClr val="bg1"/>
                </a:solidFill>
              </a:rPr>
              <a:t>Coopération inter-acteurs</a:t>
            </a:r>
            <a:endParaRPr lang="fr-FR" sz="1050" dirty="0">
              <a:solidFill>
                <a:schemeClr val="bg1"/>
              </a:solidFill>
            </a:endParaRPr>
          </a:p>
        </p:txBody>
      </p:sp>
      <p:pic>
        <p:nvPicPr>
          <p:cNvPr id="1026" name="Picture 2" descr="RÃ©sultat de recherche d'images pour &quot;schÃ©ma emploi compÃ©tence&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908720"/>
            <a:ext cx="8391525" cy="529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0789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RÃ©sultat de recherche d'images pour &quot;schÃ©ma emploi compÃ©tence&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731" y="1124744"/>
            <a:ext cx="8391525" cy="52959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rot="16200000">
            <a:off x="-2929999" y="3317298"/>
            <a:ext cx="6330462" cy="255455"/>
          </a:xfrm>
          <a:prstGeom prst="rect">
            <a:avLst/>
          </a:prstGeom>
          <a:solidFill>
            <a:schemeClr val="tx1"/>
          </a:solidFill>
        </p:spPr>
        <p:txBody>
          <a:bodyPr wrap="square" rtlCol="0">
            <a:spAutoFit/>
          </a:bodyPr>
          <a:lstStyle/>
          <a:p>
            <a:pPr defTabSz="653803"/>
            <a:r>
              <a:rPr lang="fr-FR" sz="1060" b="1" dirty="0" smtClean="0">
                <a:solidFill>
                  <a:prstClr val="white"/>
                </a:solidFill>
              </a:rPr>
              <a:t>2/ Démontrer</a:t>
            </a:r>
            <a:endParaRPr lang="fr-FR" sz="1060" b="1" dirty="0">
              <a:solidFill>
                <a:prstClr val="white"/>
              </a:solidFill>
            </a:endParaRPr>
          </a:p>
        </p:txBody>
      </p:sp>
      <p:pic>
        <p:nvPicPr>
          <p:cNvPr id="18" name="Picture 4" descr="Image associÃ©e"/>
          <p:cNvPicPr>
            <a:picLocks noChangeAspect="1" noChangeArrowheads="1"/>
          </p:cNvPicPr>
          <p:nvPr/>
        </p:nvPicPr>
        <p:blipFill rotWithShape="1">
          <a:blip r:embed="rId4">
            <a:extLst>
              <a:ext uri="{28A0092B-C50C-407E-A947-70E740481C1C}">
                <a14:useLocalDpi xmlns:a14="http://schemas.microsoft.com/office/drawing/2010/main" val="0"/>
              </a:ext>
            </a:extLst>
          </a:blip>
          <a:srcRect t="1" r="66408" b="62834"/>
          <a:stretch/>
        </p:blipFill>
        <p:spPr bwMode="auto">
          <a:xfrm>
            <a:off x="6554100" y="1749486"/>
            <a:ext cx="2075513" cy="17900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2960" y="440809"/>
            <a:ext cx="5908348" cy="228204"/>
          </a:xfrm>
          <a:prstGeom prst="rect">
            <a:avLst/>
          </a:prstGeom>
        </p:spPr>
        <p:txBody>
          <a:bodyPr wrap="square">
            <a:spAutoFit/>
          </a:bodyPr>
          <a:lstStyle/>
          <a:p>
            <a:pPr algn="just" defTabSz="653803" fontAlgn="base">
              <a:spcBef>
                <a:spcPct val="0"/>
              </a:spcBef>
              <a:spcAft>
                <a:spcPct val="0"/>
              </a:spcAft>
            </a:pPr>
            <a:r>
              <a:rPr lang="fr-FR" sz="883" dirty="0">
                <a:solidFill>
                  <a:srgbClr val="4D4D4D"/>
                </a:solidFill>
                <a:latin typeface="Georgia" panose="02040502050405020303" pitchFamily="18" charset="0"/>
              </a:rPr>
              <a:t>Quelles sont les solutions apportées, concrètement, par l’économie circulaire, pour générer de l’innovation ? </a:t>
            </a:r>
            <a:r>
              <a:rPr lang="fr-FR" sz="883" dirty="0" smtClean="0">
                <a:solidFill>
                  <a:srgbClr val="4D4D4D"/>
                </a:solidFill>
                <a:latin typeface="Georgia" panose="02040502050405020303" pitchFamily="18" charset="0"/>
              </a:rPr>
              <a:t> </a:t>
            </a:r>
            <a:endParaRPr lang="fr-FR" sz="883" i="1" dirty="0">
              <a:solidFill>
                <a:srgbClr val="4D4D4D"/>
              </a:solidFill>
              <a:latin typeface="Georgia" panose="02040502050405020303" pitchFamily="18" charset="0"/>
            </a:endParaRPr>
          </a:p>
        </p:txBody>
      </p:sp>
      <p:sp>
        <p:nvSpPr>
          <p:cNvPr id="6" name="Rectangle 6"/>
          <p:cNvSpPr>
            <a:spLocks noChangeArrowheads="1"/>
          </p:cNvSpPr>
          <p:nvPr/>
        </p:nvSpPr>
        <p:spPr bwMode="auto">
          <a:xfrm>
            <a:off x="391844" y="262571"/>
            <a:ext cx="8595564" cy="244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743" tIns="40371" rIns="80743" bIns="40371" numCol="1" anchor="ctr" anchorCtr="0" compatLnSpc="1">
            <a:prstTxWarp prst="textNoShape">
              <a:avLst/>
            </a:prstTxWarp>
            <a:spAutoFit/>
          </a:bodyPr>
          <a:lstStyle/>
          <a:p>
            <a:pPr algn="just" defTabSz="807470" eaLnBrk="0" fontAlgn="base" hangingPunct="0">
              <a:spcBef>
                <a:spcPct val="0"/>
              </a:spcBef>
              <a:spcAft>
                <a:spcPct val="0"/>
              </a:spcAft>
            </a:pPr>
            <a:r>
              <a:rPr lang="fr-FR" altLang="fr-FR" sz="1060" b="1" dirty="0">
                <a:solidFill>
                  <a:prstClr val="black"/>
                </a:solidFill>
              </a:rPr>
              <a:t>3/ Évaluer : l’économie circulaire favorise l’innovation </a:t>
            </a:r>
            <a:r>
              <a:rPr lang="fr-FR" altLang="fr-FR" sz="1060" b="1" dirty="0" smtClean="0">
                <a:solidFill>
                  <a:prstClr val="black"/>
                </a:solidFill>
              </a:rPr>
              <a:t>? (20 min)</a:t>
            </a:r>
            <a:endParaRPr lang="fr-FR" altLang="fr-FR" sz="1060" b="1" dirty="0">
              <a:solidFill>
                <a:srgbClr val="000000"/>
              </a:solidFill>
              <a:ea typeface="Calibri" panose="020F0502020204030204" pitchFamily="34" charset="0"/>
              <a:cs typeface="Times New Roman" panose="02020603050405020304" pitchFamily="18" charset="0"/>
            </a:endParaRPr>
          </a:p>
        </p:txBody>
      </p:sp>
      <p:sp>
        <p:nvSpPr>
          <p:cNvPr id="4" name="ZoneTexte 3"/>
          <p:cNvSpPr txBox="1"/>
          <p:nvPr/>
        </p:nvSpPr>
        <p:spPr>
          <a:xfrm>
            <a:off x="1259632" y="4759260"/>
            <a:ext cx="2232248" cy="253916"/>
          </a:xfrm>
          <a:prstGeom prst="rect">
            <a:avLst/>
          </a:prstGeom>
          <a:noFill/>
        </p:spPr>
        <p:txBody>
          <a:bodyPr wrap="square" rtlCol="0">
            <a:spAutoFit/>
          </a:bodyPr>
          <a:lstStyle/>
          <a:p>
            <a:pPr marL="171450" indent="-171450">
              <a:buFont typeface="Arial" panose="020B0604020202020204" pitchFamily="34" charset="0"/>
              <a:buChar char="•"/>
            </a:pPr>
            <a:r>
              <a:rPr lang="fr-FR" sz="1050" dirty="0" smtClean="0">
                <a:solidFill>
                  <a:schemeClr val="bg1"/>
                </a:solidFill>
              </a:rPr>
              <a:t>Coopération inter-acteurs</a:t>
            </a:r>
            <a:endParaRPr lang="fr-FR" sz="1050" dirty="0">
              <a:solidFill>
                <a:schemeClr val="bg1"/>
              </a:solidFill>
            </a:endParaRPr>
          </a:p>
        </p:txBody>
      </p:sp>
      <p:pic>
        <p:nvPicPr>
          <p:cNvPr id="8" name="Picture 4" descr="Image associÃ©e"/>
          <p:cNvPicPr>
            <a:picLocks noChangeAspect="1" noChangeArrowheads="1"/>
          </p:cNvPicPr>
          <p:nvPr/>
        </p:nvPicPr>
        <p:blipFill rotWithShape="1">
          <a:blip r:embed="rId4">
            <a:extLst>
              <a:ext uri="{28A0092B-C50C-407E-A947-70E740481C1C}">
                <a14:useLocalDpi xmlns:a14="http://schemas.microsoft.com/office/drawing/2010/main" val="0"/>
              </a:ext>
            </a:extLst>
          </a:blip>
          <a:srcRect t="1" r="66408" b="62834"/>
          <a:stretch/>
        </p:blipFill>
        <p:spPr bwMode="auto">
          <a:xfrm>
            <a:off x="950174" y="1168014"/>
            <a:ext cx="1913296" cy="16501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associÃ©e"/>
          <p:cNvPicPr>
            <a:picLocks noChangeAspect="1" noChangeArrowheads="1"/>
          </p:cNvPicPr>
          <p:nvPr/>
        </p:nvPicPr>
        <p:blipFill rotWithShape="1">
          <a:blip r:embed="rId4">
            <a:extLst>
              <a:ext uri="{28A0092B-C50C-407E-A947-70E740481C1C}">
                <a14:useLocalDpi xmlns:a14="http://schemas.microsoft.com/office/drawing/2010/main" val="0"/>
              </a:ext>
            </a:extLst>
          </a:blip>
          <a:srcRect t="42815" r="67567" b="17182"/>
          <a:stretch/>
        </p:blipFill>
        <p:spPr bwMode="auto">
          <a:xfrm>
            <a:off x="4235776" y="234057"/>
            <a:ext cx="1892313" cy="181945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à coins arrondis 14"/>
          <p:cNvSpPr/>
          <p:nvPr/>
        </p:nvSpPr>
        <p:spPr>
          <a:xfrm>
            <a:off x="7386736" y="99856"/>
            <a:ext cx="1562472" cy="420085"/>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accent2">
                    <a:lumMod val="75000"/>
                  </a:schemeClr>
                </a:solidFill>
              </a:rPr>
              <a:t>Groupe 1</a:t>
            </a:r>
            <a:endParaRPr lang="fr-FR" dirty="0">
              <a:solidFill>
                <a:schemeClr val="accent2">
                  <a:lumMod val="75000"/>
                </a:schemeClr>
              </a:solidFill>
            </a:endParaRPr>
          </a:p>
        </p:txBody>
      </p:sp>
      <p:sp>
        <p:nvSpPr>
          <p:cNvPr id="2" name="ZoneTexte 1"/>
          <p:cNvSpPr txBox="1"/>
          <p:nvPr/>
        </p:nvSpPr>
        <p:spPr>
          <a:xfrm>
            <a:off x="1316714" y="1481362"/>
            <a:ext cx="1151766" cy="253916"/>
          </a:xfrm>
          <a:prstGeom prst="rect">
            <a:avLst/>
          </a:prstGeom>
          <a:noFill/>
        </p:spPr>
        <p:txBody>
          <a:bodyPr wrap="square" rtlCol="0">
            <a:spAutoFit/>
          </a:bodyPr>
          <a:lstStyle/>
          <a:p>
            <a:pPr algn="ctr"/>
            <a:endParaRPr lang="fr-FR" sz="1050" dirty="0"/>
          </a:p>
        </p:txBody>
      </p:sp>
      <p:sp>
        <p:nvSpPr>
          <p:cNvPr id="16" name="ZoneTexte 15"/>
          <p:cNvSpPr txBox="1"/>
          <p:nvPr/>
        </p:nvSpPr>
        <p:spPr>
          <a:xfrm>
            <a:off x="4531273" y="554911"/>
            <a:ext cx="1421697" cy="253916"/>
          </a:xfrm>
          <a:prstGeom prst="rect">
            <a:avLst/>
          </a:prstGeom>
          <a:noFill/>
        </p:spPr>
        <p:txBody>
          <a:bodyPr wrap="square" rtlCol="0">
            <a:spAutoFit/>
          </a:bodyPr>
          <a:lstStyle/>
          <a:p>
            <a:pPr algn="ctr"/>
            <a:endParaRPr lang="fr-FR" sz="1050" dirty="0"/>
          </a:p>
        </p:txBody>
      </p:sp>
      <p:sp>
        <p:nvSpPr>
          <p:cNvPr id="17" name="ZoneTexte 16"/>
          <p:cNvSpPr txBox="1"/>
          <p:nvPr/>
        </p:nvSpPr>
        <p:spPr>
          <a:xfrm>
            <a:off x="6929103" y="1931485"/>
            <a:ext cx="1447822" cy="253916"/>
          </a:xfrm>
          <a:prstGeom prst="rect">
            <a:avLst/>
          </a:prstGeom>
          <a:noFill/>
        </p:spPr>
        <p:txBody>
          <a:bodyPr wrap="square" rtlCol="0">
            <a:spAutoFit/>
          </a:bodyPr>
          <a:lstStyle/>
          <a:p>
            <a:pPr algn="ctr"/>
            <a:endParaRPr lang="fr-FR" sz="1050" dirty="0"/>
          </a:p>
        </p:txBody>
      </p:sp>
      <p:pic>
        <p:nvPicPr>
          <p:cNvPr id="19" name="Picture 4" descr="Image associÃ©e"/>
          <p:cNvPicPr>
            <a:picLocks noChangeAspect="1" noChangeArrowheads="1"/>
          </p:cNvPicPr>
          <p:nvPr/>
        </p:nvPicPr>
        <p:blipFill rotWithShape="1">
          <a:blip r:embed="rId4">
            <a:extLst>
              <a:ext uri="{28A0092B-C50C-407E-A947-70E740481C1C}">
                <a14:useLocalDpi xmlns:a14="http://schemas.microsoft.com/office/drawing/2010/main" val="0"/>
              </a:ext>
            </a:extLst>
          </a:blip>
          <a:srcRect t="1" r="66408" b="62834"/>
          <a:stretch/>
        </p:blipFill>
        <p:spPr bwMode="auto">
          <a:xfrm>
            <a:off x="6461509" y="4187350"/>
            <a:ext cx="2027411" cy="1748550"/>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p:cNvSpPr txBox="1"/>
          <p:nvPr/>
        </p:nvSpPr>
        <p:spPr>
          <a:xfrm>
            <a:off x="6839544" y="4421745"/>
            <a:ext cx="1355855" cy="253916"/>
          </a:xfrm>
          <a:prstGeom prst="rect">
            <a:avLst/>
          </a:prstGeom>
          <a:noFill/>
        </p:spPr>
        <p:txBody>
          <a:bodyPr wrap="square" rtlCol="0">
            <a:spAutoFit/>
          </a:bodyPr>
          <a:lstStyle/>
          <a:p>
            <a:pPr algn="ctr"/>
            <a:endParaRPr lang="fr-FR" sz="1050" dirty="0"/>
          </a:p>
        </p:txBody>
      </p:sp>
      <p:pic>
        <p:nvPicPr>
          <p:cNvPr id="21" name="Picture 4" descr="Image associÃ©e"/>
          <p:cNvPicPr>
            <a:picLocks noChangeAspect="1" noChangeArrowheads="1"/>
          </p:cNvPicPr>
          <p:nvPr/>
        </p:nvPicPr>
        <p:blipFill rotWithShape="1">
          <a:blip r:embed="rId4">
            <a:extLst>
              <a:ext uri="{28A0092B-C50C-407E-A947-70E740481C1C}">
                <a14:useLocalDpi xmlns:a14="http://schemas.microsoft.com/office/drawing/2010/main" val="0"/>
              </a:ext>
            </a:extLst>
          </a:blip>
          <a:srcRect t="1" r="66408" b="62834"/>
          <a:stretch/>
        </p:blipFill>
        <p:spPr bwMode="auto">
          <a:xfrm>
            <a:off x="3779912" y="5182821"/>
            <a:ext cx="1800200" cy="15525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mage associÃ©e"/>
          <p:cNvPicPr>
            <a:picLocks noChangeAspect="1" noChangeArrowheads="1"/>
          </p:cNvPicPr>
          <p:nvPr/>
        </p:nvPicPr>
        <p:blipFill rotWithShape="1">
          <a:blip r:embed="rId4">
            <a:extLst>
              <a:ext uri="{28A0092B-C50C-407E-A947-70E740481C1C}">
                <a14:useLocalDpi xmlns:a14="http://schemas.microsoft.com/office/drawing/2010/main" val="0"/>
              </a:ext>
            </a:extLst>
          </a:blip>
          <a:srcRect t="1" r="66408" b="62834"/>
          <a:stretch/>
        </p:blipFill>
        <p:spPr bwMode="auto">
          <a:xfrm>
            <a:off x="541481" y="3445848"/>
            <a:ext cx="1734373" cy="1495818"/>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22"/>
          <p:cNvSpPr txBox="1"/>
          <p:nvPr/>
        </p:nvSpPr>
        <p:spPr>
          <a:xfrm>
            <a:off x="4141896" y="5427535"/>
            <a:ext cx="1100225" cy="253916"/>
          </a:xfrm>
          <a:prstGeom prst="rect">
            <a:avLst/>
          </a:prstGeom>
          <a:noFill/>
        </p:spPr>
        <p:txBody>
          <a:bodyPr wrap="square" rtlCol="0">
            <a:spAutoFit/>
          </a:bodyPr>
          <a:lstStyle/>
          <a:p>
            <a:pPr algn="ctr"/>
            <a:endParaRPr lang="fr-FR" sz="1050" dirty="0"/>
          </a:p>
        </p:txBody>
      </p:sp>
      <p:sp>
        <p:nvSpPr>
          <p:cNvPr id="24" name="ZoneTexte 23"/>
          <p:cNvSpPr txBox="1"/>
          <p:nvPr/>
        </p:nvSpPr>
        <p:spPr>
          <a:xfrm>
            <a:off x="871689" y="3762225"/>
            <a:ext cx="1122275" cy="253916"/>
          </a:xfrm>
          <a:prstGeom prst="rect">
            <a:avLst/>
          </a:prstGeom>
          <a:noFill/>
        </p:spPr>
        <p:txBody>
          <a:bodyPr wrap="square" rtlCol="0">
            <a:spAutoFit/>
          </a:bodyPr>
          <a:lstStyle/>
          <a:p>
            <a:pPr algn="ctr"/>
            <a:endParaRPr lang="fr-FR" sz="1050" dirty="0"/>
          </a:p>
        </p:txBody>
      </p:sp>
      <p:pic>
        <p:nvPicPr>
          <p:cNvPr id="25" name="Picture 4" descr="Image associÃ©e"/>
          <p:cNvPicPr>
            <a:picLocks noChangeAspect="1" noChangeArrowheads="1"/>
          </p:cNvPicPr>
          <p:nvPr/>
        </p:nvPicPr>
        <p:blipFill rotWithShape="1">
          <a:blip r:embed="rId4">
            <a:extLst>
              <a:ext uri="{28A0092B-C50C-407E-A947-70E740481C1C}">
                <a14:useLocalDpi xmlns:a14="http://schemas.microsoft.com/office/drawing/2010/main" val="0"/>
              </a:ext>
            </a:extLst>
          </a:blip>
          <a:srcRect t="1" r="66408" b="62834"/>
          <a:stretch/>
        </p:blipFill>
        <p:spPr bwMode="auto">
          <a:xfrm>
            <a:off x="1432828" y="4961939"/>
            <a:ext cx="1771020" cy="1527425"/>
          </a:xfrm>
          <a:prstGeom prst="rect">
            <a:avLst/>
          </a:prstGeom>
          <a:noFill/>
          <a:extLst>
            <a:ext uri="{909E8E84-426E-40DD-AFC4-6F175D3DCCD1}">
              <a14:hiddenFill xmlns:a14="http://schemas.microsoft.com/office/drawing/2010/main">
                <a:solidFill>
                  <a:srgbClr val="FFFFFF"/>
                </a:solidFill>
              </a14:hiddenFill>
            </a:ext>
          </a:extLst>
        </p:spPr>
      </p:pic>
      <p:sp>
        <p:nvSpPr>
          <p:cNvPr id="26" name="ZoneTexte 25"/>
          <p:cNvSpPr txBox="1"/>
          <p:nvPr/>
        </p:nvSpPr>
        <p:spPr>
          <a:xfrm>
            <a:off x="1654587" y="5298649"/>
            <a:ext cx="1442337" cy="253916"/>
          </a:xfrm>
          <a:prstGeom prst="rect">
            <a:avLst/>
          </a:prstGeom>
          <a:noFill/>
        </p:spPr>
        <p:txBody>
          <a:bodyPr wrap="square" rtlCol="0">
            <a:spAutoFit/>
          </a:bodyPr>
          <a:lstStyle/>
          <a:p>
            <a:pPr algn="ctr"/>
            <a:endParaRPr lang="fr-FR" sz="1050" dirty="0"/>
          </a:p>
        </p:txBody>
      </p:sp>
    </p:spTree>
    <p:extLst>
      <p:ext uri="{BB962C8B-B14F-4D97-AF65-F5344CB8AC3E}">
        <p14:creationId xmlns:p14="http://schemas.microsoft.com/office/powerpoint/2010/main" val="34366220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Résultat de recherche d'images pour &quot;pictogramme maison&quot;"/>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80229" y="2160716"/>
            <a:ext cx="939108" cy="939108"/>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6626" y="5998671"/>
            <a:ext cx="1126821" cy="595561"/>
          </a:xfrm>
          <a:prstGeom prst="rect">
            <a:avLst/>
          </a:prstGeom>
        </p:spPr>
      </p:pic>
      <p:sp>
        <p:nvSpPr>
          <p:cNvPr id="2" name="Espace réservé du numéro de diapositive 1"/>
          <p:cNvSpPr>
            <a:spLocks noGrp="1"/>
          </p:cNvSpPr>
          <p:nvPr>
            <p:ph type="sldNum" sz="quarter" idx="12"/>
          </p:nvPr>
        </p:nvSpPr>
        <p:spPr/>
        <p:txBody>
          <a:bodyPr/>
          <a:lstStyle/>
          <a:p>
            <a:fld id="{4CA71B3A-1364-4554-9ACB-9888F84CAC90}" type="slidenum">
              <a:rPr lang="fr-FR" smtClean="0">
                <a:solidFill>
                  <a:prstClr val="black">
                    <a:tint val="75000"/>
                  </a:prstClr>
                </a:solidFill>
              </a:rPr>
              <a:pPr/>
              <a:t>68</a:t>
            </a:fld>
            <a:endParaRPr lang="fr-FR">
              <a:solidFill>
                <a:prstClr val="black">
                  <a:tint val="75000"/>
                </a:prstClr>
              </a:solidFill>
            </a:endParaRPr>
          </a:p>
        </p:txBody>
      </p:sp>
      <p:sp>
        <p:nvSpPr>
          <p:cNvPr id="22" name="ZoneTexte 21"/>
          <p:cNvSpPr txBox="1"/>
          <p:nvPr/>
        </p:nvSpPr>
        <p:spPr>
          <a:xfrm rot="16200000">
            <a:off x="-2929999" y="3317298"/>
            <a:ext cx="6330462" cy="255455"/>
          </a:xfrm>
          <a:prstGeom prst="rect">
            <a:avLst/>
          </a:prstGeom>
          <a:solidFill>
            <a:schemeClr val="tx1"/>
          </a:solidFill>
        </p:spPr>
        <p:txBody>
          <a:bodyPr wrap="square" rtlCol="0">
            <a:spAutoFit/>
          </a:bodyPr>
          <a:lstStyle/>
          <a:p>
            <a:pPr defTabSz="653803"/>
            <a:r>
              <a:rPr lang="fr-FR" sz="1060" b="1" dirty="0">
                <a:solidFill>
                  <a:prstClr val="white"/>
                </a:solidFill>
              </a:rPr>
              <a:t>3</a:t>
            </a:r>
            <a:r>
              <a:rPr lang="fr-FR" sz="1060" b="1" dirty="0" smtClean="0">
                <a:solidFill>
                  <a:prstClr val="white"/>
                </a:solidFill>
              </a:rPr>
              <a:t>/ </a:t>
            </a:r>
            <a:r>
              <a:rPr lang="fr-FR" sz="1060" b="1" dirty="0">
                <a:solidFill>
                  <a:prstClr val="white"/>
                </a:solidFill>
              </a:rPr>
              <a:t>Convaincre </a:t>
            </a:r>
          </a:p>
        </p:txBody>
      </p:sp>
      <p:sp>
        <p:nvSpPr>
          <p:cNvPr id="5" name="Rectangle 4"/>
          <p:cNvSpPr/>
          <p:nvPr/>
        </p:nvSpPr>
        <p:spPr>
          <a:xfrm>
            <a:off x="391843" y="810610"/>
            <a:ext cx="8595565" cy="230832"/>
          </a:xfrm>
          <a:prstGeom prst="rect">
            <a:avLst/>
          </a:prstGeom>
        </p:spPr>
        <p:txBody>
          <a:bodyPr wrap="square">
            <a:spAutoFit/>
          </a:bodyPr>
          <a:lstStyle/>
          <a:p>
            <a:pPr algn="just" defTabSz="653803" fontAlgn="base">
              <a:spcBef>
                <a:spcPct val="0"/>
              </a:spcBef>
              <a:spcAft>
                <a:spcPct val="0"/>
              </a:spcAft>
            </a:pPr>
            <a:r>
              <a:rPr lang="fr-FR" sz="883" b="1" dirty="0">
                <a:solidFill>
                  <a:srgbClr val="4D4D4D"/>
                </a:solidFill>
                <a:latin typeface="Georgia" panose="02040502050405020303" pitchFamily="18" charset="0"/>
              </a:rPr>
              <a:t>Exemple : </a:t>
            </a:r>
            <a:r>
              <a:rPr lang="fr-FR" sz="900" dirty="0">
                <a:solidFill>
                  <a:srgbClr val="4D4D4D"/>
                </a:solidFill>
                <a:latin typeface="Georgia" panose="02040502050405020303" pitchFamily="18" charset="0"/>
              </a:rPr>
              <a:t>« Grâce à l’EC, 80 emplois ont été sauvegardés. » </a:t>
            </a:r>
            <a:r>
              <a:rPr lang="fr-FR" sz="900" dirty="0" smtClean="0">
                <a:solidFill>
                  <a:srgbClr val="4D4D4D"/>
                </a:solidFill>
                <a:latin typeface="Georgia" panose="02040502050405020303" pitchFamily="18" charset="0"/>
              </a:rPr>
              <a:t>CEIA</a:t>
            </a:r>
            <a:endParaRPr lang="fr-FR" sz="883" i="1" dirty="0">
              <a:solidFill>
                <a:srgbClr val="4D4D4D"/>
              </a:solidFill>
              <a:latin typeface="Georgia" panose="02040502050405020303" pitchFamily="18" charset="0"/>
            </a:endParaRPr>
          </a:p>
        </p:txBody>
      </p:sp>
      <p:sp>
        <p:nvSpPr>
          <p:cNvPr id="16" name="Rectangle 6"/>
          <p:cNvSpPr>
            <a:spLocks noChangeArrowheads="1"/>
          </p:cNvSpPr>
          <p:nvPr/>
        </p:nvSpPr>
        <p:spPr bwMode="auto">
          <a:xfrm>
            <a:off x="391844" y="287495"/>
            <a:ext cx="8595564" cy="570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743" tIns="40371" rIns="80743" bIns="40371" numCol="1" anchor="ctr" anchorCtr="0" compatLnSpc="1">
            <a:prstTxWarp prst="textNoShape">
              <a:avLst/>
            </a:prstTxWarp>
            <a:spAutoFit/>
          </a:bodyPr>
          <a:lstStyle/>
          <a:p>
            <a:pPr algn="just" defTabSz="807470" eaLnBrk="0" fontAlgn="base" hangingPunct="0">
              <a:spcBef>
                <a:spcPct val="0"/>
              </a:spcBef>
              <a:spcAft>
                <a:spcPct val="0"/>
              </a:spcAft>
            </a:pPr>
            <a:r>
              <a:rPr lang="fr-FR" altLang="fr-FR" sz="1060" b="1" dirty="0">
                <a:solidFill>
                  <a:prstClr val="black"/>
                </a:solidFill>
              </a:rPr>
              <a:t>3</a:t>
            </a:r>
            <a:r>
              <a:rPr lang="fr-FR" altLang="fr-FR" sz="1060" b="1" dirty="0" smtClean="0">
                <a:solidFill>
                  <a:prstClr val="black"/>
                </a:solidFill>
              </a:rPr>
              <a:t> </a:t>
            </a:r>
            <a:r>
              <a:rPr lang="fr-FR" altLang="fr-FR" sz="1060" b="1" dirty="0">
                <a:solidFill>
                  <a:prstClr val="black"/>
                </a:solidFill>
              </a:rPr>
              <a:t>/ </a:t>
            </a:r>
            <a:r>
              <a:rPr lang="fr-FR" altLang="fr-FR" sz="1060" b="1" dirty="0" smtClean="0">
                <a:solidFill>
                  <a:prstClr val="black"/>
                </a:solidFill>
              </a:rPr>
              <a:t>Convaincre</a:t>
            </a:r>
          </a:p>
          <a:p>
            <a:pPr algn="just" defTabSz="807470" eaLnBrk="0" fontAlgn="base" hangingPunct="0">
              <a:spcBef>
                <a:spcPct val="0"/>
              </a:spcBef>
              <a:spcAft>
                <a:spcPct val="0"/>
              </a:spcAft>
            </a:pPr>
            <a:r>
              <a:rPr lang="fr-FR" altLang="fr-FR" sz="1060" b="1" dirty="0" smtClean="0">
                <a:solidFill>
                  <a:prstClr val="black"/>
                </a:solidFill>
              </a:rPr>
              <a:t>À </a:t>
            </a:r>
            <a:r>
              <a:rPr lang="fr-FR" altLang="fr-FR" sz="1060" b="1" dirty="0">
                <a:solidFill>
                  <a:prstClr val="black"/>
                </a:solidFill>
              </a:rPr>
              <a:t>partir des interventions, des travaux précédents et de votre expérience, formalisez </a:t>
            </a:r>
            <a:r>
              <a:rPr lang="fr-FR" altLang="fr-FR" sz="1060" b="1" dirty="0" smtClean="0">
                <a:solidFill>
                  <a:prstClr val="black"/>
                </a:solidFill>
              </a:rPr>
              <a:t>une phrase d’</a:t>
            </a:r>
            <a:r>
              <a:rPr lang="fr-FR" sz="1060" b="1" dirty="0" smtClean="0">
                <a:solidFill>
                  <a:srgbClr val="000000"/>
                </a:solidFill>
                <a:cs typeface="Times New Roman" panose="02020603050405020304" pitchFamily="18" charset="0"/>
              </a:rPr>
              <a:t>argumentaire </a:t>
            </a:r>
            <a:r>
              <a:rPr lang="fr-FR" sz="1060" b="1" dirty="0">
                <a:solidFill>
                  <a:srgbClr val="000000"/>
                </a:solidFill>
                <a:cs typeface="Times New Roman" panose="02020603050405020304" pitchFamily="18" charset="0"/>
              </a:rPr>
              <a:t>des apports de l’EC </a:t>
            </a:r>
            <a:r>
              <a:rPr lang="fr-FR" altLang="fr-FR" sz="1060" b="1" dirty="0" smtClean="0">
                <a:solidFill>
                  <a:prstClr val="black"/>
                </a:solidFill>
              </a:rPr>
              <a:t>:</a:t>
            </a:r>
            <a:endParaRPr lang="fr-FR" altLang="fr-FR" sz="1060" b="1" dirty="0">
              <a:solidFill>
                <a:prstClr val="black"/>
              </a:solidFill>
            </a:endParaRPr>
          </a:p>
          <a:p>
            <a:pPr algn="just" defTabSz="807470" eaLnBrk="0" fontAlgn="base" hangingPunct="0">
              <a:spcBef>
                <a:spcPct val="0"/>
              </a:spcBef>
              <a:spcAft>
                <a:spcPct val="0"/>
              </a:spcAft>
            </a:pPr>
            <a:r>
              <a:rPr lang="fr-FR" altLang="fr-FR" sz="1060" b="1" i="1" dirty="0">
                <a:solidFill>
                  <a:prstClr val="black"/>
                </a:solidFill>
              </a:rPr>
              <a:t>10 </a:t>
            </a:r>
            <a:r>
              <a:rPr lang="fr-FR" altLang="fr-FR" sz="1060" b="1" i="1" dirty="0" smtClean="0">
                <a:solidFill>
                  <a:prstClr val="black"/>
                </a:solidFill>
              </a:rPr>
              <a:t>min</a:t>
            </a:r>
            <a:endParaRPr lang="fr-FR" altLang="fr-FR" sz="1060" b="1" dirty="0">
              <a:solidFill>
                <a:srgbClr val="000000"/>
              </a:solidFill>
              <a:ea typeface="Calibri" panose="020F0502020204030204" pitchFamily="34" charset="0"/>
              <a:cs typeface="Times New Roman" panose="02020603050405020304" pitchFamily="18" charset="0"/>
            </a:endParaRPr>
          </a:p>
        </p:txBody>
      </p:sp>
      <p:sp>
        <p:nvSpPr>
          <p:cNvPr id="35" name="ZoneTexte 34"/>
          <p:cNvSpPr txBox="1"/>
          <p:nvPr/>
        </p:nvSpPr>
        <p:spPr>
          <a:xfrm>
            <a:off x="3021238" y="3186354"/>
            <a:ext cx="3170429" cy="282513"/>
          </a:xfrm>
          <a:prstGeom prst="rect">
            <a:avLst/>
          </a:prstGeom>
          <a:noFill/>
        </p:spPr>
        <p:txBody>
          <a:bodyPr wrap="square" rtlCol="0">
            <a:spAutoFit/>
          </a:bodyPr>
          <a:lstStyle/>
          <a:p>
            <a:pPr algn="ctr" defTabSz="653803"/>
            <a:r>
              <a:rPr lang="fr-FR" sz="1236" b="1" dirty="0" smtClean="0">
                <a:solidFill>
                  <a:prstClr val="black"/>
                </a:solidFill>
              </a:rPr>
              <a:t>Innovation</a:t>
            </a:r>
            <a:endParaRPr lang="fr-FR" sz="1236" dirty="0">
              <a:solidFill>
                <a:prstClr val="black"/>
              </a:solidFill>
            </a:endParaRPr>
          </a:p>
        </p:txBody>
      </p:sp>
      <p:sp>
        <p:nvSpPr>
          <p:cNvPr id="12" name="Bulle ronde 11"/>
          <p:cNvSpPr/>
          <p:nvPr/>
        </p:nvSpPr>
        <p:spPr>
          <a:xfrm>
            <a:off x="899591" y="2160716"/>
            <a:ext cx="1452503" cy="924775"/>
          </a:xfrm>
          <a:prstGeom prst="wedgeEllipseCallout">
            <a:avLst>
              <a:gd name="adj1" fmla="val 75896"/>
              <a:gd name="adj2" fmla="val 43450"/>
            </a:avLst>
          </a:prstGeom>
          <a:solidFill>
            <a:schemeClr val="bg2">
              <a:lumMod val="9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800" dirty="0"/>
          </a:p>
        </p:txBody>
      </p:sp>
      <p:sp>
        <p:nvSpPr>
          <p:cNvPr id="13" name="Bulle ronde 12"/>
          <p:cNvSpPr/>
          <p:nvPr/>
        </p:nvSpPr>
        <p:spPr>
          <a:xfrm>
            <a:off x="862960" y="3657028"/>
            <a:ext cx="1121687" cy="753032"/>
          </a:xfrm>
          <a:prstGeom prst="wedgeEllipseCallout">
            <a:avLst>
              <a:gd name="adj1" fmla="val 60217"/>
              <a:gd name="adj2" fmla="val -54158"/>
            </a:avLst>
          </a:prstGeom>
          <a:solidFill>
            <a:schemeClr val="bg2">
              <a:lumMod val="9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900" dirty="0"/>
          </a:p>
        </p:txBody>
      </p:sp>
      <p:sp>
        <p:nvSpPr>
          <p:cNvPr id="14" name="Bulle ronde 13"/>
          <p:cNvSpPr/>
          <p:nvPr/>
        </p:nvSpPr>
        <p:spPr>
          <a:xfrm>
            <a:off x="2826977" y="1511637"/>
            <a:ext cx="1111729" cy="771262"/>
          </a:xfrm>
          <a:prstGeom prst="wedgeEllipseCallout">
            <a:avLst>
              <a:gd name="adj1" fmla="val 45213"/>
              <a:gd name="adj2" fmla="val 85280"/>
            </a:avLst>
          </a:prstGeom>
          <a:solidFill>
            <a:schemeClr val="bg2">
              <a:lumMod val="9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3803"/>
            <a:endParaRPr lang="fr-FR" sz="800" dirty="0">
              <a:solidFill>
                <a:prstClr val="white"/>
              </a:solidFill>
            </a:endParaRPr>
          </a:p>
        </p:txBody>
      </p:sp>
      <p:sp>
        <p:nvSpPr>
          <p:cNvPr id="15" name="Bulle ronde 14"/>
          <p:cNvSpPr/>
          <p:nvPr/>
        </p:nvSpPr>
        <p:spPr>
          <a:xfrm rot="258788">
            <a:off x="5386118" y="2267382"/>
            <a:ext cx="2202653" cy="975145"/>
          </a:xfrm>
          <a:prstGeom prst="wedgeEllipseCallout">
            <a:avLst>
              <a:gd name="adj1" fmla="val -62157"/>
              <a:gd name="adj2" fmla="val 22457"/>
            </a:avLst>
          </a:prstGeom>
          <a:solidFill>
            <a:schemeClr val="bg2">
              <a:lumMod val="9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900" dirty="0"/>
          </a:p>
        </p:txBody>
      </p:sp>
      <p:sp>
        <p:nvSpPr>
          <p:cNvPr id="17" name="Bulle ronde 16"/>
          <p:cNvSpPr/>
          <p:nvPr/>
        </p:nvSpPr>
        <p:spPr>
          <a:xfrm rot="280337">
            <a:off x="6688853" y="3348831"/>
            <a:ext cx="1906702" cy="1079463"/>
          </a:xfrm>
          <a:prstGeom prst="wedgeEllipseCallout">
            <a:avLst>
              <a:gd name="adj1" fmla="val -52918"/>
              <a:gd name="adj2" fmla="val -34778"/>
            </a:avLst>
          </a:prstGeom>
          <a:solidFill>
            <a:schemeClr val="bg2">
              <a:lumMod val="9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900" dirty="0"/>
          </a:p>
        </p:txBody>
      </p:sp>
      <p:sp>
        <p:nvSpPr>
          <p:cNvPr id="18" name="Bulle ronde 17"/>
          <p:cNvSpPr/>
          <p:nvPr/>
        </p:nvSpPr>
        <p:spPr>
          <a:xfrm>
            <a:off x="5308843" y="1224905"/>
            <a:ext cx="1616150" cy="753032"/>
          </a:xfrm>
          <a:prstGeom prst="wedgeEllipseCallout">
            <a:avLst>
              <a:gd name="adj1" fmla="val -40784"/>
              <a:gd name="adj2" fmla="val 64055"/>
            </a:avLst>
          </a:prstGeom>
          <a:solidFill>
            <a:schemeClr val="bg2">
              <a:lumMod val="9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800" dirty="0"/>
          </a:p>
        </p:txBody>
      </p:sp>
      <p:sp>
        <p:nvSpPr>
          <p:cNvPr id="19" name="Bulle ronde 18"/>
          <p:cNvSpPr/>
          <p:nvPr/>
        </p:nvSpPr>
        <p:spPr>
          <a:xfrm>
            <a:off x="1984647" y="5161801"/>
            <a:ext cx="1116187" cy="753032"/>
          </a:xfrm>
          <a:prstGeom prst="wedgeEllipseCallout">
            <a:avLst>
              <a:gd name="adj1" fmla="val 45632"/>
              <a:gd name="adj2" fmla="val -73966"/>
            </a:avLst>
          </a:prstGeom>
          <a:solidFill>
            <a:schemeClr val="bg2">
              <a:lumMod val="9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900" dirty="0"/>
          </a:p>
        </p:txBody>
      </p:sp>
      <p:sp>
        <p:nvSpPr>
          <p:cNvPr id="20" name="Bulle ronde 19"/>
          <p:cNvSpPr/>
          <p:nvPr/>
        </p:nvSpPr>
        <p:spPr>
          <a:xfrm>
            <a:off x="2151071" y="3776181"/>
            <a:ext cx="1150787" cy="1002243"/>
          </a:xfrm>
          <a:prstGeom prst="wedgeEllipseCallout">
            <a:avLst>
              <a:gd name="adj1" fmla="val 41528"/>
              <a:gd name="adj2" fmla="val -62032"/>
            </a:avLst>
          </a:prstGeom>
          <a:solidFill>
            <a:schemeClr val="bg2">
              <a:lumMod val="9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800" dirty="0"/>
          </a:p>
        </p:txBody>
      </p:sp>
      <p:sp>
        <p:nvSpPr>
          <p:cNvPr id="21" name="Bulle ronde 20"/>
          <p:cNvSpPr/>
          <p:nvPr/>
        </p:nvSpPr>
        <p:spPr>
          <a:xfrm>
            <a:off x="7606213" y="5338749"/>
            <a:ext cx="1229636" cy="753032"/>
          </a:xfrm>
          <a:prstGeom prst="wedgeEllipseCallout">
            <a:avLst>
              <a:gd name="adj1" fmla="val -48265"/>
              <a:gd name="adj2" fmla="val -77490"/>
            </a:avLst>
          </a:prstGeom>
          <a:solidFill>
            <a:schemeClr val="bg2">
              <a:lumMod val="9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900" dirty="0"/>
          </a:p>
        </p:txBody>
      </p:sp>
      <p:sp>
        <p:nvSpPr>
          <p:cNvPr id="24" name="Bulle ronde 23"/>
          <p:cNvSpPr/>
          <p:nvPr/>
        </p:nvSpPr>
        <p:spPr>
          <a:xfrm>
            <a:off x="4509537" y="3871119"/>
            <a:ext cx="1331329" cy="924775"/>
          </a:xfrm>
          <a:prstGeom prst="wedgeEllipseCallout">
            <a:avLst>
              <a:gd name="adj1" fmla="val -24290"/>
              <a:gd name="adj2" fmla="val -62890"/>
            </a:avLst>
          </a:prstGeom>
          <a:solidFill>
            <a:schemeClr val="bg2">
              <a:lumMod val="9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900" dirty="0"/>
          </a:p>
        </p:txBody>
      </p:sp>
      <p:sp>
        <p:nvSpPr>
          <p:cNvPr id="25" name="Bulle ronde 24"/>
          <p:cNvSpPr/>
          <p:nvPr/>
        </p:nvSpPr>
        <p:spPr>
          <a:xfrm rot="21014590">
            <a:off x="4826960" y="5237881"/>
            <a:ext cx="1126308" cy="954769"/>
          </a:xfrm>
          <a:prstGeom prst="wedgeEllipseCallout">
            <a:avLst>
              <a:gd name="adj1" fmla="val -9175"/>
              <a:gd name="adj2" fmla="val -88773"/>
            </a:avLst>
          </a:prstGeom>
          <a:solidFill>
            <a:schemeClr val="bg2">
              <a:lumMod val="9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900" dirty="0"/>
          </a:p>
        </p:txBody>
      </p:sp>
      <p:sp>
        <p:nvSpPr>
          <p:cNvPr id="26" name="Bulle ronde 25"/>
          <p:cNvSpPr/>
          <p:nvPr/>
        </p:nvSpPr>
        <p:spPr>
          <a:xfrm rot="21014590">
            <a:off x="3457660" y="4662460"/>
            <a:ext cx="1140742" cy="752858"/>
          </a:xfrm>
          <a:prstGeom prst="wedgeEllipseCallout">
            <a:avLst>
              <a:gd name="adj1" fmla="val 27049"/>
              <a:gd name="adj2" fmla="val -122104"/>
            </a:avLst>
          </a:prstGeom>
          <a:solidFill>
            <a:schemeClr val="bg2">
              <a:lumMod val="9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900" dirty="0"/>
          </a:p>
        </p:txBody>
      </p:sp>
      <p:sp>
        <p:nvSpPr>
          <p:cNvPr id="27" name="Bulle ronde 26"/>
          <p:cNvSpPr/>
          <p:nvPr/>
        </p:nvSpPr>
        <p:spPr>
          <a:xfrm rot="21014590">
            <a:off x="7229668" y="1171787"/>
            <a:ext cx="1845682" cy="967728"/>
          </a:xfrm>
          <a:prstGeom prst="wedgeEllipseCallout">
            <a:avLst>
              <a:gd name="adj1" fmla="val -76503"/>
              <a:gd name="adj2" fmla="val 29521"/>
            </a:avLst>
          </a:prstGeom>
          <a:solidFill>
            <a:schemeClr val="bg2">
              <a:lumMod val="9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900" dirty="0"/>
          </a:p>
        </p:txBody>
      </p:sp>
      <p:sp>
        <p:nvSpPr>
          <p:cNvPr id="28" name="Bulle ronde 27"/>
          <p:cNvSpPr/>
          <p:nvPr/>
        </p:nvSpPr>
        <p:spPr>
          <a:xfrm rot="593566">
            <a:off x="1392377" y="1250088"/>
            <a:ext cx="1161215" cy="752858"/>
          </a:xfrm>
          <a:prstGeom prst="wedgeEllipseCallout">
            <a:avLst>
              <a:gd name="adj1" fmla="val 65078"/>
              <a:gd name="adj2" fmla="val 60681"/>
            </a:avLst>
          </a:prstGeom>
          <a:solidFill>
            <a:schemeClr val="bg2">
              <a:lumMod val="9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900" dirty="0"/>
          </a:p>
        </p:txBody>
      </p:sp>
      <p:sp>
        <p:nvSpPr>
          <p:cNvPr id="29" name="Bulle ronde 28"/>
          <p:cNvSpPr/>
          <p:nvPr/>
        </p:nvSpPr>
        <p:spPr>
          <a:xfrm rot="21014590">
            <a:off x="5802655" y="4592806"/>
            <a:ext cx="1540579" cy="954769"/>
          </a:xfrm>
          <a:prstGeom prst="wedgeEllipseCallout">
            <a:avLst>
              <a:gd name="adj1" fmla="val -12896"/>
              <a:gd name="adj2" fmla="val -89528"/>
            </a:avLst>
          </a:prstGeom>
          <a:solidFill>
            <a:schemeClr val="bg2">
              <a:lumMod val="9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900" dirty="0"/>
          </a:p>
        </p:txBody>
      </p:sp>
      <p:sp>
        <p:nvSpPr>
          <p:cNvPr id="30" name="Bulle ronde 29"/>
          <p:cNvSpPr/>
          <p:nvPr/>
        </p:nvSpPr>
        <p:spPr>
          <a:xfrm>
            <a:off x="556179" y="5149349"/>
            <a:ext cx="1315443" cy="765484"/>
          </a:xfrm>
          <a:prstGeom prst="wedgeEllipseCallout">
            <a:avLst>
              <a:gd name="adj1" fmla="val 52333"/>
              <a:gd name="adj2" fmla="val -64448"/>
            </a:avLst>
          </a:prstGeom>
          <a:solidFill>
            <a:schemeClr val="bg2">
              <a:lumMod val="9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800" dirty="0"/>
          </a:p>
        </p:txBody>
      </p:sp>
    </p:spTree>
    <p:extLst>
      <p:ext uri="{BB962C8B-B14F-4D97-AF65-F5344CB8AC3E}">
        <p14:creationId xmlns:p14="http://schemas.microsoft.com/office/powerpoint/2010/main" val="33557193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l="12095" r="12794"/>
          <a:stretch/>
        </p:blipFill>
        <p:spPr>
          <a:xfrm>
            <a:off x="3776" y="1"/>
            <a:ext cx="5151094" cy="6857999"/>
          </a:xfrm>
          <a:prstGeom prst="rect">
            <a:avLst/>
          </a:prstGeom>
        </p:spPr>
      </p:pic>
      <p:sp>
        <p:nvSpPr>
          <p:cNvPr id="11" name="ZoneTexte 10"/>
          <p:cNvSpPr txBox="1"/>
          <p:nvPr/>
        </p:nvSpPr>
        <p:spPr>
          <a:xfrm rot="16200000">
            <a:off x="-3278015" y="3279793"/>
            <a:ext cx="6858001" cy="298415"/>
          </a:xfrm>
          <a:prstGeom prst="rect">
            <a:avLst/>
          </a:prstGeom>
          <a:solidFill>
            <a:schemeClr val="tx1"/>
          </a:solidFill>
        </p:spPr>
        <p:txBody>
          <a:bodyPr wrap="square" rtlCol="0">
            <a:spAutoFit/>
          </a:bodyPr>
          <a:lstStyle/>
          <a:p>
            <a:pPr defTabSz="654550"/>
            <a:r>
              <a:rPr lang="fr-FR" sz="1148" b="1" dirty="0">
                <a:solidFill>
                  <a:prstClr val="white"/>
                </a:solidFill>
              </a:rPr>
              <a:t>Cycle de </a:t>
            </a:r>
            <a:r>
              <a:rPr lang="fr-FR" sz="1339" b="1" dirty="0">
                <a:solidFill>
                  <a:prstClr val="white"/>
                </a:solidFill>
              </a:rPr>
              <a:t>réflexion</a:t>
            </a:r>
            <a:r>
              <a:rPr lang="fr-FR" sz="1148" b="1" dirty="0">
                <a:solidFill>
                  <a:prstClr val="white"/>
                </a:solidFill>
              </a:rPr>
              <a:t> 2018-2019</a:t>
            </a:r>
          </a:p>
        </p:txBody>
      </p:sp>
      <p:sp>
        <p:nvSpPr>
          <p:cNvPr id="9" name="Rectangle 8"/>
          <p:cNvSpPr/>
          <p:nvPr/>
        </p:nvSpPr>
        <p:spPr>
          <a:xfrm>
            <a:off x="1394176" y="3104098"/>
            <a:ext cx="2405464" cy="614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4550"/>
            <a:r>
              <a:rPr lang="fr-FR" sz="1339" b="1" dirty="0">
                <a:solidFill>
                  <a:prstClr val="black"/>
                </a:solidFill>
              </a:rPr>
              <a:t>ÉCONOMIE CIRCULAIRE, ANCRAGE LOCAL ET CRÉATION DE VALEUR</a:t>
            </a:r>
            <a:endParaRPr lang="fr-FR" sz="1148" b="1" dirty="0">
              <a:solidFill>
                <a:prstClr val="black"/>
              </a:solidFill>
            </a:endParaRPr>
          </a:p>
        </p:txBody>
      </p:sp>
      <p:sp>
        <p:nvSpPr>
          <p:cNvPr id="2" name="Espace réservé du numéro de diapositive 1"/>
          <p:cNvSpPr>
            <a:spLocks noGrp="1"/>
          </p:cNvSpPr>
          <p:nvPr>
            <p:ph type="sldNum" sz="quarter" idx="12"/>
          </p:nvPr>
        </p:nvSpPr>
        <p:spPr/>
        <p:txBody>
          <a:bodyPr/>
          <a:lstStyle/>
          <a:p>
            <a:fld id="{4CA71B3A-1364-4554-9ACB-9888F84CAC90}" type="slidenum">
              <a:rPr lang="fr-FR" smtClean="0">
                <a:solidFill>
                  <a:prstClr val="black">
                    <a:tint val="75000"/>
                  </a:prstClr>
                </a:solidFill>
              </a:rPr>
              <a:pPr/>
              <a:t>69</a:t>
            </a:fld>
            <a:endParaRPr lang="fr-FR">
              <a:solidFill>
                <a:prstClr val="black">
                  <a:tint val="75000"/>
                </a:prstClr>
              </a:solidFill>
            </a:endParaRPr>
          </a:p>
        </p:txBody>
      </p:sp>
      <p:sp>
        <p:nvSpPr>
          <p:cNvPr id="4" name="ZoneTexte 3"/>
          <p:cNvSpPr txBox="1"/>
          <p:nvPr/>
        </p:nvSpPr>
        <p:spPr>
          <a:xfrm>
            <a:off x="5484758" y="1933861"/>
            <a:ext cx="3346006" cy="1754326"/>
          </a:xfrm>
          <a:prstGeom prst="rect">
            <a:avLst/>
          </a:prstGeom>
          <a:noFill/>
        </p:spPr>
        <p:txBody>
          <a:bodyPr wrap="square" rtlCol="0">
            <a:spAutoFit/>
          </a:bodyPr>
          <a:lstStyle/>
          <a:p>
            <a:pPr algn="ctr" defTabSz="654550"/>
            <a:r>
              <a:rPr lang="fr-FR" b="1" dirty="0">
                <a:solidFill>
                  <a:prstClr val="black"/>
                </a:solidFill>
              </a:rPr>
              <a:t>Séance numéro 6</a:t>
            </a:r>
            <a:r>
              <a:rPr lang="fr-FR" b="1" dirty="0" smtClean="0">
                <a:solidFill>
                  <a:prstClr val="black"/>
                </a:solidFill>
              </a:rPr>
              <a:t> </a:t>
            </a:r>
            <a:r>
              <a:rPr lang="fr-FR" b="1" dirty="0">
                <a:solidFill>
                  <a:prstClr val="black"/>
                </a:solidFill>
              </a:rPr>
              <a:t>: </a:t>
            </a:r>
            <a:endParaRPr lang="fr-FR" b="1" dirty="0" smtClean="0">
              <a:solidFill>
                <a:prstClr val="black"/>
              </a:solidFill>
            </a:endParaRPr>
          </a:p>
          <a:p>
            <a:pPr algn="ctr" defTabSz="874715" eaLnBrk="0" fontAlgn="base" hangingPunct="0">
              <a:spcBef>
                <a:spcPct val="0"/>
              </a:spcBef>
              <a:spcAft>
                <a:spcPct val="0"/>
              </a:spcAft>
            </a:pPr>
            <a:r>
              <a:rPr lang="fr-FR" b="1" dirty="0"/>
              <a:t>L’économie </a:t>
            </a:r>
            <a:r>
              <a:rPr lang="fr-FR" b="1" dirty="0" smtClean="0"/>
              <a:t>circulaire et la coopération</a:t>
            </a:r>
          </a:p>
          <a:p>
            <a:pPr algn="ctr" defTabSz="874715" eaLnBrk="0" fontAlgn="base" hangingPunct="0">
              <a:spcBef>
                <a:spcPct val="0"/>
              </a:spcBef>
              <a:spcAft>
                <a:spcPct val="0"/>
              </a:spcAft>
            </a:pPr>
            <a:endParaRPr lang="fr-FR" b="1" dirty="0"/>
          </a:p>
          <a:p>
            <a:pPr algn="ctr" defTabSz="654550"/>
            <a:r>
              <a:rPr lang="fr-FR" i="1" dirty="0" smtClean="0">
                <a:solidFill>
                  <a:prstClr val="black"/>
                </a:solidFill>
              </a:rPr>
              <a:t>Septembre 2019</a:t>
            </a:r>
            <a:r>
              <a:rPr lang="fr-FR" i="1" dirty="0">
                <a:solidFill>
                  <a:prstClr val="black"/>
                </a:solidFill>
              </a:rPr>
              <a:t/>
            </a:r>
            <a:br>
              <a:rPr lang="fr-FR" i="1" dirty="0">
                <a:solidFill>
                  <a:prstClr val="black"/>
                </a:solidFill>
              </a:rPr>
            </a:br>
            <a:endParaRPr lang="fr-FR" b="1" dirty="0">
              <a:solidFill>
                <a:prstClr val="black"/>
              </a:solidFill>
            </a:endParaRPr>
          </a:p>
        </p:txBody>
      </p:sp>
      <p:pic>
        <p:nvPicPr>
          <p:cNvPr id="10" name="Picture 10" descr="Résultat de recherche d'images pour &quot;orée logo&quo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21657" y="5716349"/>
            <a:ext cx="1872208" cy="992240"/>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90061" y="4851519"/>
            <a:ext cx="852488"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955514" y="4490239"/>
            <a:ext cx="3186113" cy="415498"/>
          </a:xfrm>
          <a:prstGeom prst="rect">
            <a:avLst/>
          </a:prstGeom>
        </p:spPr>
        <p:txBody>
          <a:bodyPr>
            <a:spAutoFit/>
          </a:bodyPr>
          <a:lstStyle/>
          <a:p>
            <a:pPr algn="ctr">
              <a:defRPr/>
            </a:pPr>
            <a:r>
              <a:rPr lang="fr-FR" sz="2100" b="1" dirty="0">
                <a:latin typeface="Calibri"/>
                <a:ea typeface="Lucida Sans Unicode" panose="020B0602030504020204" pitchFamily="34" charset="0"/>
              </a:rPr>
              <a:t>Suivez notre actualité </a:t>
            </a:r>
          </a:p>
        </p:txBody>
      </p:sp>
      <p:pic>
        <p:nvPicPr>
          <p:cNvPr id="14" name="Image 6" descr="https://www.facebook.com/images/fb_icon_325x325.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07939" y="5158754"/>
            <a:ext cx="551259"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7" descr="http://t1.gstatic.com/images?q=tbn:ANd9GcTIJFDAGi85XBww7y0MITdAWWoKPMHq40OqUzwDtdwamw7rmSmkmhNkt7N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61629" y="5180186"/>
            <a:ext cx="5524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8" descr="http://eberhardtschool.files.wordpress.com/2014/02/linkedin-inbug-2crev.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216510" y="5184948"/>
            <a:ext cx="623888" cy="551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16"/>
          <p:cNvSpPr txBox="1"/>
          <p:nvPr/>
        </p:nvSpPr>
        <p:spPr>
          <a:xfrm>
            <a:off x="1904442" y="5805264"/>
            <a:ext cx="1506141" cy="276999"/>
          </a:xfrm>
          <a:prstGeom prst="rect">
            <a:avLst/>
          </a:prstGeom>
          <a:noFill/>
        </p:spPr>
        <p:txBody>
          <a:bodyPr>
            <a:spAutoFit/>
          </a:bodyPr>
          <a:lstStyle/>
          <a:p>
            <a:pPr>
              <a:defRPr/>
            </a:pPr>
            <a:r>
              <a:rPr lang="fr-FR" sz="1200" dirty="0">
                <a:solidFill>
                  <a:prstClr val="black"/>
                </a:solidFill>
                <a:latin typeface="Calibri"/>
                <a:ea typeface="Lucida Sans Unicode" panose="020B0602030504020204" pitchFamily="34" charset="0"/>
              </a:rPr>
              <a:t>@</a:t>
            </a:r>
            <a:r>
              <a:rPr lang="fr-FR" sz="1200" dirty="0" err="1">
                <a:solidFill>
                  <a:prstClr val="black"/>
                </a:solidFill>
                <a:latin typeface="Calibri"/>
                <a:ea typeface="Lucida Sans Unicode" panose="020B0602030504020204" pitchFamily="34" charset="0"/>
              </a:rPr>
              <a:t>AssociationOree</a:t>
            </a:r>
            <a:endParaRPr lang="fr-FR" sz="1200" dirty="0">
              <a:solidFill>
                <a:prstClr val="black"/>
              </a:solidFill>
              <a:latin typeface="Calibri"/>
              <a:ea typeface="Lucida Sans Unicode" panose="020B0602030504020204" pitchFamily="34" charset="0"/>
            </a:endParaRPr>
          </a:p>
        </p:txBody>
      </p:sp>
      <p:sp>
        <p:nvSpPr>
          <p:cNvPr id="18" name="ZoneTexte 17"/>
          <p:cNvSpPr txBox="1"/>
          <p:nvPr/>
        </p:nvSpPr>
        <p:spPr>
          <a:xfrm>
            <a:off x="1253170" y="4883720"/>
            <a:ext cx="660797" cy="276999"/>
          </a:xfrm>
          <a:prstGeom prst="rect">
            <a:avLst/>
          </a:prstGeom>
          <a:noFill/>
        </p:spPr>
        <p:txBody>
          <a:bodyPr>
            <a:spAutoFit/>
          </a:bodyPr>
          <a:lstStyle/>
          <a:p>
            <a:pPr>
              <a:defRPr/>
            </a:pPr>
            <a:r>
              <a:rPr lang="fr-FR" sz="1200" dirty="0">
                <a:solidFill>
                  <a:prstClr val="black"/>
                </a:solidFill>
                <a:latin typeface="Calibri"/>
                <a:ea typeface="Lucida Sans Unicode" panose="020B0602030504020204" pitchFamily="34" charset="0"/>
              </a:rPr>
              <a:t>@OREE</a:t>
            </a:r>
          </a:p>
        </p:txBody>
      </p:sp>
      <p:sp>
        <p:nvSpPr>
          <p:cNvPr id="19" name="ZoneTexte 18"/>
          <p:cNvSpPr txBox="1"/>
          <p:nvPr/>
        </p:nvSpPr>
        <p:spPr>
          <a:xfrm>
            <a:off x="3161743" y="4926583"/>
            <a:ext cx="732235" cy="276999"/>
          </a:xfrm>
          <a:prstGeom prst="rect">
            <a:avLst/>
          </a:prstGeom>
          <a:noFill/>
        </p:spPr>
        <p:txBody>
          <a:bodyPr>
            <a:spAutoFit/>
          </a:bodyPr>
          <a:lstStyle/>
          <a:p>
            <a:pPr>
              <a:defRPr/>
            </a:pPr>
            <a:r>
              <a:rPr lang="fr-FR" sz="1200" dirty="0">
                <a:solidFill>
                  <a:prstClr val="black"/>
                </a:solidFill>
                <a:latin typeface="Calibri"/>
                <a:ea typeface="Lucida Sans Unicode" panose="020B0602030504020204" pitchFamily="34" charset="0"/>
              </a:rPr>
              <a:t>@OREE</a:t>
            </a:r>
          </a:p>
        </p:txBody>
      </p:sp>
      <p:sp>
        <p:nvSpPr>
          <p:cNvPr id="20" name="Rectangle 19"/>
          <p:cNvSpPr/>
          <p:nvPr/>
        </p:nvSpPr>
        <p:spPr>
          <a:xfrm>
            <a:off x="1583568" y="6050595"/>
            <a:ext cx="1999342" cy="369332"/>
          </a:xfrm>
          <a:prstGeom prst="rect">
            <a:avLst/>
          </a:prstGeom>
        </p:spPr>
        <p:txBody>
          <a:bodyPr wrap="square">
            <a:spAutoFit/>
          </a:bodyPr>
          <a:lstStyle/>
          <a:p>
            <a:pPr algn="ctr">
              <a:defRPr/>
            </a:pPr>
            <a:r>
              <a:rPr lang="fr-FR" sz="1800" b="1" u="sng" dirty="0" smtClean="0">
                <a:solidFill>
                  <a:prstClr val="black"/>
                </a:solidFill>
                <a:latin typeface="Calibri"/>
                <a:ea typeface="Lucida Sans Unicode" panose="020B0602030504020204" pitchFamily="34" charset="0"/>
              </a:rPr>
              <a:t>www.oree.org</a:t>
            </a:r>
            <a:r>
              <a:rPr lang="fr-FR" sz="1800" u="sng" dirty="0" smtClean="0">
                <a:solidFill>
                  <a:prstClr val="black"/>
                </a:solidFill>
                <a:latin typeface="Calibri"/>
                <a:ea typeface="Lucida Sans Unicode" panose="020B0602030504020204" pitchFamily="34" charset="0"/>
              </a:rPr>
              <a:t> </a:t>
            </a:r>
            <a:endParaRPr lang="fr-FR" sz="1800" u="sng" dirty="0">
              <a:solidFill>
                <a:prstClr val="black"/>
              </a:solidFill>
              <a:latin typeface="Calibri"/>
              <a:ea typeface="Lucida Sans Unicode" panose="020B0602030504020204" pitchFamily="34" charset="0"/>
            </a:endParaRPr>
          </a:p>
        </p:txBody>
      </p:sp>
    </p:spTree>
    <p:extLst>
      <p:ext uri="{BB962C8B-B14F-4D97-AF65-F5344CB8AC3E}">
        <p14:creationId xmlns:p14="http://schemas.microsoft.com/office/powerpoint/2010/main" val="12689382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5576" y="449326"/>
            <a:ext cx="8388424" cy="918304"/>
          </a:xfrm>
          <a:prstGeom prst="rect">
            <a:avLst/>
          </a:prstGeom>
        </p:spPr>
      </p:pic>
      <p:sp>
        <p:nvSpPr>
          <p:cNvPr id="4" name="Text Box 108"/>
          <p:cNvSpPr txBox="1">
            <a:spLocks noChangeArrowheads="1"/>
          </p:cNvSpPr>
          <p:nvPr/>
        </p:nvSpPr>
        <p:spPr bwMode="auto">
          <a:xfrm>
            <a:off x="1108820" y="630421"/>
            <a:ext cx="8035180" cy="586961"/>
          </a:xfrm>
          <a:prstGeom prst="rect">
            <a:avLst/>
          </a:prstGeom>
          <a:solidFill>
            <a:schemeClr val="bg1">
              <a:alpha val="42000"/>
            </a:schemeClr>
          </a:solidFill>
          <a:ln>
            <a:noFill/>
          </a:ln>
          <a:extLst/>
        </p:spPr>
        <p:txBody>
          <a:bodyPr rot="0" vert="horz" wrap="square" lIns="91440" tIns="45720" rIns="91440" bIns="45720" anchor="ctr" anchorCtr="0" upright="1">
            <a:noAutofit/>
          </a:bodyPr>
          <a:lstStyle/>
          <a:p>
            <a:pPr>
              <a:lnSpc>
                <a:spcPct val="110000"/>
              </a:lnSpc>
              <a:spcBef>
                <a:spcPts val="300"/>
              </a:spcBef>
              <a:spcAft>
                <a:spcPts val="300"/>
              </a:spcAft>
            </a:pPr>
            <a:r>
              <a:rPr lang="fr-FR" sz="4000" dirty="0" smtClean="0">
                <a:solidFill>
                  <a:schemeClr val="bg1"/>
                </a:solidFill>
                <a:latin typeface="Franklin Gothic Medium"/>
                <a:ea typeface="Times New Roman"/>
                <a:cs typeface="Times New Roman"/>
              </a:rPr>
              <a:t>Ouverture</a:t>
            </a:r>
            <a:endParaRPr lang="fr-FR" sz="1200" dirty="0">
              <a:solidFill>
                <a:schemeClr val="bg1"/>
              </a:solidFill>
              <a:effectLst/>
              <a:latin typeface="Tahoma"/>
              <a:ea typeface="Times New Roman"/>
              <a:cs typeface="Times New Roman"/>
            </a:endParaRPr>
          </a:p>
        </p:txBody>
      </p:sp>
      <p:sp>
        <p:nvSpPr>
          <p:cNvPr id="5" name="Rectangle 4"/>
          <p:cNvSpPr/>
          <p:nvPr/>
        </p:nvSpPr>
        <p:spPr>
          <a:xfrm>
            <a:off x="755576" y="1468467"/>
            <a:ext cx="8136904" cy="1200329"/>
          </a:xfrm>
          <a:prstGeom prst="rect">
            <a:avLst/>
          </a:prstGeom>
        </p:spPr>
        <p:txBody>
          <a:bodyPr wrap="square">
            <a:spAutoFit/>
          </a:bodyPr>
          <a:lstStyle/>
          <a:p>
            <a:r>
              <a:rPr lang="fr-FR" sz="2400" dirty="0"/>
              <a:t>Cyril ADOUE, Consultant expert économie circulaire &amp; écologie industrielle chez Inddigo et président du </a:t>
            </a:r>
            <a:r>
              <a:rPr lang="fr-FR" sz="2400" u="sng" dirty="0">
                <a:hlinkClick r:id="rId4"/>
              </a:rPr>
              <a:t>Groupe de travail Économie circulaire;</a:t>
            </a:r>
            <a:endParaRPr lang="fr-FR" sz="2400" u="sng" dirty="0"/>
          </a:p>
        </p:txBody>
      </p:sp>
      <p:sp>
        <p:nvSpPr>
          <p:cNvPr id="2" name="Rectangle 1"/>
          <p:cNvSpPr/>
          <p:nvPr/>
        </p:nvSpPr>
        <p:spPr>
          <a:xfrm>
            <a:off x="683568" y="2884713"/>
            <a:ext cx="2708184" cy="1200329"/>
          </a:xfrm>
          <a:prstGeom prst="rect">
            <a:avLst/>
          </a:prstGeom>
        </p:spPr>
        <p:txBody>
          <a:bodyPr wrap="square">
            <a:spAutoFit/>
          </a:bodyPr>
          <a:lstStyle/>
          <a:p>
            <a:pPr algn="ctr"/>
            <a:r>
              <a:rPr lang="fr-FR" b="1" dirty="0" smtClean="0"/>
              <a:t>« Création </a:t>
            </a:r>
            <a:r>
              <a:rPr lang="fr-FR" b="1" dirty="0"/>
              <a:t>et destruction d'emploi : comprendre le potentiel de l'économie </a:t>
            </a:r>
            <a:r>
              <a:rPr lang="fr-FR" b="1" dirty="0" smtClean="0"/>
              <a:t>circulaire</a:t>
            </a:r>
            <a:r>
              <a:rPr lang="fr-FR" dirty="0" smtClean="0"/>
              <a:t>. »</a:t>
            </a:r>
            <a:endParaRPr lang="fr-FR" dirty="0"/>
          </a:p>
        </p:txBody>
      </p:sp>
      <p:pic>
        <p:nvPicPr>
          <p:cNvPr id="7" name="Image 6"/>
          <p:cNvPicPr/>
          <p:nvPr/>
        </p:nvPicPr>
        <p:blipFill>
          <a:blip r:embed="rId5"/>
          <a:stretch>
            <a:fillRect/>
          </a:stretch>
        </p:blipFill>
        <p:spPr>
          <a:xfrm>
            <a:off x="3635816" y="2567526"/>
            <a:ext cx="5256664" cy="1712903"/>
          </a:xfrm>
          <a:prstGeom prst="rect">
            <a:avLst/>
          </a:prstGeom>
        </p:spPr>
      </p:pic>
      <p:pic>
        <p:nvPicPr>
          <p:cNvPr id="8" name="Image 7"/>
          <p:cNvPicPr/>
          <p:nvPr/>
        </p:nvPicPr>
        <p:blipFill>
          <a:blip r:embed="rId6">
            <a:extLst>
              <a:ext uri="{28A0092B-C50C-407E-A947-70E740481C1C}">
                <a14:useLocalDpi xmlns:a14="http://schemas.microsoft.com/office/drawing/2010/main" val="0"/>
              </a:ext>
            </a:extLst>
          </a:blip>
          <a:stretch>
            <a:fillRect/>
          </a:stretch>
        </p:blipFill>
        <p:spPr>
          <a:xfrm>
            <a:off x="2915816" y="4496346"/>
            <a:ext cx="6130925" cy="2192020"/>
          </a:xfrm>
          <a:prstGeom prst="rect">
            <a:avLst/>
          </a:prstGeom>
        </p:spPr>
      </p:pic>
    </p:spTree>
    <p:extLst>
      <p:ext uri="{BB962C8B-B14F-4D97-AF65-F5344CB8AC3E}">
        <p14:creationId xmlns:p14="http://schemas.microsoft.com/office/powerpoint/2010/main" val="2524462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5576" y="449326"/>
            <a:ext cx="8388424" cy="918304"/>
          </a:xfrm>
          <a:prstGeom prst="rect">
            <a:avLst/>
          </a:prstGeom>
        </p:spPr>
      </p:pic>
      <p:sp>
        <p:nvSpPr>
          <p:cNvPr id="4" name="Text Box 108"/>
          <p:cNvSpPr txBox="1">
            <a:spLocks noChangeArrowheads="1"/>
          </p:cNvSpPr>
          <p:nvPr/>
        </p:nvSpPr>
        <p:spPr bwMode="auto">
          <a:xfrm>
            <a:off x="1108820" y="630421"/>
            <a:ext cx="8035180" cy="586961"/>
          </a:xfrm>
          <a:prstGeom prst="rect">
            <a:avLst/>
          </a:prstGeom>
          <a:solidFill>
            <a:schemeClr val="bg1">
              <a:alpha val="42000"/>
            </a:schemeClr>
          </a:solidFill>
          <a:ln>
            <a:noFill/>
          </a:ln>
          <a:extLst/>
        </p:spPr>
        <p:txBody>
          <a:bodyPr rot="0" vert="horz" wrap="square" lIns="91440" tIns="45720" rIns="91440" bIns="45720" anchor="ctr" anchorCtr="0" upright="1">
            <a:noAutofit/>
          </a:bodyPr>
          <a:lstStyle/>
          <a:p>
            <a:pPr>
              <a:lnSpc>
                <a:spcPct val="110000"/>
              </a:lnSpc>
              <a:spcBef>
                <a:spcPts val="300"/>
              </a:spcBef>
              <a:spcAft>
                <a:spcPts val="300"/>
              </a:spcAft>
            </a:pPr>
            <a:r>
              <a:rPr lang="fr-FR" sz="4000" dirty="0" smtClean="0">
                <a:solidFill>
                  <a:schemeClr val="bg1"/>
                </a:solidFill>
                <a:latin typeface="Franklin Gothic Medium"/>
                <a:ea typeface="Times New Roman"/>
                <a:cs typeface="Times New Roman"/>
              </a:rPr>
              <a:t>Ouverture : la quantité</a:t>
            </a:r>
            <a:endParaRPr lang="fr-FR" sz="1200" dirty="0">
              <a:solidFill>
                <a:schemeClr val="bg1"/>
              </a:solidFill>
              <a:effectLst/>
              <a:latin typeface="Tahoma"/>
              <a:ea typeface="Times New Roman"/>
              <a:cs typeface="Times New Roman"/>
            </a:endParaRPr>
          </a:p>
        </p:txBody>
      </p:sp>
      <p:pic>
        <p:nvPicPr>
          <p:cNvPr id="2" name="Image 1"/>
          <p:cNvPicPr>
            <a:picLocks noChangeAspect="1"/>
          </p:cNvPicPr>
          <p:nvPr/>
        </p:nvPicPr>
        <p:blipFill>
          <a:blip r:embed="rId4"/>
          <a:stretch>
            <a:fillRect/>
          </a:stretch>
        </p:blipFill>
        <p:spPr>
          <a:xfrm>
            <a:off x="611560" y="1548725"/>
            <a:ext cx="5619750" cy="2305050"/>
          </a:xfrm>
          <a:prstGeom prst="rect">
            <a:avLst/>
          </a:prstGeom>
        </p:spPr>
      </p:pic>
      <p:pic>
        <p:nvPicPr>
          <p:cNvPr id="3" name="Image 2"/>
          <p:cNvPicPr>
            <a:picLocks noChangeAspect="1"/>
          </p:cNvPicPr>
          <p:nvPr/>
        </p:nvPicPr>
        <p:blipFill>
          <a:blip r:embed="rId5"/>
          <a:stretch>
            <a:fillRect/>
          </a:stretch>
        </p:blipFill>
        <p:spPr>
          <a:xfrm>
            <a:off x="3275856" y="2132856"/>
            <a:ext cx="5600700" cy="4467225"/>
          </a:xfrm>
          <a:prstGeom prst="rect">
            <a:avLst/>
          </a:prstGeom>
        </p:spPr>
      </p:pic>
    </p:spTree>
    <p:extLst>
      <p:ext uri="{BB962C8B-B14F-4D97-AF65-F5344CB8AC3E}">
        <p14:creationId xmlns:p14="http://schemas.microsoft.com/office/powerpoint/2010/main" val="97465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5576" y="449326"/>
            <a:ext cx="8388424" cy="918304"/>
          </a:xfrm>
          <a:prstGeom prst="rect">
            <a:avLst/>
          </a:prstGeom>
        </p:spPr>
      </p:pic>
      <p:sp>
        <p:nvSpPr>
          <p:cNvPr id="4" name="Text Box 108"/>
          <p:cNvSpPr txBox="1">
            <a:spLocks noChangeArrowheads="1"/>
          </p:cNvSpPr>
          <p:nvPr/>
        </p:nvSpPr>
        <p:spPr bwMode="auto">
          <a:xfrm>
            <a:off x="1108820" y="630421"/>
            <a:ext cx="8035180" cy="586961"/>
          </a:xfrm>
          <a:prstGeom prst="rect">
            <a:avLst/>
          </a:prstGeom>
          <a:solidFill>
            <a:schemeClr val="bg1">
              <a:alpha val="42000"/>
            </a:schemeClr>
          </a:solidFill>
          <a:ln>
            <a:noFill/>
          </a:ln>
          <a:extLst/>
        </p:spPr>
        <p:txBody>
          <a:bodyPr rot="0" vert="horz" wrap="square" lIns="91440" tIns="45720" rIns="91440" bIns="45720" anchor="ctr" anchorCtr="0" upright="1">
            <a:noAutofit/>
          </a:bodyPr>
          <a:lstStyle/>
          <a:p>
            <a:pPr>
              <a:lnSpc>
                <a:spcPct val="110000"/>
              </a:lnSpc>
              <a:spcBef>
                <a:spcPts val="300"/>
              </a:spcBef>
              <a:spcAft>
                <a:spcPts val="300"/>
              </a:spcAft>
            </a:pPr>
            <a:r>
              <a:rPr lang="fr-FR" sz="4000" dirty="0" smtClean="0">
                <a:solidFill>
                  <a:schemeClr val="bg1"/>
                </a:solidFill>
                <a:latin typeface="Franklin Gothic Medium"/>
                <a:ea typeface="Times New Roman"/>
                <a:cs typeface="Times New Roman"/>
              </a:rPr>
              <a:t>Ouverture : la qualité </a:t>
            </a:r>
            <a:endParaRPr lang="fr-FR" sz="1200" dirty="0">
              <a:solidFill>
                <a:schemeClr val="bg1"/>
              </a:solidFill>
              <a:effectLst/>
              <a:latin typeface="Tahoma"/>
              <a:ea typeface="Times New Roman"/>
              <a:cs typeface="Times New Roman"/>
            </a:endParaRPr>
          </a:p>
        </p:txBody>
      </p:sp>
      <p:pic>
        <p:nvPicPr>
          <p:cNvPr id="2" name="Image 1"/>
          <p:cNvPicPr>
            <a:picLocks noChangeAspect="1"/>
          </p:cNvPicPr>
          <p:nvPr/>
        </p:nvPicPr>
        <p:blipFill>
          <a:blip r:embed="rId4"/>
          <a:stretch>
            <a:fillRect/>
          </a:stretch>
        </p:blipFill>
        <p:spPr>
          <a:xfrm>
            <a:off x="611560" y="1628800"/>
            <a:ext cx="5534025" cy="4638675"/>
          </a:xfrm>
          <a:prstGeom prst="rect">
            <a:avLst/>
          </a:prstGeom>
        </p:spPr>
      </p:pic>
      <p:sp>
        <p:nvSpPr>
          <p:cNvPr id="3" name="ZoneTexte 2"/>
          <p:cNvSpPr txBox="1"/>
          <p:nvPr/>
        </p:nvSpPr>
        <p:spPr>
          <a:xfrm>
            <a:off x="6444208" y="1628800"/>
            <a:ext cx="2520280" cy="923330"/>
          </a:xfrm>
          <a:prstGeom prst="rect">
            <a:avLst/>
          </a:prstGeom>
          <a:noFill/>
        </p:spPr>
        <p:txBody>
          <a:bodyPr wrap="square" rtlCol="0">
            <a:spAutoFit/>
          </a:bodyPr>
          <a:lstStyle/>
          <a:p>
            <a:r>
              <a:rPr lang="fr-FR" dirty="0" smtClean="0"/>
              <a:t>+ ancré localement</a:t>
            </a:r>
          </a:p>
          <a:p>
            <a:r>
              <a:rPr lang="fr-FR" dirty="0" smtClean="0"/>
              <a:t>Reconversion</a:t>
            </a:r>
          </a:p>
          <a:p>
            <a:r>
              <a:rPr lang="fr-FR" dirty="0" smtClean="0"/>
              <a:t>Toute </a:t>
            </a:r>
            <a:r>
              <a:rPr lang="fr-FR" dirty="0" err="1" smtClean="0"/>
              <a:t>qualif</a:t>
            </a:r>
            <a:endParaRPr lang="fr-FR" dirty="0"/>
          </a:p>
        </p:txBody>
      </p:sp>
    </p:spTree>
    <p:extLst>
      <p:ext uri="{BB962C8B-B14F-4D97-AF65-F5344CB8AC3E}">
        <p14:creationId xmlns:p14="http://schemas.microsoft.com/office/powerpoint/2010/main" val="3434801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Thème Office">
  <a:themeElements>
    <a:clrScheme name="Personnalisé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E36C09"/>
      </a:hlink>
      <a:folHlink>
        <a:srgbClr val="E36C09"/>
      </a:folHlink>
    </a:clrScheme>
    <a:fontScheme name="Thème Office">
      <a:majorFont>
        <a:latin typeface="Arial"/>
        <a:ea typeface=""/>
        <a:cs typeface="Lucida Sans Unicode"/>
      </a:majorFont>
      <a:minorFont>
        <a:latin typeface="Arial"/>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5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cs typeface="Lucida Sans Unicode" pitchFamily="3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5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cs typeface="Lucida Sans Unicode" pitchFamily="32"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gingko">
  <a:themeElements>
    <a:clrScheme name="Personnalisée 27">
      <a:dk1>
        <a:srgbClr val="4D4D4D"/>
      </a:dk1>
      <a:lt1>
        <a:srgbClr val="FFFFFF"/>
      </a:lt1>
      <a:dk2>
        <a:srgbClr val="808080"/>
      </a:dk2>
      <a:lt2>
        <a:srgbClr val="D0D0D0"/>
      </a:lt2>
      <a:accent1>
        <a:srgbClr val="41E1B0"/>
      </a:accent1>
      <a:accent2>
        <a:srgbClr val="FF802C"/>
      </a:accent2>
      <a:accent3>
        <a:srgbClr val="2E969E"/>
      </a:accent3>
      <a:accent4>
        <a:srgbClr val="E33B2A"/>
      </a:accent4>
      <a:accent5>
        <a:srgbClr val="9FCB37"/>
      </a:accent5>
      <a:accent6>
        <a:srgbClr val="FFB80D"/>
      </a:accent6>
      <a:hlink>
        <a:srgbClr val="9F84A5"/>
      </a:hlink>
      <a:folHlink>
        <a:srgbClr val="B2D0CB"/>
      </a:folHlink>
    </a:clrScheme>
    <a:fontScheme name="gingko">
      <a:majorFont>
        <a:latin typeface="Comfortaa"/>
        <a:ea typeface=""/>
        <a:cs typeface=""/>
      </a:majorFont>
      <a:minorFont>
        <a:latin typeface="Comfortaa"/>
        <a:ea typeface=""/>
        <a:cs typeface=""/>
      </a:minorFont>
    </a:fontScheme>
    <a:fmtScheme name="Origine">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101000"/>
          </a:lnSpc>
          <a:spcBef>
            <a:spcPct val="0"/>
          </a:spcBef>
          <a:spcAft>
            <a:spcPct val="0"/>
          </a:spcAft>
          <a:buClr>
            <a:srgbClr val="000000"/>
          </a:buClr>
          <a:buSzPct val="45000"/>
          <a:buFont typeface="StarSymbol" charset="0"/>
          <a:buNone/>
          <a:tabLst/>
          <a:defRPr kumimoji="0" lang="en-GB" sz="1800" b="0" i="0" u="none" strike="noStrike" cap="none" normalizeH="0" baseline="0" smtClean="0">
            <a:ln>
              <a:noFill/>
            </a:ln>
            <a:solidFill>
              <a:schemeClr val="bg1"/>
            </a:solidFill>
            <a:effectLst/>
            <a:latin typeface="Ecofon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101000"/>
          </a:lnSpc>
          <a:spcBef>
            <a:spcPct val="0"/>
          </a:spcBef>
          <a:spcAft>
            <a:spcPct val="0"/>
          </a:spcAft>
          <a:buClr>
            <a:srgbClr val="000000"/>
          </a:buClr>
          <a:buSzPct val="45000"/>
          <a:buFont typeface="StarSymbol" charset="0"/>
          <a:buNone/>
          <a:tabLst/>
          <a:defRPr kumimoji="0" lang="en-GB" sz="1800" b="0" i="0" u="none" strike="noStrike" cap="none" normalizeH="0" baseline="0" smtClean="0">
            <a:ln>
              <a:noFill/>
            </a:ln>
            <a:solidFill>
              <a:schemeClr val="bg1"/>
            </a:solidFill>
            <a:effectLst/>
            <a:latin typeface="Ecofont" charset="0"/>
          </a:defRPr>
        </a:defPPr>
      </a:lstStyle>
    </a:lnDef>
  </a:objectDefaults>
  <a:extraClrSchemeLst>
    <a:extraClrScheme>
      <a:clrScheme name="gingk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ingk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ingk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ingk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ingk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ingk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ingk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gingko 8">
        <a:dk1>
          <a:srgbClr val="4D4D4D"/>
        </a:dk1>
        <a:lt1>
          <a:srgbClr val="FFFFFF"/>
        </a:lt1>
        <a:dk2>
          <a:srgbClr val="808080"/>
        </a:dk2>
        <a:lt2>
          <a:srgbClr val="808080"/>
        </a:lt2>
        <a:accent1>
          <a:srgbClr val="8DAA22"/>
        </a:accent1>
        <a:accent2>
          <a:srgbClr val="FF6699"/>
        </a:accent2>
        <a:accent3>
          <a:srgbClr val="FFFFFF"/>
        </a:accent3>
        <a:accent4>
          <a:srgbClr val="404040"/>
        </a:accent4>
        <a:accent5>
          <a:srgbClr val="C5D2AB"/>
        </a:accent5>
        <a:accent6>
          <a:srgbClr val="E75C8A"/>
        </a:accent6>
        <a:hlink>
          <a:srgbClr val="5F5F5F"/>
        </a:hlink>
        <a:folHlink>
          <a:srgbClr val="FF3300"/>
        </a:folHlink>
      </a:clrScheme>
      <a:clrMap bg1="lt1" tx1="dk1" bg2="lt2" tx2="dk2" accent1="accent1" accent2="accent2" accent3="accent3" accent4="accent4" accent5="accent5" accent6="accent6" hlink="hlink" folHlink="folHlink"/>
    </a:extraClrScheme>
    <a:extraClrScheme>
      <a:clrScheme name="gingko 9">
        <a:dk1>
          <a:srgbClr val="4D4D4D"/>
        </a:dk1>
        <a:lt1>
          <a:srgbClr val="FFFFFF"/>
        </a:lt1>
        <a:dk2>
          <a:srgbClr val="808080"/>
        </a:dk2>
        <a:lt2>
          <a:srgbClr val="B2B2B2"/>
        </a:lt2>
        <a:accent1>
          <a:srgbClr val="8DAA22"/>
        </a:accent1>
        <a:accent2>
          <a:srgbClr val="CCCC00"/>
        </a:accent2>
        <a:accent3>
          <a:srgbClr val="FFFFFF"/>
        </a:accent3>
        <a:accent4>
          <a:srgbClr val="404040"/>
        </a:accent4>
        <a:accent5>
          <a:srgbClr val="C5D2AB"/>
        </a:accent5>
        <a:accent6>
          <a:srgbClr val="B9B900"/>
        </a:accent6>
        <a:hlink>
          <a:srgbClr val="969696"/>
        </a:hlink>
        <a:folHlink>
          <a:srgbClr val="FF3300"/>
        </a:folHlink>
      </a:clrScheme>
      <a:clrMap bg1="lt1" tx1="dk1" bg2="lt2" tx2="dk2" accent1="accent1" accent2="accent2" accent3="accent3" accent4="accent4" accent5="accent5" accent6="accent6" hlink="hlink" folHlink="folHlink"/>
    </a:extraClrScheme>
    <a:extraClrScheme>
      <a:clrScheme name="gingko 10">
        <a:dk1>
          <a:srgbClr val="4D4D4D"/>
        </a:dk1>
        <a:lt1>
          <a:srgbClr val="808080"/>
        </a:lt1>
        <a:dk2>
          <a:srgbClr val="111111"/>
        </a:dk2>
        <a:lt2>
          <a:srgbClr val="B2B2B2"/>
        </a:lt2>
        <a:accent1>
          <a:srgbClr val="99CC00"/>
        </a:accent1>
        <a:accent2>
          <a:srgbClr val="808000"/>
        </a:accent2>
        <a:accent3>
          <a:srgbClr val="AAAAAA"/>
        </a:accent3>
        <a:accent4>
          <a:srgbClr val="6C6C6C"/>
        </a:accent4>
        <a:accent5>
          <a:srgbClr val="CAE2AA"/>
        </a:accent5>
        <a:accent6>
          <a:srgbClr val="737300"/>
        </a:accent6>
        <a:hlink>
          <a:srgbClr val="4D4D4D"/>
        </a:hlink>
        <a:folHlink>
          <a:srgbClr val="CC3300"/>
        </a:folHlink>
      </a:clrScheme>
      <a:clrMap bg1="dk2" tx1="lt1" bg2="dk1" tx2="lt2" accent1="accent1" accent2="accent2" accent3="accent3" accent4="accent4" accent5="accent5" accent6="accent6" hlink="hlink" folHlink="folHlink"/>
    </a:extraClrScheme>
    <a:extraClrScheme>
      <a:clrScheme name="gingko 11">
        <a:dk1>
          <a:srgbClr val="4D4D4D"/>
        </a:dk1>
        <a:lt1>
          <a:srgbClr val="FFFFFF"/>
        </a:lt1>
        <a:dk2>
          <a:srgbClr val="808080"/>
        </a:dk2>
        <a:lt2>
          <a:srgbClr val="B2B2B2"/>
        </a:lt2>
        <a:accent1>
          <a:srgbClr val="CCFA4F"/>
        </a:accent1>
        <a:accent2>
          <a:srgbClr val="46A501"/>
        </a:accent2>
        <a:accent3>
          <a:srgbClr val="FFFFFF"/>
        </a:accent3>
        <a:accent4>
          <a:srgbClr val="404040"/>
        </a:accent4>
        <a:accent5>
          <a:srgbClr val="E2FCB2"/>
        </a:accent5>
        <a:accent6>
          <a:srgbClr val="3F9501"/>
        </a:accent6>
        <a:hlink>
          <a:srgbClr val="F0004F"/>
        </a:hlink>
        <a:folHlink>
          <a:srgbClr val="B44700"/>
        </a:folHlink>
      </a:clrScheme>
      <a:clrMap bg1="lt1" tx1="dk1" bg2="lt2" tx2="dk2" accent1="accent1" accent2="accent2" accent3="accent3" accent4="accent4" accent5="accent5" accent6="accent6" hlink="hlink" folHlink="folHlink"/>
    </a:extraClrScheme>
    <a:extraClrScheme>
      <a:clrScheme name="gingko 12">
        <a:dk1>
          <a:srgbClr val="4D4D4D"/>
        </a:dk1>
        <a:lt1>
          <a:srgbClr val="FFFFFF"/>
        </a:lt1>
        <a:dk2>
          <a:srgbClr val="808080"/>
        </a:dk2>
        <a:lt2>
          <a:srgbClr val="B2B2B2"/>
        </a:lt2>
        <a:accent1>
          <a:srgbClr val="D8E466"/>
        </a:accent1>
        <a:accent2>
          <a:srgbClr val="458618"/>
        </a:accent2>
        <a:accent3>
          <a:srgbClr val="FFFFFF"/>
        </a:accent3>
        <a:accent4>
          <a:srgbClr val="404040"/>
        </a:accent4>
        <a:accent5>
          <a:srgbClr val="E9EFB8"/>
        </a:accent5>
        <a:accent6>
          <a:srgbClr val="3E7915"/>
        </a:accent6>
        <a:hlink>
          <a:srgbClr val="E14756"/>
        </a:hlink>
        <a:folHlink>
          <a:srgbClr val="B447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rin">
  <a:themeElements>
    <a:clrScheme name="Brin">
      <a:dk1>
        <a:sysClr val="windowText" lastClr="000000"/>
      </a:dk1>
      <a:lt1>
        <a:sysClr val="window" lastClr="FFFFFF"/>
      </a:lt1>
      <a:dk2>
        <a:srgbClr val="2E5369"/>
      </a:dk2>
      <a:lt2>
        <a:srgbClr val="CFE2E7"/>
      </a:lt2>
      <a:accent1>
        <a:srgbClr val="353535"/>
      </a:accent1>
      <a:accent2>
        <a:srgbClr val="1CACE3"/>
      </a:accent2>
      <a:accent3>
        <a:srgbClr val="265991"/>
      </a:accent3>
      <a:accent4>
        <a:srgbClr val="7E40CC"/>
      </a:accent4>
      <a:accent5>
        <a:srgbClr val="B927E9"/>
      </a:accent5>
      <a:accent6>
        <a:srgbClr val="E833BF"/>
      </a:accent6>
      <a:hlink>
        <a:srgbClr val="2DA0F1"/>
      </a:hlink>
      <a:folHlink>
        <a:srgbClr val="7ED1E6"/>
      </a:folHlink>
    </a:clrScheme>
    <a:fontScheme name="Brin">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7.xml><?xml version="1.0" encoding="utf-8"?>
<a:theme xmlns:a="http://schemas.openxmlformats.org/drawingml/2006/main" name="5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Masque CEIA">
  <a:themeElements>
    <a:clrScheme name="Personnalisé 3">
      <a:dk1>
        <a:sysClr val="windowText" lastClr="000000"/>
      </a:dk1>
      <a:lt1>
        <a:sysClr val="window" lastClr="FFFFFF"/>
      </a:lt1>
      <a:dk2>
        <a:srgbClr val="335B74"/>
      </a:dk2>
      <a:lt2>
        <a:srgbClr val="DFE3E5"/>
      </a:lt2>
      <a:accent1>
        <a:srgbClr val="049ACF"/>
      </a:accent1>
      <a:accent2>
        <a:srgbClr val="049ACF"/>
      </a:accent2>
      <a:accent3>
        <a:srgbClr val="049ACF"/>
      </a:accent3>
      <a:accent4>
        <a:srgbClr val="42BA97"/>
      </a:accent4>
      <a:accent5>
        <a:srgbClr val="3E8853"/>
      </a:accent5>
      <a:accent6>
        <a:srgbClr val="62A39F"/>
      </a:accent6>
      <a:hlink>
        <a:srgbClr val="FFFFFF"/>
      </a:hlink>
      <a:folHlink>
        <a:srgbClr val="FFFFFF"/>
      </a:folHlink>
    </a:clrScheme>
    <a:fontScheme name="Base">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e">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txDef>
      <a:spPr/>
      <a:bodyPr vert="horz" lIns="91440" tIns="45720" rIns="91440" bIns="45720" rtlCol="0" anchor="ctr"/>
      <a:lstStyle>
        <a:defPPr algn="l">
          <a:defRPr dirty="0"/>
        </a:defPPr>
      </a:lstStyle>
    </a:txDef>
  </a:objectDefaults>
  <a:extraClrSchemeLst/>
  <a:extLst>
    <a:ext uri="{05A4C25C-085E-4340-85A3-A5531E510DB2}">
      <thm15:themeFamily xmlns:thm15="http://schemas.microsoft.com/office/thememl/2012/main" name="Masque CEIA" id="{EDCB02E3-457C-40D3-BFAC-CDA277CA80EA}" vid="{FFAA9D20-87F2-4F49-81F8-F5858E8A841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8B8E5450B4DE645A8F2AED606BD62CC" ma:contentTypeVersion="0" ma:contentTypeDescription="Crée un document." ma:contentTypeScope="" ma:versionID="1d6a249a7b62919f4f4ff9e5ad9f11cf">
  <xsd:schema xmlns:xsd="http://www.w3.org/2001/XMLSchema" xmlns:xs="http://www.w3.org/2001/XMLSchema" xmlns:p="http://schemas.microsoft.com/office/2006/metadata/properties" targetNamespace="http://schemas.microsoft.com/office/2006/metadata/properties" ma:root="true" ma:fieldsID="15170750d964910cd6f843bbc69c060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B7372B-2352-4E71-BFE5-9FD3D3721734}">
  <ds:schemaRefs>
    <ds:schemaRef ds:uri="http://schemas.microsoft.com/sharepoint/v3/contenttype/forms"/>
  </ds:schemaRefs>
</ds:datastoreItem>
</file>

<file path=customXml/itemProps2.xml><?xml version="1.0" encoding="utf-8"?>
<ds:datastoreItem xmlns:ds="http://schemas.openxmlformats.org/officeDocument/2006/customXml" ds:itemID="{89F7F714-0E5C-4AB5-97CD-BD60F720032F}">
  <ds:schemaRefs>
    <ds:schemaRef ds:uri="http://www.w3.org/XML/1998/namespace"/>
    <ds:schemaRef ds:uri="http://purl.org/dc/dcmitype/"/>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D5D74256-4821-439F-AC50-17CD0777B2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7479</TotalTime>
  <Words>3694</Words>
  <Application>Microsoft Office PowerPoint</Application>
  <PresentationFormat>Affichage à l'écran (4:3)</PresentationFormat>
  <Paragraphs>685</Paragraphs>
  <Slides>69</Slides>
  <Notes>34</Notes>
  <HiddenSlides>2</HiddenSlides>
  <MMClips>0</MMClips>
  <ScaleCrop>false</ScaleCrop>
  <HeadingPairs>
    <vt:vector size="6" baseType="variant">
      <vt:variant>
        <vt:lpstr>Polices utilisées</vt:lpstr>
      </vt:variant>
      <vt:variant>
        <vt:i4>26</vt:i4>
      </vt:variant>
      <vt:variant>
        <vt:lpstr>Thème</vt:lpstr>
      </vt:variant>
      <vt:variant>
        <vt:i4>9</vt:i4>
      </vt:variant>
      <vt:variant>
        <vt:lpstr>Titres des diapositives</vt:lpstr>
      </vt:variant>
      <vt:variant>
        <vt:i4>69</vt:i4>
      </vt:variant>
    </vt:vector>
  </HeadingPairs>
  <TitlesOfParts>
    <vt:vector size="104" baseType="lpstr">
      <vt:lpstr>MS PGothic</vt:lpstr>
      <vt:lpstr>MS PGothic</vt:lpstr>
      <vt:lpstr>宋体</vt:lpstr>
      <vt:lpstr>Agency FB</vt:lpstr>
      <vt:lpstr>Arial</vt:lpstr>
      <vt:lpstr>Calibri</vt:lpstr>
      <vt:lpstr>Calibri Light</vt:lpstr>
      <vt:lpstr>Cambria</vt:lpstr>
      <vt:lpstr>Century Gothic</vt:lpstr>
      <vt:lpstr>Comfortaa</vt:lpstr>
      <vt:lpstr>Corbel</vt:lpstr>
      <vt:lpstr>Courier New</vt:lpstr>
      <vt:lpstr>Ecofont</vt:lpstr>
      <vt:lpstr>Franklin Gothic Medium</vt:lpstr>
      <vt:lpstr>Futura Std Book</vt:lpstr>
      <vt:lpstr>Futura Std Medium</vt:lpstr>
      <vt:lpstr>Georgia</vt:lpstr>
      <vt:lpstr>Lucida Sans Unicode</vt:lpstr>
      <vt:lpstr>Mangal</vt:lpstr>
      <vt:lpstr>MS Mincho</vt:lpstr>
      <vt:lpstr>StarSymbol</vt:lpstr>
      <vt:lpstr>Symbol</vt:lpstr>
      <vt:lpstr>Tahoma</vt:lpstr>
      <vt:lpstr>Times New Roman</vt:lpstr>
      <vt:lpstr>Wingdings</vt:lpstr>
      <vt:lpstr>Wingdings 3</vt:lpstr>
      <vt:lpstr>Thème Office</vt:lpstr>
      <vt:lpstr>6_Thème Office</vt:lpstr>
      <vt:lpstr>1_gingko</vt:lpstr>
      <vt:lpstr>1_Thème Office</vt:lpstr>
      <vt:lpstr>2_Thème Office</vt:lpstr>
      <vt:lpstr>Brin</vt:lpstr>
      <vt:lpstr>5_Thème Office</vt:lpstr>
      <vt:lpstr>Conception personnalisée</vt:lpstr>
      <vt:lpstr>Masque CEIA</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De la quantification à l'aide à la décision : la statistique emploi au service de l'économie circulaire </vt:lpstr>
      <vt:lpstr>Exploration du métabolisme économique des territoires par l’emploi, la production et les échanges sectoriels</vt:lpstr>
      <vt:lpstr>Présentation PowerPoint</vt:lpstr>
      <vt:lpstr>BESOINS DU TERRITOIRE</vt:lpstr>
      <vt:lpstr>PARTIS-PRIS METHODOLOGIQUES</vt:lpstr>
      <vt:lpstr>PARTIS-PRIS METHODOLOGIQUES</vt:lpstr>
      <vt:lpstr>ENJEUX DE LA DECLINAISON DE LA MÉTHODE ONEMEV SUR LE PÉRIMÈTRE VILLE DE PARIS </vt:lpstr>
      <vt:lpstr>SOLUTIONS MISES EN PLACE</vt:lpstr>
      <vt:lpstr>PILIERS DE L’ÉCONOMIE CIRCULAIRE ÉVALUÉS</vt:lpstr>
      <vt:lpstr>Présentation PowerPoint</vt:lpstr>
      <vt:lpstr>Présentation PowerPoint</vt:lpstr>
      <vt:lpstr>Approche sectorielle</vt:lpstr>
      <vt:lpstr>Approche produit</vt:lpstr>
      <vt:lpstr>Approche Etablissement</vt:lpstr>
      <vt:lpstr>LIMITES</vt:lpstr>
      <vt:lpstr>Présentation PowerPoint</vt:lpstr>
      <vt:lpstr>Présentation PowerPoint</vt:lpstr>
      <vt:lpstr>Présentation PowerPoint</vt:lpstr>
      <vt:lpstr>Présentation PowerPoint</vt:lpstr>
      <vt:lpstr>Présentation PowerPoint</vt:lpstr>
      <vt:lpstr>Parti-pris du projet</vt:lpstr>
      <vt:lpstr>Quelles opportunités économiques locales ? </vt:lpstr>
      <vt:lpstr>Présentation PowerPoint</vt:lpstr>
      <vt:lpstr>Présentation PowerPoint</vt:lpstr>
      <vt:lpstr>Présentation PowerPoint</vt:lpstr>
      <vt:lpstr>Présentation PowerPoint</vt:lpstr>
      <vt:lpstr>Présentation PowerPoint</vt:lpstr>
      <vt:lpstr>Emplois &amp; Compétences 2030 :  vers une Ile-de-France circulaire et solidaire</vt:lpstr>
      <vt:lpstr>1- Contexte</vt:lpstr>
      <vt:lpstr>2- Une méthode qualitative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Club d’Ecologie Industrielle de l’Aube</vt:lpstr>
      <vt:lpstr>Présentation PowerPoint</vt:lpstr>
      <vt:lpstr>Synergie de Dislaub</vt:lpstr>
      <vt:lpstr>Synergie de Dislaub</vt:lpstr>
      <vt:lpstr>Synergie de Dislaub</vt:lpstr>
      <vt:lpstr>Synergie Lemelle / Lincet</vt:lpstr>
      <vt:lpstr>Synergie Lemelle / Lincet</vt:lpstr>
      <vt:lpstr>Synergie Lemelle / Lincet</vt:lpstr>
      <vt:lpstr>Synergie du GE Convergence</vt:lpstr>
      <vt:lpstr>Présentation PowerPoint</vt:lpstr>
      <vt:lpstr>Présentation PowerPoint</vt:lpstr>
      <vt:lpstr>Présentation PowerPoint</vt:lpstr>
      <vt:lpstr>Présentation PowerPoint</vt:lpstr>
      <vt:lpstr>Présentation PowerPoint</vt:lpstr>
      <vt:lpstr>Présentation PowerPoint</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ECONOMIE CIRCULAIRE et URBANISME</dc:title>
  <dc:creator>Caroline LOUIS</dc:creator>
  <cp:lastModifiedBy>oree</cp:lastModifiedBy>
  <cp:revision>286</cp:revision>
  <cp:lastPrinted>2019-05-15T10:02:55Z</cp:lastPrinted>
  <dcterms:created xsi:type="dcterms:W3CDTF">2017-10-04T15:00:31Z</dcterms:created>
  <dcterms:modified xsi:type="dcterms:W3CDTF">2019-05-16T15:50:07Z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0x010100F8B8E5450B4DE645A8F2AED606BD62CC</vt:lpwstr>
  </property>
  <property fmtid="{D5CDD505-2E9C-101B-9397-08002B2CF9AE}" pid="3" name="IsMyDocuments">
    <vt:bool>true</vt:bool>
  </property>
</Properties>
</file>